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4"/>
  </p:sldMasterIdLst>
  <p:notesMasterIdLst>
    <p:notesMasterId r:id="rId260"/>
  </p:notesMasterIdLst>
  <p:sldIdLst>
    <p:sldId id="1346" r:id="rId5"/>
    <p:sldId id="1864" r:id="rId6"/>
    <p:sldId id="2196" r:id="rId7"/>
    <p:sldId id="1866" r:id="rId8"/>
    <p:sldId id="1001" r:id="rId9"/>
    <p:sldId id="1881" r:id="rId10"/>
    <p:sldId id="1372" r:id="rId11"/>
    <p:sldId id="2045" r:id="rId12"/>
    <p:sldId id="1870" r:id="rId13"/>
    <p:sldId id="1008" r:id="rId14"/>
    <p:sldId id="1374" r:id="rId15"/>
    <p:sldId id="901" r:id="rId16"/>
    <p:sldId id="948" r:id="rId17"/>
    <p:sldId id="1871" r:id="rId18"/>
    <p:sldId id="1376" r:id="rId19"/>
    <p:sldId id="1049" r:id="rId20"/>
    <p:sldId id="1872" r:id="rId21"/>
    <p:sldId id="1015" r:id="rId22"/>
    <p:sldId id="1052" r:id="rId23"/>
    <p:sldId id="941" r:id="rId24"/>
    <p:sldId id="1873" r:id="rId25"/>
    <p:sldId id="1874" r:id="rId26"/>
    <p:sldId id="1025" r:id="rId27"/>
    <p:sldId id="1026" r:id="rId28"/>
    <p:sldId id="934" r:id="rId29"/>
    <p:sldId id="936" r:id="rId30"/>
    <p:sldId id="1027" r:id="rId31"/>
    <p:sldId id="1875" r:id="rId32"/>
    <p:sldId id="1877" r:id="rId33"/>
    <p:sldId id="2182" r:id="rId34"/>
    <p:sldId id="1399" r:id="rId35"/>
    <p:sldId id="2121" r:id="rId36"/>
    <p:sldId id="989" r:id="rId37"/>
    <p:sldId id="990" r:id="rId38"/>
    <p:sldId id="991" r:id="rId39"/>
    <p:sldId id="2186" r:id="rId40"/>
    <p:sldId id="2184" r:id="rId41"/>
    <p:sldId id="2185" r:id="rId42"/>
    <p:sldId id="2187" r:id="rId43"/>
    <p:sldId id="1104" r:id="rId44"/>
    <p:sldId id="1880" r:id="rId45"/>
    <p:sldId id="942" r:id="rId46"/>
    <p:sldId id="943" r:id="rId47"/>
    <p:sldId id="945" r:id="rId48"/>
    <p:sldId id="2120" r:id="rId49"/>
    <p:sldId id="1879" r:id="rId50"/>
    <p:sldId id="1883" r:id="rId51"/>
    <p:sldId id="1039" r:id="rId52"/>
    <p:sldId id="1884" r:id="rId53"/>
    <p:sldId id="1038" r:id="rId54"/>
    <p:sldId id="1850" r:id="rId55"/>
    <p:sldId id="1885" r:id="rId56"/>
    <p:sldId id="1042" r:id="rId57"/>
    <p:sldId id="2189" r:id="rId58"/>
    <p:sldId id="1886" r:id="rId59"/>
    <p:sldId id="986" r:id="rId60"/>
    <p:sldId id="987" r:id="rId61"/>
    <p:sldId id="1887" r:id="rId62"/>
    <p:sldId id="1848" r:id="rId63"/>
    <p:sldId id="1849" r:id="rId64"/>
    <p:sldId id="1888" r:id="rId65"/>
    <p:sldId id="994" r:id="rId66"/>
    <p:sldId id="995" r:id="rId67"/>
    <p:sldId id="1889" r:id="rId68"/>
    <p:sldId id="1857" r:id="rId69"/>
    <p:sldId id="1858" r:id="rId70"/>
    <p:sldId id="1891" r:id="rId71"/>
    <p:sldId id="1860" r:id="rId72"/>
    <p:sldId id="1861" r:id="rId73"/>
    <p:sldId id="1892" r:id="rId74"/>
    <p:sldId id="1863" r:id="rId75"/>
    <p:sldId id="1894" r:id="rId76"/>
    <p:sldId id="1893" r:id="rId77"/>
    <p:sldId id="2122" r:id="rId78"/>
    <p:sldId id="2109" r:id="rId79"/>
    <p:sldId id="2200" r:id="rId80"/>
    <p:sldId id="2225" r:id="rId81"/>
    <p:sldId id="2206" r:id="rId82"/>
    <p:sldId id="1835" r:id="rId83"/>
    <p:sldId id="1836" r:id="rId84"/>
    <p:sldId id="1837" r:id="rId85"/>
    <p:sldId id="1901" r:id="rId86"/>
    <p:sldId id="2161" r:id="rId87"/>
    <p:sldId id="1899" r:id="rId88"/>
    <p:sldId id="1906" r:id="rId89"/>
    <p:sldId id="2216" r:id="rId90"/>
    <p:sldId id="1905" r:id="rId91"/>
    <p:sldId id="1907" r:id="rId92"/>
    <p:sldId id="2222" r:id="rId93"/>
    <p:sldId id="2221" r:id="rId94"/>
    <p:sldId id="1911" r:id="rId95"/>
    <p:sldId id="2204" r:id="rId96"/>
    <p:sldId id="2223" r:id="rId97"/>
    <p:sldId id="2211" r:id="rId98"/>
    <p:sldId id="2208" r:id="rId99"/>
    <p:sldId id="2226" r:id="rId100"/>
    <p:sldId id="2075" r:id="rId101"/>
    <p:sldId id="1947" r:id="rId102"/>
    <p:sldId id="1948" r:id="rId103"/>
    <p:sldId id="1949" r:id="rId104"/>
    <p:sldId id="1950" r:id="rId105"/>
    <p:sldId id="1951" r:id="rId106"/>
    <p:sldId id="2018" r:id="rId107"/>
    <p:sldId id="2126" r:id="rId108"/>
    <p:sldId id="2207" r:id="rId109"/>
    <p:sldId id="2066" r:id="rId110"/>
    <p:sldId id="1809" r:id="rId111"/>
    <p:sldId id="2202" r:id="rId112"/>
    <p:sldId id="2067" r:id="rId113"/>
    <p:sldId id="1464" r:id="rId114"/>
    <p:sldId id="2209" r:id="rId115"/>
    <p:sldId id="2068" r:id="rId116"/>
    <p:sldId id="1455" r:id="rId117"/>
    <p:sldId id="1692" r:id="rId118"/>
    <p:sldId id="1457" r:id="rId119"/>
    <p:sldId id="1458" r:id="rId120"/>
    <p:sldId id="2069" r:id="rId121"/>
    <p:sldId id="1921" r:id="rId122"/>
    <p:sldId id="2128" r:id="rId123"/>
    <p:sldId id="2129" r:id="rId124"/>
    <p:sldId id="1924" r:id="rId125"/>
    <p:sldId id="2086" r:id="rId126"/>
    <p:sldId id="1941" r:id="rId127"/>
    <p:sldId id="2070" r:id="rId128"/>
    <p:sldId id="1811" r:id="rId129"/>
    <p:sldId id="1916" r:id="rId130"/>
    <p:sldId id="2071" r:id="rId131"/>
    <p:sldId id="1013" r:id="rId132"/>
    <p:sldId id="1813" r:id="rId133"/>
    <p:sldId id="1814" r:id="rId134"/>
    <p:sldId id="1919" r:id="rId135"/>
    <p:sldId id="1920" r:id="rId136"/>
    <p:sldId id="1817" r:id="rId137"/>
    <p:sldId id="1816" r:id="rId138"/>
    <p:sldId id="1419" r:id="rId139"/>
    <p:sldId id="1927" r:id="rId140"/>
    <p:sldId id="1298" r:id="rId141"/>
    <p:sldId id="2164" r:id="rId142"/>
    <p:sldId id="2134" r:id="rId143"/>
    <p:sldId id="2133" r:id="rId144"/>
    <p:sldId id="2135" r:id="rId145"/>
    <p:sldId id="2210" r:id="rId146"/>
    <p:sldId id="2136" r:id="rId147"/>
    <p:sldId id="2165" r:id="rId148"/>
    <p:sldId id="2072" r:id="rId149"/>
    <p:sldId id="1930" r:id="rId150"/>
    <p:sldId id="2143" r:id="rId151"/>
    <p:sldId id="2139" r:id="rId152"/>
    <p:sldId id="2140" r:id="rId153"/>
    <p:sldId id="2175" r:id="rId154"/>
    <p:sldId id="2073" r:id="rId155"/>
    <p:sldId id="1935" r:id="rId156"/>
    <p:sldId id="2142" r:id="rId157"/>
    <p:sldId id="2144" r:id="rId158"/>
    <p:sldId id="2145" r:id="rId159"/>
    <p:sldId id="2147" r:id="rId160"/>
    <p:sldId id="2141" r:id="rId161"/>
    <p:sldId id="2074" r:id="rId162"/>
    <p:sldId id="1727" r:id="rId163"/>
    <p:sldId id="1476" r:id="rId164"/>
    <p:sldId id="2076" r:id="rId165"/>
    <p:sldId id="1953" r:id="rId166"/>
    <p:sldId id="1955" r:id="rId167"/>
    <p:sldId id="1954" r:id="rId168"/>
    <p:sldId id="1956" r:id="rId169"/>
    <p:sldId id="2224" r:id="rId170"/>
    <p:sldId id="2218" r:id="rId171"/>
    <p:sldId id="2219" r:id="rId172"/>
    <p:sldId id="2220" r:id="rId173"/>
    <p:sldId id="2019" r:id="rId174"/>
    <p:sldId id="1957" r:id="rId175"/>
    <p:sldId id="1961" r:id="rId176"/>
    <p:sldId id="2227" r:id="rId177"/>
    <p:sldId id="1958" r:id="rId178"/>
    <p:sldId id="2198" r:id="rId179"/>
    <p:sldId id="2199" r:id="rId180"/>
    <p:sldId id="1962" r:id="rId181"/>
    <p:sldId id="1963" r:id="rId182"/>
    <p:sldId id="1845" r:id="rId183"/>
    <p:sldId id="1964" r:id="rId184"/>
    <p:sldId id="1852" r:id="rId185"/>
    <p:sldId id="1327" r:id="rId186"/>
    <p:sldId id="1968" r:id="rId187"/>
    <p:sldId id="1969" r:id="rId188"/>
    <p:sldId id="1970" r:id="rId189"/>
    <p:sldId id="2021" r:id="rId190"/>
    <p:sldId id="2193" r:id="rId191"/>
    <p:sldId id="2092" r:id="rId192"/>
    <p:sldId id="1855" r:id="rId193"/>
    <p:sldId id="2063" r:id="rId194"/>
    <p:sldId id="2105" r:id="rId195"/>
    <p:sldId id="2064" r:id="rId196"/>
    <p:sldId id="2104" r:id="rId197"/>
    <p:sldId id="2022" r:id="rId198"/>
    <p:sldId id="2194" r:id="rId199"/>
    <p:sldId id="2201" r:id="rId200"/>
    <p:sldId id="2212" r:id="rId201"/>
    <p:sldId id="2203" r:id="rId202"/>
    <p:sldId id="1973" r:id="rId203"/>
    <p:sldId id="2213" r:id="rId204"/>
    <p:sldId id="2024" r:id="rId205"/>
    <p:sldId id="2195" r:id="rId206"/>
    <p:sldId id="2023" r:id="rId207"/>
    <p:sldId id="1974" r:id="rId208"/>
    <p:sldId id="1975" r:id="rId209"/>
    <p:sldId id="1976" r:id="rId210"/>
    <p:sldId id="1977" r:id="rId211"/>
    <p:sldId id="2027" r:id="rId212"/>
    <p:sldId id="1981" r:id="rId213"/>
    <p:sldId id="2152" r:id="rId214"/>
    <p:sldId id="1989" r:id="rId215"/>
    <p:sldId id="2004" r:id="rId216"/>
    <p:sldId id="1993" r:id="rId217"/>
    <p:sldId id="2178" r:id="rId218"/>
    <p:sldId id="2214" r:id="rId219"/>
    <p:sldId id="1987" r:id="rId220"/>
    <p:sldId id="1991" r:id="rId221"/>
    <p:sldId id="1992" r:id="rId222"/>
    <p:sldId id="2015" r:id="rId223"/>
    <p:sldId id="2029" r:id="rId224"/>
    <p:sldId id="1689" r:id="rId225"/>
    <p:sldId id="1960" r:id="rId226"/>
    <p:sldId id="1786" r:id="rId227"/>
    <p:sldId id="2197" r:id="rId228"/>
    <p:sldId id="1788" r:id="rId229"/>
    <p:sldId id="2177" r:id="rId230"/>
    <p:sldId id="2090" r:id="rId231"/>
    <p:sldId id="2065" r:id="rId232"/>
    <p:sldId id="1780" r:id="rId233"/>
    <p:sldId id="2025" r:id="rId234"/>
    <p:sldId id="1980" r:id="rId235"/>
    <p:sldId id="2150" r:id="rId236"/>
    <p:sldId id="2155" r:id="rId237"/>
    <p:sldId id="1982" r:id="rId238"/>
    <p:sldId id="2043" r:id="rId239"/>
    <p:sldId id="2157" r:id="rId240"/>
    <p:sldId id="2158" r:id="rId241"/>
    <p:sldId id="1983" r:id="rId242"/>
    <p:sldId id="2034" r:id="rId243"/>
    <p:sldId id="2190" r:id="rId244"/>
    <p:sldId id="2191" r:id="rId245"/>
    <p:sldId id="2036" r:id="rId246"/>
    <p:sldId id="2192" r:id="rId247"/>
    <p:sldId id="2038" r:id="rId248"/>
    <p:sldId id="2217" r:id="rId249"/>
    <p:sldId id="2159" r:id="rId250"/>
    <p:sldId id="2039" r:id="rId251"/>
    <p:sldId id="2160" r:id="rId252"/>
    <p:sldId id="2040" r:id="rId253"/>
    <p:sldId id="2215" r:id="rId254"/>
    <p:sldId id="2030" r:id="rId255"/>
    <p:sldId id="1805" r:id="rId256"/>
    <p:sldId id="1453" r:id="rId257"/>
    <p:sldId id="863" r:id="rId258"/>
    <p:sldId id="1928" r:id="rId25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7532F4D-8095-4C0B-9E04-392D8D207D34}">
          <p14:sldIdLst>
            <p14:sldId id="1346"/>
            <p14:sldId id="1864"/>
            <p14:sldId id="2196"/>
          </p14:sldIdLst>
        </p14:section>
        <p14:section name="Overview" id="{34E0DED2-A648-47E2-84E6-FE834DC6A498}">
          <p14:sldIdLst>
            <p14:sldId id="1866"/>
            <p14:sldId id="1001"/>
            <p14:sldId id="1881"/>
            <p14:sldId id="1372"/>
            <p14:sldId id="2045"/>
          </p14:sldIdLst>
        </p14:section>
        <p14:section name="Travel Agent Roles" id="{20CB6403-0276-4848-BA81-F349A0A26556}">
          <p14:sldIdLst>
            <p14:sldId id="1870"/>
            <p14:sldId id="1008"/>
            <p14:sldId id="1374"/>
            <p14:sldId id="901"/>
            <p14:sldId id="948"/>
          </p14:sldIdLst>
        </p14:section>
        <p14:section name="Travel Agent Registration" id="{70CFC45E-2689-4AC3-B1C9-50A8C5E85E29}">
          <p14:sldIdLst>
            <p14:sldId id="1871"/>
            <p14:sldId id="1376"/>
            <p14:sldId id="1049"/>
            <p14:sldId id="1872"/>
            <p14:sldId id="1015"/>
            <p14:sldId id="1052"/>
            <p14:sldId id="941"/>
          </p14:sldIdLst>
        </p14:section>
        <p14:section name="Creating a New Team" id="{7532CF2E-83EC-422D-A08D-AABF3F1F4114}">
          <p14:sldIdLst>
            <p14:sldId id="1873"/>
            <p14:sldId id="1874"/>
            <p14:sldId id="1025"/>
            <p14:sldId id="1026"/>
            <p14:sldId id="934"/>
            <p14:sldId id="936"/>
            <p14:sldId id="1027"/>
            <p14:sldId id="1875"/>
            <p14:sldId id="1877"/>
          </p14:sldIdLst>
        </p14:section>
        <p14:section name="Granting Teams Product Access" id="{E7175BBD-A44E-404B-9156-0B2C99946882}">
          <p14:sldIdLst>
            <p14:sldId id="2182"/>
            <p14:sldId id="1399"/>
          </p14:sldIdLst>
        </p14:section>
        <p14:section name="Remove Admins/Users from Teams" id="{41332F47-C321-44E8-8541-9619AB065B6E}">
          <p14:sldIdLst>
            <p14:sldId id="2121"/>
            <p14:sldId id="989"/>
            <p14:sldId id="990"/>
            <p14:sldId id="991"/>
          </p14:sldIdLst>
        </p14:section>
        <p14:section name="Floating Users" id="{CA214AFB-B3C0-4D27-B592-FABB718D10F2}">
          <p14:sldIdLst>
            <p14:sldId id="2186"/>
            <p14:sldId id="2184"/>
            <p14:sldId id="2185"/>
            <p14:sldId id="2187"/>
            <p14:sldId id="1104"/>
          </p14:sldIdLst>
        </p14:section>
        <p14:section name="Adding Admins/Users to Teams" id="{A8BEDC74-4030-4817-99DE-32F047DE1979}">
          <p14:sldIdLst>
            <p14:sldId id="1880"/>
            <p14:sldId id="942"/>
            <p14:sldId id="943"/>
            <p14:sldId id="945"/>
          </p14:sldIdLst>
        </p14:section>
        <p14:section name="Deleting Teams" id="{E0E0BFD1-2296-4962-A33C-EF9BC7CEE126}">
          <p14:sldIdLst>
            <p14:sldId id="2120"/>
            <p14:sldId id="1879"/>
          </p14:sldIdLst>
        </p14:section>
        <p14:section name="Switching Teams and Roles" id="{E28A7756-6D08-433A-A5EC-D7398422894D}">
          <p14:sldIdLst>
            <p14:sldId id="1883"/>
            <p14:sldId id="1039"/>
            <p14:sldId id="1884"/>
            <p14:sldId id="1038"/>
            <p14:sldId id="1850"/>
          </p14:sldIdLst>
        </p14:section>
        <p14:section name="Adding Additional IATA Numbers" id="{16D15E5A-B087-494B-8574-2D2D67929873}">
          <p14:sldIdLst>
            <p14:sldId id="1885"/>
            <p14:sldId id="1042"/>
            <p14:sldId id="2189"/>
          </p14:sldIdLst>
        </p14:section>
        <p14:section name="Assigning IATA to Teams" id="{81BAE955-1A42-481F-A608-7DA3DD0C12EF}">
          <p14:sldIdLst>
            <p14:sldId id="1886"/>
            <p14:sldId id="986"/>
            <p14:sldId id="987"/>
          </p14:sldIdLst>
        </p14:section>
        <p14:section name="Reactivating Account" id="{FA8F1F88-CF10-4AE2-A6DE-BEC325A47EE8}">
          <p14:sldIdLst>
            <p14:sldId id="1887"/>
            <p14:sldId id="1848"/>
            <p14:sldId id="1849"/>
          </p14:sldIdLst>
        </p14:section>
        <p14:section name="Unlocking Account" id="{4CB976C4-2CC8-420A-B17D-DF74DD2AC7D8}">
          <p14:sldIdLst>
            <p14:sldId id="1888"/>
            <p14:sldId id="994"/>
            <p14:sldId id="995"/>
          </p14:sldIdLst>
        </p14:section>
        <p14:section name="Reset Password" id="{A82F2381-3426-46A0-A1D0-68F1779B65BD}">
          <p14:sldIdLst>
            <p14:sldId id="1889"/>
            <p14:sldId id="1857"/>
            <p14:sldId id="1858"/>
          </p14:sldIdLst>
        </p14:section>
        <p14:section name="Booking Portal Dashboard and Unticketed Bookings" id="{35AA74C7-3531-4AD8-86A9-53CB93BF920F}">
          <p14:sldIdLst>
            <p14:sldId id="1891"/>
            <p14:sldId id="1860"/>
            <p14:sldId id="1861"/>
          </p14:sldIdLst>
        </p14:section>
        <p14:section name="Booking Flights" id="{8C0A0D56-CBFE-4877-8EE9-359F21809A03}">
          <p14:sldIdLst>
            <p14:sldId id="1892"/>
            <p14:sldId id="1863"/>
            <p14:sldId id="1894"/>
            <p14:sldId id="1893"/>
            <p14:sldId id="2122"/>
            <p14:sldId id="2109"/>
            <p14:sldId id="2200"/>
            <p14:sldId id="2225"/>
            <p14:sldId id="2206"/>
            <p14:sldId id="1835"/>
            <p14:sldId id="1836"/>
            <p14:sldId id="1837"/>
            <p14:sldId id="1901"/>
            <p14:sldId id="2161"/>
            <p14:sldId id="1899"/>
            <p14:sldId id="1906"/>
            <p14:sldId id="2216"/>
            <p14:sldId id="1905"/>
            <p14:sldId id="1907"/>
            <p14:sldId id="2222"/>
            <p14:sldId id="2221"/>
            <p14:sldId id="1911"/>
            <p14:sldId id="2204"/>
            <p14:sldId id="2223"/>
            <p14:sldId id="2211"/>
            <p14:sldId id="2208"/>
            <p14:sldId id="2226"/>
          </p14:sldIdLst>
        </p14:section>
        <p14:section name="Unticketed - Ancillaries" id="{DCEA99A6-ECF9-44F7-B0EB-940522A17B17}">
          <p14:sldIdLst>
            <p14:sldId id="2075"/>
            <p14:sldId id="1947"/>
            <p14:sldId id="1948"/>
            <p14:sldId id="1949"/>
            <p14:sldId id="1950"/>
            <p14:sldId id="1951"/>
            <p14:sldId id="2018"/>
            <p14:sldId id="2126"/>
            <p14:sldId id="2207"/>
          </p14:sldIdLst>
        </p14:section>
        <p14:section name="Unticketed - Manual Reprice" id="{709BC2CC-07D3-4ADF-96D1-793913C0A6E9}">
          <p14:sldIdLst>
            <p14:sldId id="2066"/>
            <p14:sldId id="1809"/>
            <p14:sldId id="2202"/>
          </p14:sldIdLst>
        </p14:section>
        <p14:section name="Unticketed - Reshop" id="{20198DFD-1FDA-4B83-9019-68F72831AEE5}">
          <p14:sldIdLst>
            <p14:sldId id="2067"/>
            <p14:sldId id="1464"/>
            <p14:sldId id="2209"/>
            <p14:sldId id="2068"/>
            <p14:sldId id="1455"/>
            <p14:sldId id="1692"/>
            <p14:sldId id="1457"/>
            <p14:sldId id="1458"/>
            <p14:sldId id="2069"/>
            <p14:sldId id="1921"/>
            <p14:sldId id="2128"/>
            <p14:sldId id="2129"/>
            <p14:sldId id="1924"/>
            <p14:sldId id="2086"/>
            <p14:sldId id="1941"/>
          </p14:sldIdLst>
        </p14:section>
        <p14:section name="Unticketed - Cancel" id="{8A62080A-A9AF-48BA-B500-6743AC93752D}">
          <p14:sldIdLst>
            <p14:sldId id="2070"/>
            <p14:sldId id="1811"/>
            <p14:sldId id="1916"/>
          </p14:sldIdLst>
        </p14:section>
        <p14:section name="Issuing Tickets" id="{C4A77AE4-5C39-4918-94D6-F2CFECD7D27B}">
          <p14:sldIdLst>
            <p14:sldId id="2071"/>
            <p14:sldId id="1013"/>
            <p14:sldId id="1813"/>
            <p14:sldId id="1814"/>
            <p14:sldId id="1919"/>
            <p14:sldId id="1920"/>
            <p14:sldId id="1817"/>
            <p14:sldId id="1816"/>
            <p14:sldId id="1419"/>
            <p14:sldId id="1927"/>
            <p14:sldId id="1298"/>
          </p14:sldIdLst>
        </p14:section>
        <p14:section name="Ticketed - Ancillaries" id="{986381F4-34F9-4291-9298-BC526A499CCC}">
          <p14:sldIdLst>
            <p14:sldId id="2164"/>
            <p14:sldId id="2134"/>
            <p14:sldId id="2133"/>
            <p14:sldId id="2135"/>
            <p14:sldId id="2210"/>
          </p14:sldIdLst>
        </p14:section>
        <p14:section name="Ticketed - Reshop" id="{09926B74-7E88-4D2A-AC61-58E2D659F038}">
          <p14:sldIdLst>
            <p14:sldId id="2136"/>
            <p14:sldId id="2165"/>
            <p14:sldId id="2072"/>
            <p14:sldId id="1930"/>
            <p14:sldId id="2143"/>
            <p14:sldId id="2139"/>
            <p14:sldId id="2140"/>
            <p14:sldId id="2175"/>
            <p14:sldId id="2073"/>
            <p14:sldId id="1935"/>
            <p14:sldId id="2142"/>
            <p14:sldId id="2144"/>
            <p14:sldId id="2145"/>
            <p14:sldId id="2147"/>
            <p14:sldId id="2141"/>
          </p14:sldIdLst>
        </p14:section>
        <p14:section name="Partial Mixed Cabin Class Reshop" id="{8B0B66E5-F791-4387-A684-AABFC6D3657E}">
          <p14:sldIdLst>
            <p14:sldId id="2074"/>
            <p14:sldId id="1727"/>
            <p14:sldId id="1476"/>
          </p14:sldIdLst>
        </p14:section>
        <p14:section name="Ticketed - Void/Refund" id="{BBA9695D-D03B-4931-806C-42E666DB6BAB}">
          <p14:sldIdLst>
            <p14:sldId id="2076"/>
            <p14:sldId id="1953"/>
            <p14:sldId id="1955"/>
            <p14:sldId id="1954"/>
            <p14:sldId id="1956"/>
            <p14:sldId id="2224"/>
          </p14:sldIdLst>
        </p14:section>
        <p14:section name="Partially Flown Bookings" id="{4DC0849E-D7F6-4EFF-A035-A2A8BD71C0A2}">
          <p14:sldIdLst>
            <p14:sldId id="2218"/>
            <p14:sldId id="2219"/>
            <p14:sldId id="2220"/>
          </p14:sldIdLst>
        </p14:section>
        <p14:section name="Order Management" id="{E8EAAC09-1952-4324-917B-371F41C2A466}">
          <p14:sldIdLst>
            <p14:sldId id="2019"/>
            <p14:sldId id="1957"/>
            <p14:sldId id="1961"/>
            <p14:sldId id="2227"/>
            <p14:sldId id="1958"/>
            <p14:sldId id="2198"/>
            <p14:sldId id="2199"/>
            <p14:sldId id="1962"/>
            <p14:sldId id="1963"/>
            <p14:sldId id="1845"/>
            <p14:sldId id="1964"/>
            <p14:sldId id="1852"/>
            <p14:sldId id="1327"/>
            <p14:sldId id="1968"/>
            <p14:sldId id="1969"/>
            <p14:sldId id="1970"/>
          </p14:sldIdLst>
        </p14:section>
        <p14:section name="Flight Schedule Changes" id="{F70C0127-29D4-4F84-801F-7A0346D5131A}">
          <p14:sldIdLst>
            <p14:sldId id="2021"/>
            <p14:sldId id="2193"/>
            <p14:sldId id="2092"/>
            <p14:sldId id="1855"/>
          </p14:sldIdLst>
        </p14:section>
        <p14:section name="Passenger Management" id="{6EF2B972-6381-4AC4-AAD4-90DB6B4AF5B9}">
          <p14:sldIdLst>
            <p14:sldId id="2063"/>
            <p14:sldId id="2105"/>
            <p14:sldId id="2064"/>
            <p14:sldId id="2104"/>
          </p14:sldIdLst>
        </p14:section>
        <p14:section name="Reports" id="{9D136BF0-3B2A-4BE4-9F69-796398ED37E0}">
          <p14:sldIdLst>
            <p14:sldId id="2022"/>
            <p14:sldId id="2194"/>
            <p14:sldId id="2201"/>
            <p14:sldId id="2212"/>
            <p14:sldId id="2203"/>
            <p14:sldId id="1973"/>
            <p14:sldId id="2213"/>
          </p14:sldIdLst>
        </p14:section>
        <p14:section name="IUR Accounting Files" id="{9119B86F-A1DC-4ECD-8143-C31C936934F4}">
          <p14:sldIdLst>
            <p14:sldId id="2024"/>
            <p14:sldId id="2195"/>
          </p14:sldIdLst>
        </p14:section>
        <p14:section name="Import PNR" id="{554A4B5C-FA9D-4767-B540-B6C1C5FBE1EA}">
          <p14:sldIdLst>
            <p14:sldId id="2023"/>
            <p14:sldId id="1974"/>
            <p14:sldId id="1975"/>
            <p14:sldId id="1976"/>
            <p14:sldId id="1977"/>
          </p14:sldIdLst>
        </p14:section>
        <p14:section name="Agency Access Controls" id="{F98DB5D6-0325-493E-BA7B-AD3A04C2B1BC}">
          <p14:sldIdLst>
            <p14:sldId id="2027"/>
            <p14:sldId id="1981"/>
            <p14:sldId id="2152"/>
            <p14:sldId id="1989"/>
            <p14:sldId id="2004"/>
            <p14:sldId id="1993"/>
            <p14:sldId id="2178"/>
            <p14:sldId id="2214"/>
            <p14:sldId id="1987"/>
            <p14:sldId id="1991"/>
            <p14:sldId id="1992"/>
            <p14:sldId id="2015"/>
          </p14:sldIdLst>
        </p14:section>
        <p14:section name="Share Bookings and User Group" id="{E2F13C38-B551-4021-B24D-73D17509847D}">
          <p14:sldIdLst>
            <p14:sldId id="2029"/>
            <p14:sldId id="1689"/>
            <p14:sldId id="1960"/>
            <p14:sldId id="1786"/>
            <p14:sldId id="2197"/>
            <p14:sldId id="1788"/>
            <p14:sldId id="2177"/>
            <p14:sldId id="2090"/>
            <p14:sldId id="2065"/>
            <p14:sldId id="1780"/>
          </p14:sldIdLst>
        </p14:section>
        <p14:section name="Subagent-Consolidator Flow" id="{2B113A5C-BA57-46A9-AA7B-090046948B80}">
          <p14:sldIdLst>
            <p14:sldId id="2025"/>
            <p14:sldId id="1980"/>
            <p14:sldId id="2150"/>
            <p14:sldId id="2155"/>
            <p14:sldId id="1982"/>
            <p14:sldId id="2043"/>
            <p14:sldId id="2157"/>
            <p14:sldId id="2158"/>
            <p14:sldId id="1983"/>
            <p14:sldId id="2034"/>
            <p14:sldId id="2190"/>
            <p14:sldId id="2191"/>
            <p14:sldId id="2036"/>
            <p14:sldId id="2192"/>
            <p14:sldId id="2038"/>
            <p14:sldId id="2217"/>
            <p14:sldId id="2159"/>
            <p14:sldId id="2039"/>
            <p14:sldId id="2160"/>
            <p14:sldId id="2040"/>
            <p14:sldId id="2215"/>
          </p14:sldIdLst>
        </p14:section>
        <p14:section name="Summary" id="{BF85270E-234B-424F-8E17-9FB8743D360F}">
          <p14:sldIdLst>
            <p14:sldId id="2030"/>
            <p14:sldId id="1805"/>
            <p14:sldId id="1453"/>
            <p14:sldId id="863"/>
            <p14:sldId id="19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hor" initials="A" lastIdx="9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C000"/>
    <a:srgbClr val="F7F8FA"/>
    <a:srgbClr val="D6DCE5"/>
    <a:srgbClr val="7F7F7F"/>
    <a:srgbClr val="E8EBD3"/>
    <a:srgbClr val="DEEBF7"/>
    <a:srgbClr val="FBE5D6"/>
    <a:srgbClr val="333F50"/>
    <a:srgbClr val="ED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3DC06B-8937-4E94-993A-846DEA4ECF74}" v="56" dt="2026-01-16T04:14:08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60"/>
  </p:normalViewPr>
  <p:slideViewPr>
    <p:cSldViewPr snapToGrid="0">
      <p:cViewPr>
        <p:scale>
          <a:sx n="100" d="100"/>
          <a:sy n="100" d="100"/>
        </p:scale>
        <p:origin x="96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commentAuthors" Target="commentAuthors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262" Type="http://schemas.openxmlformats.org/officeDocument/2006/relationships/presProps" Target="presProps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viewProps" Target="viewProps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theme" Target="theme/theme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tableStyles" Target="tableStyles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microsoft.com/office/2015/10/relationships/revisionInfo" Target="revisionInfo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microsoft.com/office/2018/10/relationships/authors" Target="authors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644AFE28-483A-4E5C-BA2D-FC182AC560CE}" type="datetimeFigureOut">
              <a:rPr lang="en-SG" smtClean="0"/>
              <a:pPr/>
              <a:t>2/1/2026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3A7AF586-225C-4ECB-945E-FC33E6CC3A1D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0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81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88540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38584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147286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196025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61CD-24ED-DF22-06D4-E005874A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793A7-EAD3-A863-D8F8-E411CDFB5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E9525-8932-3EF9-DD75-A7D56E9BC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491581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37349-2B61-6FA5-B9CC-BEAE8D851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CB451-7A9E-E233-963C-FA0245513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AB4DC-5A85-C139-A010-4BEC0972C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185714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744-BCD6-6076-E7B4-4DEFCD56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3803C-26CE-D979-1BFD-59EED013B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91ED53-D4D5-4B4C-5DFC-DA0585FBA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471844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BD7D7-7629-E6A7-F787-0D2962C0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1FC5B-4694-A27D-C38B-1C4DBE74C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9C123-00C5-F56B-0595-552D91D5A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99468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474E-7DBF-6078-18F7-11CD2E40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7439F-A138-BD39-D374-AD71B8303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83F7-165C-39EF-06BE-DFE0796C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569943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117687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BFB6B-8967-DF0A-8A25-483EAFDA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EE1AE-6A87-DB18-8348-0A23E3074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76304-FB62-7621-4EAE-D2CD88EE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733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93362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CB60-0E54-24FE-DA75-CD5FE7C5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D9477-F04B-90C3-E6D6-0E6D656C6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9F173-C980-FFB2-5418-DED57149A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408766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34BAF-A86F-AB5C-2160-20D76361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10E85-48BD-1F37-D2F2-C887EF056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4D4B0-2531-5602-85AA-68A9EECE7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35210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44020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8094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241892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862684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303571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724342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689456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2400-A79D-63AE-DD22-118092A8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A521F-C018-82B1-1ABC-4215654B6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53C0D-89AD-E17C-C245-45CDF2D43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4884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1D5E-7E60-00DE-4EA9-F11F406E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24EDD-F64D-E916-2D39-D860546C2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867C7-DEB2-251A-0D75-325124E54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3D9EF-70D1-D01A-E11E-017518FF3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735260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83509-F8F5-30A1-99B9-94FE2442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D2379-0701-2483-3FB5-52B6A3C8F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D3BCA-64D0-9EE5-4CE2-46B9BE9B6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466369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5D83-259E-DDE9-313B-2D6C94CB2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ECA5C-733A-1A88-8E03-A52715098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4FA62-07B6-5AE0-EC82-72FA096B1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539278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609D-2B16-25CE-D33A-959316B2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246D9-E014-F227-68E6-9DE6C8390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AA913-B871-2039-3A55-91D80370D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173750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2ECD2-89F6-02BE-88B3-2B95ACBB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659F5-1138-A24A-CA02-B912B024A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EA061-ED72-F7A8-D337-5BF3E430B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1908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0D0E-2E2D-D50F-6665-84AEADA6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62053-385C-1B60-0069-584968AA7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DC434-8CBF-18CC-FECA-6FD3DEB36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063212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CAFC-48F3-B6E8-FE8B-71897C08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78CA7-5ADD-3956-8CB9-7E705D265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ADD3A-D801-A7D1-CB56-CC67BB7A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625041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9AC5-1395-5FA0-9C77-AFE5AFB4A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C8CAB-B306-3171-3A36-91F3912BB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B018C-1EBA-173D-6C82-9AF017891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527234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CA5C2-DBB8-97BD-390E-7BCAA8DF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5B4AF-A8F5-A0ED-5B8B-713787725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F0E62-7CD9-3C79-A412-6F4D6C3DD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213533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79293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03147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597113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6258-AB34-5A52-BE2F-49FD9B161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958A5-1E75-EF8D-3CDD-1983064C8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C7E96-63E8-0DB7-2E70-2F296207D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439507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364A4-1586-5DAD-9037-3762A6AD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66ED8-4A7B-A4EA-A2DA-F3D29A71B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40C62-E4CD-CBA2-AD16-0769E220A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639965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39839-EA57-306B-7E70-D306EE7B7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94FD0-DAD9-E809-9222-A09B8ADE2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6C6C2-CD6B-314F-2693-AAA8E27F8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851827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6376D-313D-FFA9-CC2D-0A235C79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C60D5-4EFD-FB97-4AE8-437F33FD1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6E9FE-7369-5040-3B7E-CFBCDA62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775204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719604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986592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A975B-3249-1D71-F076-66D7D329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01D8C-AD96-2570-8772-1258420FC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82E97-7D79-BF2A-BE2C-4077ADC7B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679801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5812E-5700-2A55-1F1F-5019D9B1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6AAFD-1AA7-E295-543F-6599FE925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CDB13-423D-75B4-325A-D92A5B350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760931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A194-4848-BD83-2451-5968AC1A7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74102-CF8E-329D-CE2F-6D4E29E63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D51E5-0BA5-17F2-231D-B09C1B1B7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149934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685824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583245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D655-C02A-0890-2080-2622FF253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7CEF9-5901-B0AD-E62B-690DBE1B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B535F-83E7-4689-7363-2E5E40D74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288783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522C-4767-219F-02B1-2B58AA0D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1501A-9216-4AC8-7BFF-8ECDFC1F6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446BA-E45B-C65E-5126-3E9314C4D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060661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478646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E2992-CF02-D96D-BFDF-61066B54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21751-741A-5661-F71A-111F62EC0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5E9E5-5D01-AA93-7EA6-FC05C582E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830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8FEB-CE19-9588-0EC8-F6BA6A0E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3A3A1-F071-B732-0922-05625CBB4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56439-4F2E-28B4-53CE-2B3ED0771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096914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93B8C-1A50-6742-E607-7E9E7E94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6A8E0-70CA-037E-ED59-882A83116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C8047-5EC1-237D-521C-50E1E88CA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224241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855605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20FF-DFE8-B9CA-FB2A-9929B210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1B74D-927B-3BF0-A5BA-C15237C43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A9B06-8AA9-D04D-653A-C468DE298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321926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DFF5-CF14-F58C-14C3-D792BD50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E34A2-CEC2-7DB5-87BD-9ECB86C6D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63FDE-82EC-84A5-F29B-904EDC675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7230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503034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65E1A-8FAE-C9B8-C316-B75B26C1A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1FC45-4608-355E-FAFB-7E461B912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B0003-92FC-63D6-DA31-409D6D0C8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28850453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89AE-57A1-3669-643E-545C60919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689EE-E47D-A4D6-4EEB-791AD0CD2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54D22-FB49-221D-40A2-364B75744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902230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2CE20-BB99-9059-CA16-89BEA01EC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6C536-C68F-D3F1-23AD-3D3EF2E8F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489A0-8042-A3B1-A457-1E6EA1844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73753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4565D-273C-3D0D-7F91-D8B097E2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095D3-7F16-20CD-3839-4F4AA955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9C7E6-0C9C-1DE2-07AF-0DC4FB59E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059455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76933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59578-96DB-A839-E6A6-6C3B87CA8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699F7-A148-0363-FE9E-1311A1F92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2D04A-9A38-B1FE-364D-9559FA73E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134811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901D6-A1AA-9DA4-C575-F06CD5AA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85678-18D6-FA25-DDB4-0B2D7511C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9F8B3-47F2-03C6-FFED-1215BAF2D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6990952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3F0FB-919A-7F94-BE0C-1EA9EB5C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52216-2C77-320A-CEE8-964D937B5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30CEA7-DCAD-D621-1E15-8F05A4AA3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5183085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4E36D-8B6F-7D4B-8831-5ACB92DA5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CDA83-576B-6BB0-925E-CF993F83C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B9F51-5EBB-C2AC-A58A-ABB3A1D29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31216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8154E-F34B-229F-028C-44A7C82A5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A0C52-0DB1-CF95-9A1E-2BDB47624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F3D81-78AF-8A13-ECBF-BBE09D372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052839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252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369966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pPr/>
              <a:t>253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145756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9235-8872-FCF4-A8B0-A6832283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A382F-D4CE-F689-8EFD-DFDDC61B2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7A10A-F9AC-FE8C-F8A1-B970AEFE5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CDFAE-8CE5-7D78-0EC8-81F948DBF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255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580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6892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40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46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5189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54F0-8BEA-D7FB-92FF-4ABCDFEA4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4F43B-A21D-47CA-1D11-D8DF8E430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20950-B826-586D-0A27-E6834C67B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69EA8-8104-C762-0862-018F91C9F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7375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15A51-8826-B9DC-CD7F-A7E9CF1BD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7B39B-BC8A-B841-6B37-2F7D10378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D408A-A02A-3CD3-ABC9-40C073F5F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87ADB-2DE6-12AB-0E30-8055FA872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6801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FDA3-5C0D-84C2-9ABA-40ECF99E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F0D993-76B6-9C67-DDC7-E2AEAE863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43FB8-8411-8F77-E4B2-8F33240FB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48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131DD-D81D-B23D-0C2F-47029415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1E145-7DC0-5334-23DA-70AFA1A1E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1F1E6-9D7D-2BF4-59DC-239F7C6A0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3906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B71C-5518-5FA8-85F3-918BAAA02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159DF-063D-A76F-2A0B-547E0286B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A9DDD-B85C-355A-983F-2D015FEC8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4654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154C-6504-92FA-D416-8128030D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636E5-807E-5897-029A-134DA69A2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131A8-D0CB-FC5E-9440-7B2343722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043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1276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C7F69-B3D1-A782-0DAD-E05B011B5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F2036-0E39-E71A-6BF3-F00BAD0DA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81A6B-52E0-0C3B-78DC-BADE3AE4F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F9F41-37B6-B536-308B-4499B470C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690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326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2FF7A-2005-8FDF-EBCF-5DE11312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27773-D417-FF26-CD9B-447A6CDA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8D07A-4335-1183-CAA2-A886201E2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737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73D3-7B22-71A9-B354-FEDAF35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33C59-94A4-1BD0-0EEA-B388FCE59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797B4-0F87-C42F-0046-7D20D125D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655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33CF-853F-92FC-45E4-5C0E60C7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C1E58-C95D-C85A-1EAA-ED5FFB249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59B6E-8DD0-54DE-FBF8-E9028CE11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8431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8DEBD-7269-37E6-0059-0FBC24A3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C7867-5159-1C9B-BA3F-01D9AFBF7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3AD5B-B740-0B0F-6C8B-0C97C57E7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596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A4D6-5299-3282-984A-11243433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34093-22C3-35D3-BE13-372AE4356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B7BBA9-018F-634B-F57B-6056625C8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3217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FF16-FCBD-2D7E-A191-538800CC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6ABFA-BEED-C05C-3D88-552A73B21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F2B5-ACBE-FF87-6BA5-C9536E9FA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8899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305F3-310F-2984-E363-3B7C9169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5AEA7-5765-FD6D-6B2B-198E2BC77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642EE-32AA-B890-954C-19E5AD6A3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45473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6024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7042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D1E82-E952-E44E-BB94-535ACD70F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76E565-D343-3480-9E39-7DC0AC784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B6BCC-F94E-E368-D454-0F51AE3E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2272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47136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271B8-F37B-1B64-E877-86E1E01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69C24-F65F-BA95-FAC0-F580E8303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3634D-4958-9814-7669-36AE00A89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898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99451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ED5D4-0CEC-8DA1-CDAB-BA0ECDC3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38822-70B0-E659-8883-1E24DDE94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086FC-2C7F-6228-6998-297822E46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35852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3CDB2-2B6E-AAF7-CDD5-E4916520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5AD57-E008-68B2-CF80-1DED8CE80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DD160-F2D2-B9F6-46F5-FD78AAFF6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80389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56415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29986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10C97-A3CA-7575-A187-58069A71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80AAF-A4B2-073F-D7EC-D11C3F655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91DF0-0AEE-AF87-3E20-83F770722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38862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A98C3-B045-05CA-8B16-424A2DE3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2FABF-C9AA-CC6D-BC81-DE7E6AD70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9FC4B-F628-8BB9-B2BC-BD6349B2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06804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08560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9625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758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066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06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5CBD1-14A1-40EE-E64E-72E337FBA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F56C6-1933-6AB2-D37B-4ADD0F757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4FABA-B520-050C-C5AE-13FD8F451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41004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88643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95985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711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2039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61784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E1801-A5BB-0A6C-7118-C599762F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9F87B-AAF4-2EC6-A87D-EB849C5C9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DE404-A366-E3C3-7FE2-507464F8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15755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28692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86B8-9C42-4646-C4B5-56ECA8F54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F690D-65D1-17CF-DF6B-D742F3532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34C2F-D882-083A-E3B4-7D61CE82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8509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9FF6-84A3-673B-E476-E7733992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8ACEA-36B3-9934-EA7B-FB20B9917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E47B6-132B-973F-1E5E-BD4A906F6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1051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B248-1DA6-32F4-1AE2-E515D672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C1CCF-6286-E2EF-A919-CF235C19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EE724-ADAD-B976-473C-667DAF50C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1718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690318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F303E-7831-863F-B07F-D7005F13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5C475-5A91-455D-DE0C-09181EB0A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E91A0-412A-9375-923D-ACECA2C1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75345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59324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631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43812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2CF86-0139-BB3F-7D9F-290303C9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37A66-12E5-8EAF-9C57-89CB2EC9E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0973F-2E4E-BDD2-B056-6647DBB51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185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40930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30D54-D989-C72B-05A7-02CB39E4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BF42C-0528-A4B9-3D27-1DAC068D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568C3-C434-494E-1563-E67E9B69C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69418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27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22463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76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842F8-836D-D01E-19AF-9D522DB5A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48070-CDBB-A6A0-5AE8-42BD0E5B1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B147B-77A9-18AA-11C3-21B1AF4BF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230989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534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50F5-26AD-A260-FBF0-30C98090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DF4EA-E03B-1D4D-5F27-86D70BA29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0A7A2-1776-59A1-36B0-D6977BBD1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40119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CFA2-4D35-CB29-674B-768D907A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475D1-63F4-587C-DB10-2540436CA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A098C-ACFA-694C-9093-05C663696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0617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EB56-5027-2BE4-4AA3-8DF74DCB0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4EABD-7C18-3E20-4E05-D80E1A987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D8D06-2A1D-7FE7-B935-389351642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703257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80089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07B8D-0D39-A358-F040-1F5035CF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91F17-1245-7D23-E274-72826E9FE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F49DD-9B85-1312-5841-E5F6E47F0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35261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20846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84FE-82F3-819E-55B3-87FB862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2AE46-C348-62D0-504A-8B61D6ACD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66A5D-324D-D95D-9D54-40E26B1CA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7301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7D4E-2C10-6961-3878-9DC05176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EC241-6752-1B96-B4FD-3302CB17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96B67-BA26-DE01-3197-1FD16D2E9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981452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0105-353C-B293-4574-010AC06A5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89362-E175-FAF2-E3B2-40A269AA4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315A6-4EC6-40E3-0F40-43B1ECE0B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08217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679-1357-BCA8-4B6E-15778597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BDEA1-D574-C0D4-2241-800670DDD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E8F8C-970D-1F88-25F1-414D825B2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221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706C4-D198-DEBF-DB49-5750FE026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6AE5F-3883-789A-BD60-79F651EE0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B15F9-85B9-2D17-3421-6B160E842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8837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79175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2007F-B815-AA6B-6D4D-1F6D98A1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D0967-43D0-D0B4-4CC9-BC353756C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ED51A-CB76-EBE2-E0CD-62358714F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605623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24403-6F07-4B61-7DB8-0A26F219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33494-6522-5D31-1283-CC8FB3391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C6A67-6859-A8C0-C997-2EC14C79F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49874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167510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949686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5EDA-ABDF-A575-1535-E97B8B78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B1235-F9C9-57A9-82DB-62E7045A3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C454C-6853-D6AD-E906-E91EE3CDD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264674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E200A-D19D-7E5A-63CC-E3618F01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2BF622-7C5F-23E9-5ED9-D3A87FF26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CEB4B-D3E2-DEC3-BBD6-BE4062241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556972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4B6D8-5170-2FB3-A214-417C31C9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67FE1-48BA-306C-AD83-FD43735C4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CED82-17E4-D25B-A8FC-569530CC9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258093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560618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590828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252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964B3-8E8F-41A7-8CDC-986C01E2FF5B}" type="datetime1">
              <a:rPr lang="en-SG" smtClean="0"/>
              <a:t>2/1/2026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060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B721-12A3-45E3-B2D5-ACA925C33B2B}" type="datetime1">
              <a:rPr lang="en-SG" smtClean="0"/>
              <a:t>2/1/2026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896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7718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494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737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D890DC-80F3-4D72-B198-793A5BB619EE}" type="datetime1">
              <a:rPr lang="en-SG" smtClean="0"/>
              <a:t>2/1/2026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81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130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396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0019E-D530-4940-8520-FE80365FEEFA}" type="datetime1">
              <a:rPr lang="en-SG" smtClean="0"/>
              <a:t>2/1/2026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0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DA62D6-E9C3-41B9-A386-24F74E6946F0}" type="datetime1">
              <a:rPr lang="en-SG" smtClean="0"/>
              <a:t>2/1/2026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736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EA71395-5A95-3467-1D94-CC5C5987E0CA}"/>
              </a:ext>
            </a:extLst>
          </p:cNvPr>
          <p:cNvSpPr/>
          <p:nvPr userDrawn="1"/>
        </p:nvSpPr>
        <p:spPr>
          <a:xfrm>
            <a:off x="1943938" y="100798"/>
            <a:ext cx="4152062" cy="498933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59BCDC-C6CD-C8E0-1AC2-AF6DFD85360C}"/>
              </a:ext>
            </a:extLst>
          </p:cNvPr>
          <p:cNvSpPr txBox="1">
            <a:spLocks/>
          </p:cNvSpPr>
          <p:nvPr userDrawn="1"/>
        </p:nvSpPr>
        <p:spPr>
          <a:xfrm>
            <a:off x="2163919" y="157377"/>
            <a:ext cx="2020196" cy="4144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97180CD-8FE1-D748-C97E-FC4BA826AA6B}"/>
              </a:ext>
            </a:extLst>
          </p:cNvPr>
          <p:cNvSpPr/>
          <p:nvPr userDrawn="1"/>
        </p:nvSpPr>
        <p:spPr>
          <a:xfrm>
            <a:off x="509099" y="357787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7BDFC06-C2EE-A469-7A62-8C77669D2F84}"/>
              </a:ext>
            </a:extLst>
          </p:cNvPr>
          <p:cNvSpPr/>
          <p:nvPr userDrawn="1"/>
        </p:nvSpPr>
        <p:spPr>
          <a:xfrm>
            <a:off x="1457324" y="357788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27457-4E37-E7FF-068E-0B3E356B40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50" y="96381"/>
            <a:ext cx="567625" cy="494170"/>
          </a:xfrm>
          <a:prstGeom prst="hexagon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725F29-9B07-511B-3D03-051A7979DD7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3" y="91618"/>
            <a:ext cx="566307" cy="498974"/>
          </a:xfrm>
          <a:prstGeom prst="hexagon">
            <a:avLst/>
          </a:prstGeom>
        </p:spPr>
      </p:pic>
      <p:pic>
        <p:nvPicPr>
          <p:cNvPr id="15" name="Picture 2" descr="Singapore Airlines | singaporeuat.mashery.com">
            <a:extLst>
              <a:ext uri="{FF2B5EF4-FFF2-40B4-BE49-F238E27FC236}">
                <a16:creationId xmlns:a16="http://schemas.microsoft.com/office/drawing/2014/main" id="{24770531-DCEC-2781-1AC5-DCAD2932C4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png"/><Relationship Id="rId4" Type="http://schemas.openxmlformats.org/officeDocument/2006/relationships/image" Target="../media/image13.pn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png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54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6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microsoft.com/office/2007/relationships/hdphoto" Target="../media/hdphoto4.wdp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69.png"/><Relationship Id="rId4" Type="http://schemas.microsoft.com/office/2007/relationships/hdphoto" Target="../media/hdphoto5.wdp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70.png"/><Relationship Id="rId4" Type="http://schemas.microsoft.com/office/2007/relationships/hdphoto" Target="../media/hdphoto5.wdp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71.png"/><Relationship Id="rId4" Type="http://schemas.microsoft.com/office/2007/relationships/hdphoto" Target="../media/hdphoto5.wdp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8.png"/><Relationship Id="rId4" Type="http://schemas.openxmlformats.org/officeDocument/2006/relationships/image" Target="../media/image137.png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png"/><Relationship Id="rId4" Type="http://schemas.openxmlformats.org/officeDocument/2006/relationships/image" Target="../media/image1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94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97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7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agent_360@singaporeair.com.sg" TargetMode="External"/><Relationship Id="rId4" Type="http://schemas.openxmlformats.org/officeDocument/2006/relationships/image" Target="../media/image2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9.png"/><Relationship Id="rId4" Type="http://schemas.openxmlformats.org/officeDocument/2006/relationships/image" Target="../media/image207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mailto:agent_360@singaporeair.com.sg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18.png"/><Relationship Id="rId4" Type="http://schemas.microsoft.com/office/2007/relationships/hdphoto" Target="../media/hdphoto6.wdp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9.png"/><Relationship Id="rId4" Type="http://schemas.microsoft.com/office/2007/relationships/hdphoto" Target="../media/hdphoto6.wdp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21.png"/></Relationships>
</file>

<file path=ppt/slides/_rels/slide18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4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41.xml"/><Relationship Id="rId18" Type="http://schemas.openxmlformats.org/officeDocument/2006/relationships/slide" Target="slide203.xml"/><Relationship Id="rId26" Type="http://schemas.openxmlformats.org/officeDocument/2006/relationships/slide" Target="slide220.xml"/><Relationship Id="rId39" Type="http://schemas.openxmlformats.org/officeDocument/2006/relationships/slide" Target="slide41.xml"/><Relationship Id="rId21" Type="http://schemas.openxmlformats.org/officeDocument/2006/relationships/slide" Target="slide186.xml"/><Relationship Id="rId34" Type="http://schemas.openxmlformats.org/officeDocument/2006/relationships/slide" Target="slide4.xml"/><Relationship Id="rId42" Type="http://schemas.openxmlformats.org/officeDocument/2006/relationships/slide" Target="slide52.xml"/><Relationship Id="rId7" Type="http://schemas.openxmlformats.org/officeDocument/2006/relationships/slide" Target="slide110.xml"/><Relationship Id="rId2" Type="http://schemas.openxmlformats.org/officeDocument/2006/relationships/slide" Target="slide67.xml"/><Relationship Id="rId16" Type="http://schemas.openxmlformats.org/officeDocument/2006/relationships/slide" Target="slide151.xml"/><Relationship Id="rId29" Type="http://schemas.openxmlformats.org/officeDocument/2006/relationships/slide" Target="slide23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6.xml"/><Relationship Id="rId11" Type="http://schemas.openxmlformats.org/officeDocument/2006/relationships/slide" Target="slide127.xml"/><Relationship Id="rId24" Type="http://schemas.openxmlformats.org/officeDocument/2006/relationships/slide" Target="slide201.xml"/><Relationship Id="rId32" Type="http://schemas.openxmlformats.org/officeDocument/2006/relationships/slide" Target="slide247.xml"/><Relationship Id="rId37" Type="http://schemas.openxmlformats.org/officeDocument/2006/relationships/slide" Target="slide21.xml"/><Relationship Id="rId40" Type="http://schemas.openxmlformats.org/officeDocument/2006/relationships/slide" Target="slide32.xml"/><Relationship Id="rId45" Type="http://schemas.openxmlformats.org/officeDocument/2006/relationships/slide" Target="slide61.xml"/><Relationship Id="rId5" Type="http://schemas.openxmlformats.org/officeDocument/2006/relationships/slide" Target="slide97.xml"/><Relationship Id="rId15" Type="http://schemas.openxmlformats.org/officeDocument/2006/relationships/slide" Target="slide145.xml"/><Relationship Id="rId23" Type="http://schemas.openxmlformats.org/officeDocument/2006/relationships/slide" Target="slide194.xml"/><Relationship Id="rId28" Type="http://schemas.openxmlformats.org/officeDocument/2006/relationships/slide" Target="slide227.xml"/><Relationship Id="rId36" Type="http://schemas.openxmlformats.org/officeDocument/2006/relationships/slide" Target="slide14.xml"/><Relationship Id="rId10" Type="http://schemas.openxmlformats.org/officeDocument/2006/relationships/slide" Target="slide124.xml"/><Relationship Id="rId19" Type="http://schemas.openxmlformats.org/officeDocument/2006/relationships/slide" Target="slide170.xml"/><Relationship Id="rId31" Type="http://schemas.openxmlformats.org/officeDocument/2006/relationships/slide" Target="slide242.xml"/><Relationship Id="rId44" Type="http://schemas.openxmlformats.org/officeDocument/2006/relationships/slide" Target="slide58.xml"/><Relationship Id="rId4" Type="http://schemas.openxmlformats.org/officeDocument/2006/relationships/slide" Target="slide88.xml"/><Relationship Id="rId9" Type="http://schemas.openxmlformats.org/officeDocument/2006/relationships/slide" Target="slide117.xml"/><Relationship Id="rId14" Type="http://schemas.openxmlformats.org/officeDocument/2006/relationships/slide" Target="slide143.xml"/><Relationship Id="rId22" Type="http://schemas.openxmlformats.org/officeDocument/2006/relationships/slide" Target="slide190.xml"/><Relationship Id="rId27" Type="http://schemas.openxmlformats.org/officeDocument/2006/relationships/slide" Target="slide230.xml"/><Relationship Id="rId30" Type="http://schemas.openxmlformats.org/officeDocument/2006/relationships/slide" Target="slide241.xml"/><Relationship Id="rId35" Type="http://schemas.openxmlformats.org/officeDocument/2006/relationships/slide" Target="slide9.xml"/><Relationship Id="rId43" Type="http://schemas.openxmlformats.org/officeDocument/2006/relationships/slide" Target="slide55.xml"/><Relationship Id="rId8" Type="http://schemas.openxmlformats.org/officeDocument/2006/relationships/slide" Target="slide112.xml"/><Relationship Id="rId3" Type="http://schemas.openxmlformats.org/officeDocument/2006/relationships/slide" Target="slide70.xml"/><Relationship Id="rId12" Type="http://schemas.openxmlformats.org/officeDocument/2006/relationships/slide" Target="slide139.xml"/><Relationship Id="rId17" Type="http://schemas.openxmlformats.org/officeDocument/2006/relationships/slide" Target="slide158.xml"/><Relationship Id="rId25" Type="http://schemas.openxmlformats.org/officeDocument/2006/relationships/slide" Target="slide208.xml"/><Relationship Id="rId33" Type="http://schemas.openxmlformats.org/officeDocument/2006/relationships/slide" Target="slide251.xml"/><Relationship Id="rId38" Type="http://schemas.openxmlformats.org/officeDocument/2006/relationships/slide" Target="slide45.xml"/><Relationship Id="rId46" Type="http://schemas.openxmlformats.org/officeDocument/2006/relationships/slide" Target="slide64.xml"/><Relationship Id="rId20" Type="http://schemas.openxmlformats.org/officeDocument/2006/relationships/slide" Target="slide182.xml"/><Relationship Id="rId41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5.png"/><Relationship Id="rId4" Type="http://schemas.microsoft.com/office/2007/relationships/hdphoto" Target="../media/hdphoto7.wdp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6.png"/><Relationship Id="rId4" Type="http://schemas.microsoft.com/office/2007/relationships/hdphoto" Target="../media/hdphoto7.wdp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microsoft.com/office/2007/relationships/hdphoto" Target="../media/hdphoto7.wdp"/></Relationships>
</file>

<file path=ppt/slides/_rels/slide20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2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2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7.png"/><Relationship Id="rId5" Type="http://schemas.openxmlformats.org/officeDocument/2006/relationships/image" Target="../media/image274.png"/><Relationship Id="rId4" Type="http://schemas.openxmlformats.org/officeDocument/2006/relationships/image" Target="../media/image276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0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85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7.png"/><Relationship Id="rId4" Type="http://schemas.openxmlformats.org/officeDocument/2006/relationships/image" Target="../media/image13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2.png"/><Relationship Id="rId4" Type="http://schemas.openxmlformats.org/officeDocument/2006/relationships/image" Target="../media/image13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1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7.xml"/><Relationship Id="rId13" Type="http://schemas.openxmlformats.org/officeDocument/2006/relationships/slide" Target="slide227.xml"/><Relationship Id="rId3" Type="http://schemas.openxmlformats.org/officeDocument/2006/relationships/slide" Target="slide82.xml"/><Relationship Id="rId7" Type="http://schemas.openxmlformats.org/officeDocument/2006/relationships/slide" Target="slide91.xml"/><Relationship Id="rId12" Type="http://schemas.openxmlformats.org/officeDocument/2006/relationships/slide" Target="slide203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90.xml"/><Relationship Id="rId11" Type="http://schemas.openxmlformats.org/officeDocument/2006/relationships/slide" Target="slide201.xml"/><Relationship Id="rId5" Type="http://schemas.openxmlformats.org/officeDocument/2006/relationships/slide" Target="slide88.xml"/><Relationship Id="rId10" Type="http://schemas.openxmlformats.org/officeDocument/2006/relationships/slide" Target="slide140.xml"/><Relationship Id="rId4" Type="http://schemas.openxmlformats.org/officeDocument/2006/relationships/slide" Target="slide84.xml"/><Relationship Id="rId9" Type="http://schemas.openxmlformats.org/officeDocument/2006/relationships/slide" Target="slide151.xml"/><Relationship Id="rId14" Type="http://schemas.openxmlformats.org/officeDocument/2006/relationships/slide" Target="slide230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slide" Target="slide3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hyperlink" Target="mailto:agent_360@singaporeair.com.s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3.png"/><Relationship Id="rId4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F01F3-02AC-3866-7DEE-1E068A44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E9E9978A-4CC6-2DA4-1382-59B1C063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489631-BD42-650D-E4D7-A6A602D09DBA}"/>
              </a:ext>
            </a:extLst>
          </p:cNvPr>
          <p:cNvGrpSpPr/>
          <p:nvPr/>
        </p:nvGrpSpPr>
        <p:grpSpPr>
          <a:xfrm>
            <a:off x="345440" y="4705757"/>
            <a:ext cx="6370320" cy="1838960"/>
            <a:chOff x="233680" y="4624477"/>
            <a:chExt cx="5768916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6B4D2AEF-6D13-64AB-7A7A-63985384FC5F}"/>
                </a:ext>
              </a:extLst>
            </p:cNvPr>
            <p:cNvSpPr/>
            <p:nvPr/>
          </p:nvSpPr>
          <p:spPr>
            <a:xfrm>
              <a:off x="233680" y="4624477"/>
              <a:ext cx="532384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2ACB23-5B65-9703-06EB-F7D9109B2499}"/>
                </a:ext>
              </a:extLst>
            </p:cNvPr>
            <p:cNvSpPr txBox="1"/>
            <p:nvPr/>
          </p:nvSpPr>
          <p:spPr>
            <a:xfrm>
              <a:off x="370028" y="4882237"/>
              <a:ext cx="5632568" cy="1323439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latin typeface="Aptos"/>
                </a:rPr>
                <a:t>AGENT 360</a:t>
              </a:r>
              <a:endParaRPr lang="en-SG" sz="4000" b="1" dirty="0">
                <a:solidFill>
                  <a:srgbClr val="FFFFFF"/>
                </a:solidFill>
                <a:latin typeface="Aptos"/>
              </a:endParaRPr>
            </a:p>
            <a:p>
              <a:r>
                <a:rPr lang="en-US" sz="4000" b="1" dirty="0">
                  <a:solidFill>
                    <a:schemeClr val="bg1"/>
                  </a:solidFill>
                  <a:latin typeface="Aptos"/>
                </a:rPr>
                <a:t>AGENT FRIENDLY DECK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156C53-2923-CF1F-3308-D18C695CBD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3A2F9-3BA4-71B6-CDFE-B1AEAC8764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C7C6BE-9F9F-4D2D-ACAC-39FA68C2C7CF}"/>
              </a:ext>
            </a:extLst>
          </p:cNvPr>
          <p:cNvSpPr/>
          <p:nvPr/>
        </p:nvSpPr>
        <p:spPr>
          <a:xfrm>
            <a:off x="1387612" y="1488571"/>
            <a:ext cx="4064857" cy="87200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Master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Key decision maker e.g. Supplier Manager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6FAE81-BC73-4812-9747-DA8F1CF0579A}"/>
              </a:ext>
            </a:extLst>
          </p:cNvPr>
          <p:cNvSpPr/>
          <p:nvPr/>
        </p:nvSpPr>
        <p:spPr>
          <a:xfrm>
            <a:off x="1387612" y="3303252"/>
            <a:ext cx="4072378" cy="874105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Admin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Team Leader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99D4D1-2D1D-4368-A98C-248C97B4310D}"/>
              </a:ext>
            </a:extLst>
          </p:cNvPr>
          <p:cNvSpPr/>
          <p:nvPr/>
        </p:nvSpPr>
        <p:spPr>
          <a:xfrm>
            <a:off x="1380091" y="5055653"/>
            <a:ext cx="4072378" cy="86164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User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Individual Travel Consultant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44" name="Rectangle 43"/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53" name="Straight Arrow Connector 52"/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/>
            <p:cNvCxnSpPr>
              <a:cxnSpLocks/>
              <a:stCxn id="45" idx="2"/>
              <a:endCxn id="4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2" name="Connector: Elbow 61"/>
            <p:cNvCxnSpPr>
              <a:stCxn id="45" idx="2"/>
              <a:endCxn id="48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/>
          <p:cNvCxnSpPr>
            <a:stCxn id="45" idx="1"/>
            <a:endCxn id="8" idx="3"/>
          </p:cNvCxnSpPr>
          <p:nvPr/>
        </p:nvCxnSpPr>
        <p:spPr>
          <a:xfrm flipH="1">
            <a:off x="5452469" y="1802988"/>
            <a:ext cx="1417709" cy="12158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1" y="3122197"/>
            <a:ext cx="1167787" cy="11677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35" name="Straight Connector 34"/>
          <p:cNvCxnSpPr>
            <a:cxnSpLocks/>
            <a:stCxn id="49" idx="1"/>
            <a:endCxn id="33" idx="3"/>
          </p:cNvCxnSpPr>
          <p:nvPr/>
        </p:nvCxnSpPr>
        <p:spPr>
          <a:xfrm flipH="1">
            <a:off x="5459990" y="3582383"/>
            <a:ext cx="1369752" cy="15792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55" idx="1"/>
            <a:endCxn id="41" idx="3"/>
          </p:cNvCxnSpPr>
          <p:nvPr/>
        </p:nvCxnSpPr>
        <p:spPr>
          <a:xfrm flipH="1">
            <a:off x="5452469" y="5072511"/>
            <a:ext cx="1377271" cy="41396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5"/>
          <a:stretch/>
        </p:blipFill>
        <p:spPr>
          <a:xfrm>
            <a:off x="348735" y="1264268"/>
            <a:ext cx="1254081" cy="1222891"/>
          </a:xfrm>
          <a:prstGeom prst="flowChartConnector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8" y="4912661"/>
            <a:ext cx="1147628" cy="114762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54DEFD6-DC35-4082-8DDD-4FB7E96DFB64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761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F912-323A-E885-C6F4-07027E12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4053F2-466A-421A-911C-003F4EE36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57" y="980933"/>
            <a:ext cx="5613127" cy="587706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B59EFE5-C559-FA73-01CF-5C07F6C4D2BB}"/>
              </a:ext>
            </a:extLst>
          </p:cNvPr>
          <p:cNvSpPr/>
          <p:nvPr/>
        </p:nvSpPr>
        <p:spPr>
          <a:xfrm>
            <a:off x="6673229" y="1024738"/>
            <a:ext cx="4810125" cy="289472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Seats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Hover over seat to view more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seat map to select seat for 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seat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seats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Paid seats will be held 24h from time of ancillary addition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Free seats are confirmed once added to booking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7E5F-8E66-BDC8-9D24-23928B6C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000042" y="3837075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34E36-CE40-8083-0C0C-735C056309E0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SEAT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A6A0E5-5952-1CD5-3E52-FBC0AE72D5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891614" y="4865505"/>
            <a:ext cx="696957" cy="696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5CD8E-0C5A-81DE-033E-0AD3D9322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458" y="4041647"/>
            <a:ext cx="3699665" cy="26311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02099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4E308-47FF-6EC6-7FA3-E367FC68C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C1F5FC-0FF2-66CC-5324-BE48D049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51" y="982899"/>
            <a:ext cx="5605116" cy="5875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CC18-9B21-08B3-73B0-0D0EFA9AE5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062585" y="6031950"/>
            <a:ext cx="696957" cy="696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201EA-424C-16C7-B5BD-C254644B86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395587" y="5172733"/>
            <a:ext cx="696957" cy="696957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3B1F542-1465-3733-8399-7829386EBAAF}"/>
              </a:ext>
            </a:extLst>
          </p:cNvPr>
          <p:cNvSpPr/>
          <p:nvPr/>
        </p:nvSpPr>
        <p:spPr>
          <a:xfrm>
            <a:off x="7567584" y="1334441"/>
            <a:ext cx="3766696" cy="1895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Meals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meal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Meals are confirmed once added to booking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E95C2-5B6D-825B-E8F3-76DEA365E9A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MEAL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874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8EC7-C545-08A0-B643-83587D055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50DDE8-5ADB-A17B-8727-C318FBE3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8" y="926372"/>
            <a:ext cx="6278945" cy="5931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F77E2-EA3F-0B34-E42F-4854D3E8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389034" y="5499377"/>
            <a:ext cx="696957" cy="6969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B8AF137-D861-CFBC-55B0-1CF32EDABB80}"/>
              </a:ext>
            </a:extLst>
          </p:cNvPr>
          <p:cNvSpPr/>
          <p:nvPr/>
        </p:nvSpPr>
        <p:spPr>
          <a:xfrm>
            <a:off x="7449638" y="1185861"/>
            <a:ext cx="4541266" cy="27432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Special Services Request (SSR)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SSR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BLND: Blind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BCST: Random bassinet seat is assigned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DEAF: Deaf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MAAS: Meet and assist request (requires input)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WCHR: Wheelchair request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SSRs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are confirmed once added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0043E-D2B7-AE1F-C4B5-29541E405C7E}"/>
              </a:ext>
            </a:extLst>
          </p:cNvPr>
          <p:cNvSpPr txBox="1"/>
          <p:nvPr/>
        </p:nvSpPr>
        <p:spPr>
          <a:xfrm>
            <a:off x="2065156" y="125490"/>
            <a:ext cx="4280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SSR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91C53-FB64-6438-CCCB-5CAFD578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251515" y="4407434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15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60CB-F6C7-FCE3-1D07-C8A7A2364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6B2675-BF37-E47D-DC83-CACB0887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65" y="944794"/>
            <a:ext cx="9984452" cy="5913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D773A-68D2-99F9-C0A6-F3C6854572F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F881965-F0D8-E73B-B3E4-87053D75AFB8}"/>
              </a:ext>
            </a:extLst>
          </p:cNvPr>
          <p:cNvSpPr/>
          <p:nvPr/>
        </p:nvSpPr>
        <p:spPr>
          <a:xfrm>
            <a:off x="2965079" y="5528101"/>
            <a:ext cx="6261841" cy="54719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Ancillaries can also be added to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bookings at the order details 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BCBA5-0934-23D9-13D8-5DBB97CDF2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5461923" y="6331877"/>
            <a:ext cx="628307" cy="628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E4488-DDC4-5370-CDC0-1ED58B660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75" y="6234947"/>
            <a:ext cx="949325" cy="3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42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D4626-77C7-7585-AE6E-C3412774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51" y="959019"/>
            <a:ext cx="8927261" cy="589898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5766815" y="4064438"/>
            <a:ext cx="4521236" cy="45720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Paid ancillaries are held for 24h from time of addition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724955" y="4373300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</p:spTree>
    <p:extLst>
      <p:ext uri="{BB962C8B-B14F-4D97-AF65-F5344CB8AC3E}">
        <p14:creationId xmlns:p14="http://schemas.microsoft.com/office/powerpoint/2010/main" val="35036609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C3828-BE03-0A52-1287-E5347594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02" y="945847"/>
            <a:ext cx="8947195" cy="5912153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2041274" y="2369956"/>
            <a:ext cx="5287224" cy="175223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After ancillaries have been added, free ancillaries/services can be removed from bookings under order details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seats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services (meals / special service requests)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177851" y="5191012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08C22-8030-A49E-09E9-2F26FBA9F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740" y="4472576"/>
            <a:ext cx="2609850" cy="12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EBEF851-EA82-C346-0C28-F068B3F5824E}"/>
              </a:ext>
            </a:extLst>
          </p:cNvPr>
          <p:cNvSpPr/>
          <p:nvPr/>
        </p:nvSpPr>
        <p:spPr>
          <a:xfrm>
            <a:off x="2041274" y="4569614"/>
            <a:ext cx="4131766" cy="108227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will have to confirm before ancillaries are removed</a:t>
            </a:r>
          </a:p>
          <a:p>
            <a:pPr algn="l" rtl="0" fontAlgn="base"/>
            <a:endParaRPr lang="en-SG" sz="14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Supported for </a:t>
            </a:r>
            <a:r>
              <a:rPr lang="en-SG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unticketed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ticketed bookings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179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8C5A-90AB-9908-6606-DCD8AF8EA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1B98A-2C35-633F-DE92-A8E286C9B5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CD4F4-94D5-4A0B-1C56-26199E92F8F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6800-2BF2-804B-7AB2-410C461E51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C9963C1-77C2-178B-9317-156C80ADC0E9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F2F7F-E3ED-3E77-DDBE-59DAEA88476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Manual Reprice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708B9B-041B-63AD-68DE-D04BC11A0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402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8069F03-084D-4963-A0A9-26ABDC5CC5A6}"/>
              </a:ext>
            </a:extLst>
          </p:cNvPr>
          <p:cNvSpPr/>
          <p:nvPr/>
        </p:nvSpPr>
        <p:spPr>
          <a:xfrm>
            <a:off x="917921" y="3441412"/>
            <a:ext cx="5656564" cy="2126819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Fares (TST) are usually held for up to 4 days before they are auto-repriced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gents can choose to manually reprice a booking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pending payment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Ticketed bookings where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- deferred paymen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BB8231-FC33-AD80-ED9F-198825BA8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841" y="5613954"/>
            <a:ext cx="5038401" cy="458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C8F19-A69B-124C-7EE7-32C1DF9CA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040" y="2737712"/>
            <a:ext cx="152413" cy="243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88F5C-49C9-7B56-DE0F-8D2878B92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841" y="2012682"/>
            <a:ext cx="5038401" cy="3486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62476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90F7E04-C5F9-4BD9-65AE-6CC6C70F78E7}"/>
              </a:ext>
            </a:extLst>
          </p:cNvPr>
          <p:cNvSpPr/>
          <p:nvPr/>
        </p:nvSpPr>
        <p:spPr>
          <a:xfrm>
            <a:off x="932506" y="972766"/>
            <a:ext cx="5641979" cy="5592055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 with Access Code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Any access code input at flight search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displayed here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 be added/modified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cannot be removed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access code and click reprice to update the price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check the new price before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confirming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Once confirmed there is no rollback to the initial price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These fields can be modified after booking has been created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Access code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Promo code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Frequent flyer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Click manual reprice to modify promo code / frequent flyer details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/ 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added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modified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Cannot be removed</a:t>
            </a:r>
            <a:r>
              <a:rPr lang="en-SG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Manual reprice is available for orders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On hold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 (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Aptos"/>
              </a:rPr>
              <a:t>unticketed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)</a:t>
            </a:r>
          </a:p>
          <a:p>
            <a:pPr algn="l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</a:rPr>
              <a:t>If agent wants to update FFP/Corp ID details and the fare has increased, FFP/Corp ID details should be updated offline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7AD80-2287-BE4D-26A5-D7C794FD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842" y="2100435"/>
            <a:ext cx="5038401" cy="3486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07281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5E2B-01D4-2C5C-11FE-28AB3D4C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50F06-29A1-0F26-9336-9DDF351E72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0888F-222F-5C49-F79C-C941F7D107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A8D10-FCBC-3AA2-4E3A-95740835A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7AAC09B-E196-3A04-8B73-B45B4FDA16F2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11BB6-260D-E0CF-3044-1AC9F1AC0157}"/>
              </a:ext>
            </a:extLst>
          </p:cNvPr>
          <p:cNvSpPr txBox="1"/>
          <p:nvPr/>
        </p:nvSpPr>
        <p:spPr>
          <a:xfrm>
            <a:off x="6179272" y="604678"/>
            <a:ext cx="46860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8D16B24-34F7-9952-FDD1-3FFDA863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3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2D967-3DA1-F4FF-3E92-F493C7B9F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1F1C7-E278-4975-8B7D-7C13A06D0B00}"/>
              </a:ext>
            </a:extLst>
          </p:cNvPr>
          <p:cNvSpPr/>
          <p:nvPr/>
        </p:nvSpPr>
        <p:spPr>
          <a:xfrm>
            <a:off x="163317" y="2219807"/>
            <a:ext cx="5869566" cy="446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Only </a:t>
            </a: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 Master per agency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Shared accounts are </a:t>
            </a:r>
            <a:r>
              <a:rPr lang="en-SG" sz="1400" b="1" u="sng" dirty="0">
                <a:solidFill>
                  <a:srgbClr val="FF0000"/>
                </a:solidFill>
                <a:latin typeface="Aptos" panose="020B0004020202020204" pitchFamily="34" charset="0"/>
                <a:cs typeface="Calibri Light"/>
              </a:rPr>
              <a:t>NOT recommended</a:t>
            </a: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</a:t>
            </a: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as it lacks visibility at the user level e.g. transactions made by individual users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At login, email OTP will be sent to 1 shared email address</a:t>
            </a:r>
            <a:endParaRPr lang="en-US" sz="1400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Manage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Admins &amp; Users within the agency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Determine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Team Product Access rights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Booking Portal / AGENT 360 Credits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additional IATA numbers for agency and teams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View entire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agency data, SRF, and bookings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endParaRPr lang="en-US" sz="1500" b="1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314325">
              <a:lnSpc>
                <a:spcPct val="150000"/>
              </a:lnSpc>
            </a:pP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How to change a Master?</a:t>
            </a:r>
          </a:p>
          <a:p>
            <a:pPr marL="6572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Agent to contact their local SQ sales office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335F8C-9B0D-455D-9B14-EF05CE1F52F8}"/>
              </a:ext>
            </a:extLst>
          </p:cNvPr>
          <p:cNvGrpSpPr/>
          <p:nvPr/>
        </p:nvGrpSpPr>
        <p:grpSpPr>
          <a:xfrm>
            <a:off x="348735" y="934488"/>
            <a:ext cx="5103734" cy="1222891"/>
            <a:chOff x="348735" y="1354208"/>
            <a:chExt cx="5103734" cy="12228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C7C6BE-9F9F-4D2D-ACAC-39FA68C2C7CF}"/>
                </a:ext>
              </a:extLst>
            </p:cNvPr>
            <p:cNvSpPr/>
            <p:nvPr/>
          </p:nvSpPr>
          <p:spPr>
            <a:xfrm>
              <a:off x="1387612" y="1544106"/>
              <a:ext cx="4064857" cy="872006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ptos" panose="020B0004020202020204" pitchFamily="34" charset="0"/>
                </a:rPr>
                <a:t>Master</a:t>
              </a:r>
            </a:p>
            <a:p>
              <a:pPr algn="ctr"/>
              <a:r>
                <a:rPr lang="en-US" sz="1600" i="1">
                  <a:solidFill>
                    <a:schemeClr val="tx1"/>
                  </a:solidFill>
                  <a:latin typeface="Aptos" panose="020B0004020202020204" pitchFamily="34" charset="0"/>
                </a:rPr>
                <a:t>Key decision maker. e.g. Supplier Manager</a:t>
              </a:r>
              <a:endParaRPr lang="en-SG" sz="1600" i="1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25"/>
            <a:stretch/>
          </p:blipFill>
          <p:spPr>
            <a:xfrm>
              <a:off x="348735" y="1354208"/>
              <a:ext cx="1254081" cy="1222891"/>
            </a:xfrm>
            <a:prstGeom prst="flowChartConnector">
              <a:avLst/>
            </a:prstGeom>
          </p:spPr>
        </p:pic>
      </p:grpSp>
      <p:cxnSp>
        <p:nvCxnSpPr>
          <p:cNvPr id="10" name="Straight Connector 9"/>
          <p:cNvCxnSpPr>
            <a:cxnSpLocks/>
            <a:endCxn id="8" idx="3"/>
          </p:cNvCxnSpPr>
          <p:nvPr/>
        </p:nvCxnSpPr>
        <p:spPr>
          <a:xfrm flipH="1" flipV="1">
            <a:off x="5452469" y="1560389"/>
            <a:ext cx="1417709" cy="24259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>
            <a:extLst>
              <a:ext uri="{FF2B5EF4-FFF2-40B4-BE49-F238E27FC236}">
                <a16:creationId xmlns:a16="http://schemas.microsoft.com/office/drawing/2014/main" id="{E1559DAE-F135-41C8-8B56-89DD7441789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B1B6BC-8443-0449-B5F5-50BDDDDFAD52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10E555-860A-F445-988B-DBDFEEA31F2B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50F8AD-D29A-1345-93F6-7BC14D38F5A0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E9FAA8-67E8-F341-A1F6-207ADCE0B2A5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DDDBA5-E5CB-5840-8BC2-5DB713D2AD0E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2BE29A-8B62-884E-A847-C7D775B3A390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8C775E-0BC1-DE4A-A247-11B983B20C0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29353C1-DB88-A64D-A776-D2F391C3599C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A1D162A-71CB-9842-80AD-A5006EA8224A}"/>
                </a:ext>
              </a:extLst>
            </p:cNvPr>
            <p:cNvCxnSpPr>
              <a:cxnSpLocks/>
              <a:stCxn id="33" idx="2"/>
              <a:endCxn id="3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53">
              <a:extLst>
                <a:ext uri="{FF2B5EF4-FFF2-40B4-BE49-F238E27FC236}">
                  <a16:creationId xmlns:a16="http://schemas.microsoft.com/office/drawing/2014/main" id="{BFAE9DBF-736F-7641-B927-8C33A32AA458}"/>
                </a:ext>
              </a:extLst>
            </p:cNvPr>
            <p:cNvCxnSpPr>
              <a:cxnSpLocks/>
              <a:stCxn id="35" idx="2"/>
              <a:endCxn id="3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73CEEC4-1D2A-C84C-BE54-78FDD1986B1F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03647D2-0BFB-F34A-AEE5-196E0890F9B2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0CBC19-0768-3B45-8107-F383F4C1C768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030047A-2E26-C54E-9710-B549728ACEC8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A7C08A-8429-9149-BAEF-55AFE1275EC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7D53FD-7795-5640-88A4-576C22782DA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0081B2-83BA-904F-AF37-160EEBF7B074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54" name="Connector: Elbow 61">
              <a:extLst>
                <a:ext uri="{FF2B5EF4-FFF2-40B4-BE49-F238E27FC236}">
                  <a16:creationId xmlns:a16="http://schemas.microsoft.com/office/drawing/2014/main" id="{9F82642B-671C-C947-BCB7-09C9FE057E25}"/>
                </a:ext>
              </a:extLst>
            </p:cNvPr>
            <p:cNvCxnSpPr>
              <a:stCxn id="35" idx="2"/>
              <a:endCxn id="37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49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48E2BE8-6D41-462E-8D5A-98EF728198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6D3C6-21C3-2444-7BA8-0A95412BF92C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0956B-3D6E-FA47-5E90-BB77C0A5AF1E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Aptos" panose="020B0004020202020204" pitchFamily="34" charset="0"/>
              </a:rPr>
              <a:t>Reshop</a:t>
            </a:r>
            <a:r>
              <a:rPr lang="en-US" sz="1500" dirty="0">
                <a:latin typeface="Aptos" panose="020B0004020202020204" pitchFamily="34" charset="0"/>
              </a:rPr>
              <a:t> – Deferred Payment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85E064-7DC2-ACB5-E2F9-3CF620F3CEBE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BF857-7303-4EE8-9B58-53D08C72D4FA}"/>
              </a:ext>
            </a:extLst>
          </p:cNvPr>
          <p:cNvSpPr/>
          <p:nvPr/>
        </p:nvSpPr>
        <p:spPr>
          <a:xfrm>
            <a:off x="6334176" y="2785476"/>
            <a:ext cx="5193601" cy="138153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However there are some limitations (refer to next slide)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B15CA-4517-4B2E-3C98-636822456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8D5D3-65D2-B556-7E73-BA1D445CD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5006B94-82C7-28A0-A137-D4A9AAF68538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5BDCB9-DAD4-3A22-A670-997392023852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16FD8E8-687E-C73D-D61A-1C1926606D9E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F4F3DB-81B8-227C-1B2F-7A4C968B1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41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FCBE0-3059-0086-A292-59C40FEF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E9A2-B276-8B5A-5445-7DBE879E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111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EE9683-AC60-FD64-F9F9-18990AFE13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17CB1-5B61-71A1-C6A9-E426840320F0}"/>
              </a:ext>
            </a:extLst>
          </p:cNvPr>
          <p:cNvSpPr/>
          <p:nvPr/>
        </p:nvSpPr>
        <p:spPr>
          <a:xfrm>
            <a:off x="635188" y="2431786"/>
            <a:ext cx="2848242" cy="353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ADF45-23F4-384E-F5D6-451EA10361B6}"/>
              </a:ext>
            </a:extLst>
          </p:cNvPr>
          <p:cNvSpPr/>
          <p:nvPr/>
        </p:nvSpPr>
        <p:spPr>
          <a:xfrm>
            <a:off x="3614058" y="2431786"/>
            <a:ext cx="7913720" cy="3450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Aptos" panose="020B0004020202020204" pitchFamily="34" charset="0"/>
              </a:rPr>
              <a:t>Reshop</a:t>
            </a:r>
            <a:r>
              <a:rPr lang="en-US" sz="1500" dirty="0">
                <a:latin typeface="Aptos" panose="020B0004020202020204" pitchFamily="34" charset="0"/>
              </a:rPr>
              <a:t> – Deferred Payment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22603A2-7E36-04B2-DCD4-9314CE4A8E7D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EDEE5-6DA7-5552-685F-35A3B1DD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E07D94-A635-86BB-04D7-608AF2D061F8}"/>
              </a:ext>
            </a:extLst>
          </p:cNvPr>
          <p:cNvSpPr/>
          <p:nvPr/>
        </p:nvSpPr>
        <p:spPr>
          <a:xfrm>
            <a:off x="635187" y="2785476"/>
            <a:ext cx="2978872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These limitations do not apply,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 can be done to overcome these limitations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BB7C6-DD44-DB39-8AC0-D91CD813994F}"/>
              </a:ext>
            </a:extLst>
          </p:cNvPr>
          <p:cNvSpPr/>
          <p:nvPr/>
        </p:nvSpPr>
        <p:spPr>
          <a:xfrm>
            <a:off x="3614058" y="2785475"/>
            <a:ext cx="7913719" cy="39470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Limitations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applicable for fully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unchanged,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– if unchanged, W must be selected </a:t>
            </a:r>
          </a:p>
          <a:p>
            <a:pPr marL="800100" lvl="1" indent="-342900">
              <a:buFont typeface="+mj-lt"/>
              <a:buAutoNum type="alphaLcPeriod"/>
            </a:pP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If original RBD is not selected, prompt to perform </a:t>
            </a:r>
            <a:r>
              <a:rPr lang="en-SG" sz="12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 (instant payment) to display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lvl="1"/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 startAt="4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changed and same flight is selected,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 SQ706 – if only the date is changed but SQ706 is retained, W must be selected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</a:t>
            </a: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original RBD is not available / not selected, error “Promotion code invalid” will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47A-69B7-086E-1C1F-DDB38794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95" y="4416292"/>
            <a:ext cx="2504149" cy="8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287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5EEA-4D5E-52B4-6815-F35BB5A11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8EB3F-115F-9E6E-F0A7-08C955A247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6388-6775-F735-7594-AF776011936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1680A-3B64-8EEC-DC92-D8679EBABD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DF43FA5-1C27-03BF-E685-354CB5565C1A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7C7AC-4F8D-85F5-B2B5-D19514622D35}"/>
              </a:ext>
            </a:extLst>
          </p:cNvPr>
          <p:cNvSpPr txBox="1"/>
          <p:nvPr/>
        </p:nvSpPr>
        <p:spPr>
          <a:xfrm>
            <a:off x="6179274" y="604678"/>
            <a:ext cx="468609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E0DAB6-FDEF-9AD7-AA91-4A9BA53C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973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7E9FF9-4401-340B-E218-F9D3D759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87" y="892555"/>
            <a:ext cx="10676225" cy="5834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210119" y="5506331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6856178" y="507377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Payment)” to modify the booking and pay immediately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C1875-7320-30C1-59E9-4C69C698069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876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FDB17-B584-1DE6-227C-4F7B224D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89" y="1067478"/>
            <a:ext cx="7480175" cy="5049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349156" y="2985310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4319470" y="925010"/>
            <a:ext cx="6018043" cy="10085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bookings, NDC currently supports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0242F2C-1FEA-1A34-B5A8-B7CB9FD6CA27}"/>
              </a:ext>
            </a:extLst>
          </p:cNvPr>
          <p:cNvSpPr/>
          <p:nvPr/>
        </p:nvSpPr>
        <p:spPr>
          <a:xfrm>
            <a:off x="9671979" y="3196198"/>
            <a:ext cx="2489876" cy="289792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BBAE1-BD9F-CA63-9CD9-2130AD9E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068966" y="4454605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9279093-EA5E-59F5-C174-A0B9E048933D}"/>
              </a:ext>
            </a:extLst>
          </p:cNvPr>
          <p:cNvSpPr/>
          <p:nvPr/>
        </p:nvSpPr>
        <p:spPr>
          <a:xfrm>
            <a:off x="513005" y="4794832"/>
            <a:ext cx="2489877" cy="10367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endParaRPr lang="en-SG" sz="1400" b="1" dirty="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270A364-4EA1-4BA3-440D-77418A55AE7B}"/>
              </a:ext>
            </a:extLst>
          </p:cNvPr>
          <p:cNvSpPr/>
          <p:nvPr/>
        </p:nvSpPr>
        <p:spPr>
          <a:xfrm>
            <a:off x="6594232" y="6112408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77D8A-D4F5-732F-EEC1-A746806B469D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94D1292-04A4-5043-F9E2-F3DF36D10224}"/>
              </a:ext>
            </a:extLst>
          </p:cNvPr>
          <p:cNvSpPr/>
          <p:nvPr/>
        </p:nvSpPr>
        <p:spPr>
          <a:xfrm>
            <a:off x="3740238" y="5055059"/>
            <a:ext cx="3397415" cy="87793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522835-6355-A61D-744F-C32F5029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4740475" y="4401232"/>
            <a:ext cx="696880" cy="696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F55D64-F0BD-EC1B-B7F9-FC36A0FB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8774435" y="5833258"/>
            <a:ext cx="696880" cy="6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117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5126F-03A4-8E35-704D-FA917434D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36" y="983420"/>
            <a:ext cx="6335777" cy="58745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162622" y="3728010"/>
            <a:ext cx="3191218" cy="17910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806624" y="586841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561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2B9B2-AB8E-7AF2-942B-C97F50CE9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1008702"/>
            <a:ext cx="11077575" cy="5438775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55203" y="4592545"/>
            <a:ext cx="2483412" cy="18093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104876" y="4887023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agents would like to check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price only, they can stop here.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is committed once agents select “Pay and issue ticket” and complete payment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859796" y="6163681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11011238" y="3908559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23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23E58-6DB0-D76F-443C-B14F5C50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D3418-20D3-2DC9-D94C-AFE6274CD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785FC-35D8-6F96-6E54-B970B37AC55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81684-817C-9479-824B-8F99561FD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35B3F37-C51B-F27A-7D11-8B5F463AF64D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03ED1-E33D-7D12-688D-6830E305525F}"/>
              </a:ext>
            </a:extLst>
          </p:cNvPr>
          <p:cNvSpPr txBox="1"/>
          <p:nvPr/>
        </p:nvSpPr>
        <p:spPr>
          <a:xfrm>
            <a:off x="6179275" y="604678"/>
            <a:ext cx="4686090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5E1C01-020F-6683-E129-82D8EF63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59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16AB-3378-E8B5-64E9-F55E014B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83893-687C-4508-9771-C274EEFEC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719" y="795528"/>
            <a:ext cx="7808562" cy="6062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DC8A3-668A-D688-F028-1AFCF20FF5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115016" y="6236450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77005A8-E711-4E62-B5D5-EFFE7A71B07D}"/>
              </a:ext>
            </a:extLst>
          </p:cNvPr>
          <p:cNvSpPr/>
          <p:nvPr/>
        </p:nvSpPr>
        <p:spPr>
          <a:xfrm>
            <a:off x="5463456" y="3904208"/>
            <a:ext cx="5499413" cy="2139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E1150-5651-7550-069A-03BE8091207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820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D6D42-0242-DF58-9B36-3A72DC383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23" y="1030110"/>
            <a:ext cx="7239163" cy="4961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370827" y="2936466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4354580" y="874491"/>
            <a:ext cx="5837612" cy="9899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bookings, NDC only supports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575186" y="2866490"/>
            <a:ext cx="2419538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7501" flipH="1">
            <a:off x="3337949" y="3735067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86524" y="3070347"/>
            <a:ext cx="2419538" cy="10555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endParaRPr lang="en-SG" sz="1400" b="1" dirty="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6408738" y="5914658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89339EF-13AA-A227-4CCC-FDDB9643E0A8}"/>
              </a:ext>
            </a:extLst>
          </p:cNvPr>
          <p:cNvSpPr/>
          <p:nvPr/>
        </p:nvSpPr>
        <p:spPr>
          <a:xfrm>
            <a:off x="86524" y="4251842"/>
            <a:ext cx="2419538" cy="12383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D821E-6DB8-C81F-0C8A-BA0717DB894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8789813" y="5642773"/>
            <a:ext cx="696880" cy="696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66D78-8522-99D2-CD95-EDC31960CCD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7501" flipH="1">
            <a:off x="4801575" y="3725805"/>
            <a:ext cx="696880" cy="6968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0169E5-FE09-8423-674E-C09729EB30EE}"/>
              </a:ext>
            </a:extLst>
          </p:cNvPr>
          <p:cNvSpPr/>
          <p:nvPr/>
        </p:nvSpPr>
        <p:spPr>
          <a:xfrm>
            <a:off x="2616814" y="4260658"/>
            <a:ext cx="6114204" cy="30914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6013125-BFB3-3DBF-D8E1-37722D0777DE}"/>
              </a:ext>
            </a:extLst>
          </p:cNvPr>
          <p:cNvSpPr/>
          <p:nvPr/>
        </p:nvSpPr>
        <p:spPr>
          <a:xfrm>
            <a:off x="1727605" y="6132126"/>
            <a:ext cx="3466755" cy="64330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Waitlist is supported for On Hold Booking - </a:t>
            </a:r>
            <a:r>
              <a:rPr lang="en-US" sz="1400" dirty="0" err="1">
                <a:solidFill>
                  <a:srgbClr val="70AD47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 (Deferred Payment)</a:t>
            </a:r>
            <a:endParaRPr lang="en-SG" sz="1400" dirty="0">
              <a:solidFill>
                <a:srgbClr val="70AD47"/>
              </a:solidFill>
              <a:latin typeface="Aptos" panose="020B00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0C0289-9094-521A-FAAC-040FEE7C70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948527" y="5519797"/>
            <a:ext cx="696880" cy="6968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37D952-F0A9-08D6-002D-277E52E18BBE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836391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32BCE-A438-B98D-3002-FC696785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5" name="Arrow: Chevron 5"/>
          <p:cNvSpPr/>
          <p:nvPr/>
        </p:nvSpPr>
        <p:spPr>
          <a:xfrm>
            <a:off x="700634" y="3258493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</a:t>
            </a:r>
          </a:p>
          <a:p>
            <a:pPr algn="ctr"/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multiple IATA / ARC / TIDS codes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Arrow: Chevron 31"/>
          <p:cNvSpPr/>
          <p:nvPr/>
        </p:nvSpPr>
        <p:spPr>
          <a:xfrm>
            <a:off x="700634" y="4159052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IATA numbers </a:t>
            </a:r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can repeat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 across teams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Arrow: Chevron 34"/>
          <p:cNvSpPr/>
          <p:nvPr/>
        </p:nvSpPr>
        <p:spPr>
          <a:xfrm>
            <a:off x="700634" y="5059611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registers one IATA / ARC/ TIDS code at registration, adds additional codes later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9B51F5E9-9336-4115-AAF5-1864BF3E0FD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TEAMS – ADMINS AND USERS</a:t>
            </a:r>
            <a:endParaRPr lang="en-US" sz="8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129BE-E330-1A4B-8950-A2830ED6FC4E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90A13-8126-5745-8A6E-E07BA3375780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2625FD-38BB-1143-8F0F-F9B7D64B1678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82048CB-8B8D-7846-A66F-280EB7039821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7B26DC-22F3-DD48-B47B-F5781419CE54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FA3685-3324-2F49-961F-E4CF9C60F4F6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469AE6-0244-B647-BB9F-B4D03BE0A17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1C14D8-B301-6742-AE8D-59E8FB5C900D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803CAF7-8164-5142-A123-79CBFCB44011}"/>
                </a:ext>
              </a:extLst>
            </p:cNvPr>
            <p:cNvCxnSpPr>
              <a:cxnSpLocks/>
              <a:stCxn id="30" idx="2"/>
              <a:endCxn id="31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53">
              <a:extLst>
                <a:ext uri="{FF2B5EF4-FFF2-40B4-BE49-F238E27FC236}">
                  <a16:creationId xmlns:a16="http://schemas.microsoft.com/office/drawing/2014/main" id="{E1EDDE1C-499F-A84D-A788-DF4031F8274C}"/>
                </a:ext>
              </a:extLst>
            </p:cNvPr>
            <p:cNvCxnSpPr>
              <a:cxnSpLocks/>
              <a:stCxn id="31" idx="2"/>
              <a:endCxn id="33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AF2B62-6289-2D48-BFC6-8E17A858BB71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98AA4D-A2F7-2640-87B0-9B803D1829EC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4844236-4618-134C-BC2A-1CDCFEBA1997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41B32A-5E02-FA41-B3AE-F4FAD248688C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F9C2CE-814F-0844-BC8E-35F37259EED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E3038E1-3A3B-6E40-BEA0-42E0D94CD06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A25B04-33AE-8148-8CDE-1087ECC6E872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6" name="Connector: Elbow 61">
              <a:extLst>
                <a:ext uri="{FF2B5EF4-FFF2-40B4-BE49-F238E27FC236}">
                  <a16:creationId xmlns:a16="http://schemas.microsoft.com/office/drawing/2014/main" id="{0C971194-21B2-F44F-BE8D-6E78EAFB1F33}"/>
                </a:ext>
              </a:extLst>
            </p:cNvPr>
            <p:cNvCxnSpPr>
              <a:stCxn id="31" idx="2"/>
              <a:endCxn id="36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0AC65F83-8A0E-4802-898A-B5D4718F05FF}"/>
              </a:ext>
            </a:extLst>
          </p:cNvPr>
          <p:cNvSpPr/>
          <p:nvPr/>
        </p:nvSpPr>
        <p:spPr>
          <a:xfrm>
            <a:off x="700634" y="2357934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unlimited Admins &amp; Users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(Min. 1 admin)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Arrow: Chevron 5">
            <a:extLst>
              <a:ext uri="{FF2B5EF4-FFF2-40B4-BE49-F238E27FC236}">
                <a16:creationId xmlns:a16="http://schemas.microsoft.com/office/drawing/2014/main" id="{1DA2FB3C-3F29-339B-A3C4-117DE725E81B}"/>
              </a:ext>
            </a:extLst>
          </p:cNvPr>
          <p:cNvSpPr/>
          <p:nvPr/>
        </p:nvSpPr>
        <p:spPr>
          <a:xfrm>
            <a:off x="700634" y="1457375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creates teams to invite admins and users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198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EC15-37FF-25E0-8542-C5C1FB56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BB9B7-9A6C-09AB-E3C9-81CFF131A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707" y="743520"/>
            <a:ext cx="7176585" cy="61144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A8601CF-7890-3553-C6B3-4485C858B5AF}"/>
              </a:ext>
            </a:extLst>
          </p:cNvPr>
          <p:cNvSpPr/>
          <p:nvPr/>
        </p:nvSpPr>
        <p:spPr>
          <a:xfrm>
            <a:off x="8504590" y="2108103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95B17-7D3C-670D-43EA-42B2EE8791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110301" y="580179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EEA2F-CDFF-C2D6-6295-002AB55EF09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728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63AB3-4287-41D0-99BF-7DE2535F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2611"/>
            <a:ext cx="9639311" cy="4712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724753" y="5404193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7586410" y="5254298"/>
            <a:ext cx="2970674" cy="60540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“Hold Inventory”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Payment is not required yet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443901" y="1918431"/>
            <a:ext cx="2691550" cy="1977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473175" y="3685045"/>
            <a:ext cx="788578" cy="78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E0C60-3E12-08A5-8B4D-55D12DC00E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019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2675-8CE4-DC6A-4F06-6A5135E7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2B3D3F-A786-4D57-E9DC-96FF2204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83" y="1045866"/>
            <a:ext cx="6930367" cy="5812134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1B4B6E2-CDCB-0685-6423-2D5D034FC8A3}"/>
              </a:ext>
            </a:extLst>
          </p:cNvPr>
          <p:cNvSpPr/>
          <p:nvPr/>
        </p:nvSpPr>
        <p:spPr>
          <a:xfrm>
            <a:off x="195910" y="1911894"/>
            <a:ext cx="4529914" cy="4201827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both inventories will be released, and booking will be cancelled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F220C-51A6-E359-78F7-D4E9B8B24343}"/>
              </a:ext>
            </a:extLst>
          </p:cNvPr>
          <p:cNvSpPr/>
          <p:nvPr/>
        </p:nvSpPr>
        <p:spPr>
          <a:xfrm>
            <a:off x="5190514" y="2782529"/>
            <a:ext cx="6716352" cy="240890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31D12-2903-D86F-DAB1-4235A83AC84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908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FFC3-3916-CE73-40E9-29E887C8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EB12D-CE50-200B-15B9-DCE9B8BAD86E}"/>
              </a:ext>
            </a:extLst>
          </p:cNvPr>
          <p:cNvGrpSpPr/>
          <p:nvPr/>
        </p:nvGrpSpPr>
        <p:grpSpPr>
          <a:xfrm>
            <a:off x="0" y="885433"/>
            <a:ext cx="12192000" cy="5972567"/>
            <a:chOff x="0" y="885433"/>
            <a:chExt cx="12192000" cy="59725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3B74C-EEA5-98DC-75C0-34339A3D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85433"/>
              <a:ext cx="12192000" cy="59725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4E726A-7B96-0182-005B-CC54CFBA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7511" y="5278503"/>
              <a:ext cx="1236868" cy="229931"/>
            </a:xfrm>
            <a:prstGeom prst="rect">
              <a:avLst/>
            </a:prstGeom>
          </p:spPr>
        </p:pic>
      </p:grp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02413B0-338A-5D97-71A5-4BD3E8B66CAD}"/>
              </a:ext>
            </a:extLst>
          </p:cNvPr>
          <p:cNvSpPr/>
          <p:nvPr/>
        </p:nvSpPr>
        <p:spPr>
          <a:xfrm>
            <a:off x="5452026" y="3169225"/>
            <a:ext cx="5624705" cy="10421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Once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has been issued, agents can see the latest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under Traveller Information on order details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Changes made are reflected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Change and upgrade record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E2923-343C-744D-1D04-5FBF010B1309}"/>
              </a:ext>
            </a:extLst>
          </p:cNvPr>
          <p:cNvSpPr/>
          <p:nvPr/>
        </p:nvSpPr>
        <p:spPr>
          <a:xfrm>
            <a:off x="309919" y="4505147"/>
            <a:ext cx="11467111" cy="23638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701B5-E638-9506-5183-BF118097F65E}"/>
              </a:ext>
            </a:extLst>
          </p:cNvPr>
          <p:cNvSpPr txBox="1"/>
          <p:nvPr/>
        </p:nvSpPr>
        <p:spPr>
          <a:xfrm>
            <a:off x="2036779" y="206687"/>
            <a:ext cx="39194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281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71D0B-0B2B-104F-848F-263555413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E37EC-30BE-46F6-057B-4087EFDB58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AFB11-D8B7-C4B9-3CF4-00CA0BDC865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C70C3-353D-41B6-2149-6E85B72F98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65394EF-C940-D1D3-FCE7-EBCB63EC1EA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E8504-4F0A-8496-66FA-F2B44731A938}"/>
              </a:ext>
            </a:extLst>
          </p:cNvPr>
          <p:cNvSpPr txBox="1"/>
          <p:nvPr/>
        </p:nvSpPr>
        <p:spPr>
          <a:xfrm>
            <a:off x="6216141" y="604678"/>
            <a:ext cx="4612352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Cancel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55A074-B4A8-FD29-5EF3-F8B926DE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868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C21EEC-9E30-F552-CE8F-654213E4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987" y="950956"/>
            <a:ext cx="9098026" cy="567396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999ADDA-7F07-4E14-9645-898F1D7109C3}"/>
              </a:ext>
            </a:extLst>
          </p:cNvPr>
          <p:cNvSpPr/>
          <p:nvPr/>
        </p:nvSpPr>
        <p:spPr>
          <a:xfrm>
            <a:off x="6940941" y="3086760"/>
            <a:ext cx="2377440" cy="6309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“Cancel” and confirm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DCB504-9ED4-4E79-84C0-4BAB98966E2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B1C3F-F119-1DFB-3334-6AF10E4A28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68600" y="6254509"/>
            <a:ext cx="647861" cy="64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6A37-ED41-77FE-7BEA-B4FF2382D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93080" y="1280390"/>
            <a:ext cx="647861" cy="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628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DADC-1648-2BCF-AE03-C76E6D73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2D34A-7B66-3CE7-15D5-929DE90FD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0" y="950956"/>
            <a:ext cx="9250260" cy="5760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ACCA45A-1F58-E41F-E23F-0B844547F0C7}"/>
              </a:ext>
            </a:extLst>
          </p:cNvPr>
          <p:cNvSpPr/>
          <p:nvPr/>
        </p:nvSpPr>
        <p:spPr>
          <a:xfrm>
            <a:off x="7471143" y="3429000"/>
            <a:ext cx="3249987" cy="944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Status will be updated as “Cancelled”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 will still display but booking is no longer serviceable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114278-9C6A-B4E5-3945-26FB8C41A2B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71173-31FA-BDB1-3F46-74FA2D117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5117709" y="2969300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84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76EF-D9D2-2BB0-83A6-2A0522A74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06AAB-1EF1-58F8-4109-3EF19881E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7F56-BAA7-834A-A69E-534F18C4FBD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DDB34-4EC4-395B-E260-0BF8C5FC4E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E82C940-8250-A739-20B9-0D2CD3CFF1B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5BCD9-3690-8EFC-3643-F06BECA645D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Issuing Tickets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7EB39A-352D-166A-2B5D-8030B492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568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3048000" y="1108919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500">
                <a:latin typeface="Aptos" panose="020B0004020202020204" pitchFamily="34" charset="0"/>
              </a:rPr>
              <a:t>There are 2 options to issue tickets: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B138A8-20A1-42C2-B95B-F23CAA1120A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7D17D-06B4-7D0A-A2D6-FDD6BCC9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16" y="2018397"/>
            <a:ext cx="6314459" cy="3722945"/>
          </a:xfrm>
          <a:prstGeom prst="rect">
            <a:avLst/>
          </a:prstGeom>
          <a:ln w="38100"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69D76C-1EB4-42FB-AB9C-A6661788638F}"/>
              </a:ext>
            </a:extLst>
          </p:cNvPr>
          <p:cNvSpPr/>
          <p:nvPr/>
        </p:nvSpPr>
        <p:spPr>
          <a:xfrm>
            <a:off x="466344" y="1568117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1</a:t>
            </a:r>
            <a:endParaRPr lang="en-SG" sz="15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38C71-3AED-41E6-94FA-0F0007A721DA}"/>
              </a:ext>
            </a:extLst>
          </p:cNvPr>
          <p:cNvSpPr/>
          <p:nvPr/>
        </p:nvSpPr>
        <p:spPr>
          <a:xfrm>
            <a:off x="731520" y="1539122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instantly</a:t>
            </a:r>
            <a:endParaRPr lang="en-SG" sz="1500">
              <a:latin typeface="Aptos" panose="020B00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068A0-2096-D524-3529-047B28966463}"/>
              </a:ext>
            </a:extLst>
          </p:cNvPr>
          <p:cNvGrpSpPr/>
          <p:nvPr/>
        </p:nvGrpSpPr>
        <p:grpSpPr>
          <a:xfrm>
            <a:off x="408957" y="2018398"/>
            <a:ext cx="5120574" cy="1895234"/>
            <a:chOff x="1959568" y="1366271"/>
            <a:chExt cx="8272864" cy="3061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D70767-23F6-6271-1AF0-0CD2AC1D9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4655"/>
            <a:stretch/>
          </p:blipFill>
          <p:spPr>
            <a:xfrm>
              <a:off x="1959568" y="1366271"/>
              <a:ext cx="8272864" cy="2433799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A1F5A6-9364-D9D7-1FB3-7EF4B1F23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715"/>
            <a:stretch/>
          </p:blipFill>
          <p:spPr>
            <a:xfrm>
              <a:off x="1959568" y="3800069"/>
              <a:ext cx="8272864" cy="628166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742F1C4-D8AA-D935-1953-640D9D434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050883" y="3723970"/>
            <a:ext cx="696957" cy="69695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F7E2F9A8-694E-3795-3BEC-01C6FC0D6C15}"/>
              </a:ext>
            </a:extLst>
          </p:cNvPr>
          <p:cNvSpPr/>
          <p:nvPr/>
        </p:nvSpPr>
        <p:spPr>
          <a:xfrm>
            <a:off x="1616628" y="4466900"/>
            <a:ext cx="3655579" cy="8662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entering pax details, issue ticket instantly. PNR and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(s) are generated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68814C-A758-719F-E5A6-D7F1093F5303}"/>
              </a:ext>
            </a:extLst>
          </p:cNvPr>
          <p:cNvSpPr/>
          <p:nvPr/>
        </p:nvSpPr>
        <p:spPr>
          <a:xfrm>
            <a:off x="5711952" y="1566276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2</a:t>
            </a:r>
            <a:endParaRPr lang="en-SG" sz="15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82E15-96E0-8A09-63F9-3B265EFC53AB}"/>
              </a:ext>
            </a:extLst>
          </p:cNvPr>
          <p:cNvSpPr/>
          <p:nvPr/>
        </p:nvSpPr>
        <p:spPr>
          <a:xfrm>
            <a:off x="5977128" y="1537281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later</a:t>
            </a:r>
            <a:endParaRPr lang="en-SG" sz="1500">
              <a:latin typeface="Aptos" panose="020B00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F6CB1B-D842-C793-A42E-193FAB6F1E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9459629" y="5417830"/>
            <a:ext cx="696957" cy="696957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9B45D24-77DE-BF03-73D0-97BA1BE02780}"/>
              </a:ext>
            </a:extLst>
          </p:cNvPr>
          <p:cNvSpPr/>
          <p:nvPr/>
        </p:nvSpPr>
        <p:spPr>
          <a:xfrm>
            <a:off x="7621173" y="6128358"/>
            <a:ext cx="3507596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Issue tickets within the ticketing time limit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C5FFCA83-91C1-345A-B0FC-596E30659B6A}"/>
              </a:ext>
            </a:extLst>
          </p:cNvPr>
          <p:cNvSpPr/>
          <p:nvPr/>
        </p:nvSpPr>
        <p:spPr>
          <a:xfrm>
            <a:off x="6777554" y="3280397"/>
            <a:ext cx="3893494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creating order, status of order is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On hold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817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B52A6A1-447E-136D-A9F1-2CF6552726FB}"/>
              </a:ext>
            </a:extLst>
          </p:cNvPr>
          <p:cNvSpPr/>
          <p:nvPr/>
        </p:nvSpPr>
        <p:spPr>
          <a:xfrm>
            <a:off x="3722733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Cash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FB7E1-A585-3106-377D-7D8EE079D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4541578" y="2789931"/>
            <a:ext cx="720327" cy="720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CC57E7-CD23-49E8-B230-2DAE5318C0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FORM OF PAYMENTS*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5FA41-CFB5-69EF-A112-1226C81DCE7B}"/>
              </a:ext>
            </a:extLst>
          </p:cNvPr>
          <p:cNvSpPr/>
          <p:nvPr/>
        </p:nvSpPr>
        <p:spPr>
          <a:xfrm>
            <a:off x="2061883" y="591670"/>
            <a:ext cx="3915563" cy="293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i="1">
                <a:solidFill>
                  <a:schemeClr val="tx1"/>
                </a:solidFill>
                <a:latin typeface="Aptos" panose="020B0004020202020204" pitchFamily="34" charset="0"/>
              </a:rPr>
              <a:t>* Form of payments enabled differ across countries</a:t>
            </a:r>
            <a:endParaRPr lang="en-SG" sz="10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110803-150A-E541-8A0E-83A00B66689D}"/>
              </a:ext>
            </a:extLst>
          </p:cNvPr>
          <p:cNvGrpSpPr/>
          <p:nvPr/>
        </p:nvGrpSpPr>
        <p:grpSpPr>
          <a:xfrm>
            <a:off x="8460465" y="1763334"/>
            <a:ext cx="1624576" cy="2403757"/>
            <a:chOff x="5347309" y="1318943"/>
            <a:chExt cx="1624576" cy="240375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A8B8DC-8303-24AD-6785-E25A9C8CA72F}"/>
                </a:ext>
              </a:extLst>
            </p:cNvPr>
            <p:cNvSpPr/>
            <p:nvPr/>
          </p:nvSpPr>
          <p:spPr>
            <a:xfrm>
              <a:off x="5347309" y="1675386"/>
              <a:ext cx="1624576" cy="204731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IATA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EasyPay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B522C32-CACA-BC0A-B22E-A7E9AE4EE352}"/>
                </a:ext>
              </a:extLst>
            </p:cNvPr>
            <p:cNvSpPr/>
            <p:nvPr/>
          </p:nvSpPr>
          <p:spPr>
            <a:xfrm>
              <a:off x="5803156" y="1318943"/>
              <a:ext cx="712883" cy="7128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prstClr val="white"/>
                  </a:solidFill>
                  <a:latin typeface="Aptos" panose="020B0004020202020204" pitchFamily="34" charset="0"/>
                </a:rPr>
                <a:t>3</a:t>
              </a:r>
              <a:endParaRPr kumimoji="0" lang="en-SG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27909B4-E5EB-8C6E-C3B6-3D97CB950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57" t="11019" r="32840" b="33372"/>
            <a:stretch/>
          </p:blipFill>
          <p:spPr>
            <a:xfrm>
              <a:off x="5673596" y="2213043"/>
              <a:ext cx="972000" cy="972000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72CA3FEA-27EC-E8D3-461D-2066FB166AA8}"/>
              </a:ext>
            </a:extLst>
          </p:cNvPr>
          <p:cNvSpPr/>
          <p:nvPr/>
        </p:nvSpPr>
        <p:spPr>
          <a:xfrm>
            <a:off x="4178579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0BA326-7322-58C0-07CE-96087CA75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3809271" y="2789933"/>
            <a:ext cx="720327" cy="72032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7D9B792-D6B5-BE44-5980-FA76EAF84B8E}"/>
              </a:ext>
            </a:extLst>
          </p:cNvPr>
          <p:cNvSpPr/>
          <p:nvPr/>
        </p:nvSpPr>
        <p:spPr>
          <a:xfrm>
            <a:off x="3722733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Credit Card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EAA6686-7AEE-5C94-202D-E545AC05BC85}"/>
              </a:ext>
            </a:extLst>
          </p:cNvPr>
          <p:cNvSpPr/>
          <p:nvPr/>
        </p:nvSpPr>
        <p:spPr>
          <a:xfrm>
            <a:off x="4178579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4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7758042-251B-6EDC-BE4B-09B3578D69A3}"/>
              </a:ext>
            </a:extLst>
          </p:cNvPr>
          <p:cNvSpPr/>
          <p:nvPr/>
        </p:nvSpPr>
        <p:spPr>
          <a:xfrm>
            <a:off x="6175214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Cash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1F38AD6-868E-07B1-250D-31326F847CD7}"/>
              </a:ext>
            </a:extLst>
          </p:cNvPr>
          <p:cNvSpPr/>
          <p:nvPr/>
        </p:nvSpPr>
        <p:spPr>
          <a:xfrm>
            <a:off x="6631060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5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38" name="Rectangle: Diagonal Corners Rounded 1037">
            <a:extLst>
              <a:ext uri="{FF2B5EF4-FFF2-40B4-BE49-F238E27FC236}">
                <a16:creationId xmlns:a16="http://schemas.microsoft.com/office/drawing/2014/main" id="{A060A14E-42FE-C4B7-0966-90F67C44DD1F}"/>
              </a:ext>
            </a:extLst>
          </p:cNvPr>
          <p:cNvSpPr/>
          <p:nvPr/>
        </p:nvSpPr>
        <p:spPr>
          <a:xfrm>
            <a:off x="297724" y="971361"/>
            <a:ext cx="4360001" cy="748552"/>
          </a:xfrm>
          <a:prstGeom prst="round2DiagRect">
            <a:avLst>
              <a:gd name="adj1" fmla="val 12452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Different FOPs can be used for different transactions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e.g. Issue with BSP Cash and reissue with BSP Card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76F758-1B82-783E-E3EB-077C332D5558}"/>
              </a:ext>
            </a:extLst>
          </p:cNvPr>
          <p:cNvSpPr/>
          <p:nvPr/>
        </p:nvSpPr>
        <p:spPr>
          <a:xfrm>
            <a:off x="6091599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Card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(including UATP)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B0ABA7-ADEB-61D6-F659-0F9EA025815E}"/>
              </a:ext>
            </a:extLst>
          </p:cNvPr>
          <p:cNvSpPr/>
          <p:nvPr/>
        </p:nvSpPr>
        <p:spPr>
          <a:xfrm>
            <a:off x="6547445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4DAF6-EE8B-0085-4FFB-5A5963CEB4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6186250" y="2789933"/>
            <a:ext cx="720327" cy="7203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03BB60-B9F6-DB7F-C725-EDA2FA491423}"/>
              </a:ext>
            </a:extLst>
          </p:cNvPr>
          <p:cNvSpPr/>
          <p:nvPr/>
        </p:nvSpPr>
        <p:spPr>
          <a:xfrm>
            <a:off x="1012456" y="298851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IATA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7D5FF-C531-4F55-819C-A8595883D13F}"/>
              </a:ext>
            </a:extLst>
          </p:cNvPr>
          <p:cNvSpPr/>
          <p:nvPr/>
        </p:nvSpPr>
        <p:spPr>
          <a:xfrm>
            <a:off x="1008904" y="548353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TIDS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1B3A4-6F41-89F6-74D1-4DF2D3FD1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20" r="19691"/>
          <a:stretch/>
        </p:blipFill>
        <p:spPr>
          <a:xfrm>
            <a:off x="4019664" y="5111565"/>
            <a:ext cx="1083326" cy="933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B9E00-3B71-6DD3-278E-6DAE730842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74" t="18565" r="25117" b="14497"/>
          <a:stretch/>
        </p:blipFill>
        <p:spPr>
          <a:xfrm>
            <a:off x="6445838" y="5105964"/>
            <a:ext cx="1083326" cy="9394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CF8C0-7C6E-E63E-69B3-6D0202642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6930540" y="2789931"/>
            <a:ext cx="720327" cy="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5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F0BB81CC-A9CE-471F-9015-1C1D0EA6C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66929"/>
              </p:ext>
            </p:extLst>
          </p:nvPr>
        </p:nvGraphicFramePr>
        <p:xfrm>
          <a:off x="302376" y="884468"/>
          <a:ext cx="11587247" cy="5920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11265">
                  <a:extLst>
                    <a:ext uri="{9D8B030D-6E8A-4147-A177-3AD203B41FA5}">
                      <a16:colId xmlns:a16="http://schemas.microsoft.com/office/drawing/2014/main" val="893461989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478761218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338037202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95487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Function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Master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Admin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User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09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35574"/>
                  </a:ext>
                </a:extLst>
              </a:tr>
              <a:tr h="368157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additional IATA / ARC / TIDS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2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47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Delete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 Team</a:t>
                      </a:r>
                      <a:endParaRPr lang="en-GB" sz="1600" b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37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b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Add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82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214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0744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Assign IATA / ARC / TIDS Code to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202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Unlock Admin / User</a:t>
                      </a:r>
                    </a:p>
                    <a:p>
                      <a:pPr lvl="0">
                        <a:buNone/>
                      </a:pPr>
                      <a:r>
                        <a:rPr lang="en-GB" sz="1200">
                          <a:latin typeface="Aptos" panose="020B0004020202020204" pitchFamily="34" charset="0"/>
                        </a:rPr>
                        <a:t>Accounts are locked after 3 incorrect password attempts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07679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Reactivate Admin / User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Accounts not accessed in 180 consecutive days are deactivated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0902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Remove 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Admin / User from Team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Admins / Users who are removed from a Team become floating users who can be re-assigned to another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b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Remove user</a:t>
                      </a:r>
                      <a:endParaRPr lang="en-US" sz="1600" b="0" i="0" u="none" strike="noStrike" kern="120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54147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Delete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50334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C740FC7-B66A-4020-9105-B92486CF0379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042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036EBD-1B14-7A6F-8D2B-2696E35C63CF}"/>
              </a:ext>
            </a:extLst>
          </p:cNvPr>
          <p:cNvGrpSpPr/>
          <p:nvPr/>
        </p:nvGrpSpPr>
        <p:grpSpPr>
          <a:xfrm>
            <a:off x="804863" y="1015918"/>
            <a:ext cx="10582275" cy="5831630"/>
            <a:chOff x="804863" y="1015918"/>
            <a:chExt cx="10582275" cy="58316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338AFC-63B1-1583-240F-9F57BB9A1B5B}"/>
                </a:ext>
              </a:extLst>
            </p:cNvPr>
            <p:cNvGrpSpPr/>
            <p:nvPr/>
          </p:nvGrpSpPr>
          <p:grpSpPr>
            <a:xfrm>
              <a:off x="804863" y="1015918"/>
              <a:ext cx="10582275" cy="5831630"/>
              <a:chOff x="804863" y="1015918"/>
              <a:chExt cx="10582275" cy="583163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0595804-7F50-3B1E-6A96-EF2843266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863" y="1015918"/>
                <a:ext cx="10582275" cy="583163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35D402-6906-80FD-96AB-CF2A2292D789}"/>
                  </a:ext>
                </a:extLst>
              </p:cNvPr>
              <p:cNvSpPr/>
              <p:nvPr/>
            </p:nvSpPr>
            <p:spPr>
              <a:xfrm>
                <a:off x="3487636" y="3087431"/>
                <a:ext cx="5294414" cy="866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F308B7-44E2-6346-D06D-511122C0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203" y="4053414"/>
              <a:ext cx="1052827" cy="53738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CA8D14-DA96-EBFA-68EA-0EEFBC33DD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104321" y="4486096"/>
            <a:ext cx="696957" cy="6969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593E37-557C-21CC-BF34-2B67BEDF33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2F69E6FA-A9DF-3919-BED5-96C33FC09558}"/>
              </a:ext>
            </a:extLst>
          </p:cNvPr>
          <p:cNvSpPr/>
          <p:nvPr/>
        </p:nvSpPr>
        <p:spPr>
          <a:xfrm>
            <a:off x="4122420" y="3228033"/>
            <a:ext cx="2607986" cy="4019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BSP / ARC Cash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341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3CDB-2E34-2B1A-D3E4-DD3EB8B0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98DC3E-815C-85BB-7132-52355D71E33F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A1AD96-DD06-FA44-4C32-4839F261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65102-BAEC-14F2-71E7-F8AA7286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7523DB-5ED6-F620-2503-3B4165A0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31" y="-33020"/>
            <a:ext cx="5210882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D059385-1DBF-9FEC-3B32-E4E8779F5BFD}"/>
              </a:ext>
            </a:extLst>
          </p:cNvPr>
          <p:cNvSpPr/>
          <p:nvPr/>
        </p:nvSpPr>
        <p:spPr>
          <a:xfrm>
            <a:off x="1153667" y="2047993"/>
            <a:ext cx="4896291" cy="34098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prompted to key in relevant card information. CVV is optional.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Supported card types: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Amex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UATP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Multiple card types can be used for various transactions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e.g. Issue ticket with Visa and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with Amex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2BE65-7FD5-A4CE-AB8F-2612592883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700813" y="3080520"/>
            <a:ext cx="696957" cy="6969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FB9E27-C106-13B0-E4C0-0A2EADB286A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4478C-8690-84E2-3626-1959C8D2D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8" b="1"/>
          <a:stretch/>
        </p:blipFill>
        <p:spPr>
          <a:xfrm>
            <a:off x="7096081" y="1895856"/>
            <a:ext cx="4945381" cy="3611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21B8D-26AA-0814-8235-DDF265D26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182" y="5506884"/>
            <a:ext cx="5021474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D9D43-226B-E2F5-3339-0B95786C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2D8E8C5-7CA1-45AB-7FCC-81D8BB04978A}"/>
              </a:ext>
            </a:extLst>
          </p:cNvPr>
          <p:cNvSpPr/>
          <p:nvPr/>
        </p:nvSpPr>
        <p:spPr>
          <a:xfrm>
            <a:off x="457201" y="1918562"/>
            <a:ext cx="6096850" cy="4546833"/>
          </a:xfrm>
          <a:prstGeom prst="round2DiagRect">
            <a:avLst>
              <a:gd name="adj1" fmla="val 1247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What is Mail Order / Telephone Order (MOTO)?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applicable for BSP / ARC Card transactions (NA for Direct CC)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</a:t>
            </a: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should be used in a card-not-present scenario (i.e. pax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not physically present to provide card details and complete 3DS2 authentication</a:t>
            </a:r>
            <a: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​)</a:t>
            </a:r>
            <a:b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SG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MOTO is checked, transaction is not subjected to 3DS2 authentication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liable for any chargebacks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3DS2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authentication is not triggered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Highly recommended for agents to uncheck MOTO and proceed with 3DS2 whenever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pax is physically present to provide card and OTP details</a:t>
            </a:r>
            <a:b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 Type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6C0EFE-21F5-45D0-FD47-3CEB523892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A1A2A0-5D3F-300C-C645-7CC09C44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4A885-CCB6-B0D6-E304-7EEAB472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531" y="0"/>
            <a:ext cx="5130469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875157-50F7-2B9F-DF18-A72C7E71998A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6554051" y="3105068"/>
            <a:ext cx="1614589" cy="10869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DED6C00-E175-3E6F-A52C-C77EDE5EC1F2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8B8638-4E0E-2C71-79BB-D12B2728FA3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BBC713-3BC8-F2F8-D897-8F207DCA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63" y="1918562"/>
            <a:ext cx="4940161" cy="3533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F954F-1F4D-BD79-FF2B-04C926FB4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034" y="5506884"/>
            <a:ext cx="4995255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2690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2A0E39-FBB4-8A15-2FCF-CB27CB373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340"/>
          <a:stretch/>
        </p:blipFill>
        <p:spPr>
          <a:xfrm>
            <a:off x="6259383" y="0"/>
            <a:ext cx="5932617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7160" y="4270248"/>
            <a:ext cx="2715768" cy="2587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0B8C19-C8E8-9C4F-B80A-48BF45D88CBE}"/>
              </a:ext>
            </a:extLst>
          </p:cNvPr>
          <p:cNvSpPr/>
          <p:nvPr/>
        </p:nvSpPr>
        <p:spPr>
          <a:xfrm>
            <a:off x="6259383" y="1734531"/>
            <a:ext cx="5932617" cy="3416320"/>
          </a:xfrm>
          <a:prstGeom prst="rect">
            <a:avLst/>
          </a:prstGeom>
          <a:solidFill>
            <a:schemeClr val="tx1">
              <a:alpha val="36078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In line with regulatory requirements and to ensure a more secure payment process for customers, sellers and the airline, SQ mandates 3DS2 authentication for all BSP / ARC Card, IATA </a:t>
            </a:r>
            <a:r>
              <a:rPr lang="en-SG" dirty="0" err="1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EasyPay</a:t>
            </a: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, and Direct Credit Card transactions</a:t>
            </a:r>
          </a:p>
          <a:p>
            <a:endParaRPr lang="en-SG" dirty="0">
              <a:solidFill>
                <a:schemeClr val="bg1"/>
              </a:solidFill>
              <a:latin typeface="Aptos" panose="020B0004020202020204" pitchFamily="34" charset="0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Benefits of 3DS2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Certain flows are frictionless - agents may successfully pass 3DS2 without having to enter OTP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If 3DS2 session is closed prematurely (e.g. agent closes 3DS2 OTP tab) agent can still retry payment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2165D-6028-40C0-AD4D-A89D70C48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3"/>
          <a:stretch/>
        </p:blipFill>
        <p:spPr>
          <a:xfrm>
            <a:off x="818631" y="1734531"/>
            <a:ext cx="4641348" cy="4052513"/>
          </a:xfrm>
          <a:prstGeom prst="rect">
            <a:avLst/>
          </a:prstGeom>
          <a:ln w="38100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C793BC-74A8-166D-A407-D4F6BD586A0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397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950A16-9082-2FB3-E275-308CCE836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3842022-D3C2-D825-4F71-532E12C537A3}"/>
              </a:ext>
            </a:extLst>
          </p:cNvPr>
          <p:cNvSpPr/>
          <p:nvPr/>
        </p:nvSpPr>
        <p:spPr>
          <a:xfrm>
            <a:off x="7514366" y="5368832"/>
            <a:ext cx="3413016" cy="515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IATA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EasyPay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card details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693A8-C58C-6B81-B622-CD50B19BC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317" y="2228726"/>
            <a:ext cx="5104998" cy="3029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413" flipH="1">
            <a:off x="6747620" y="4155866"/>
            <a:ext cx="628307" cy="628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2CAD02-DBC0-14D2-F9C2-D14A1695EE2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(IATA EASYPAY)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555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601A9-08B3-8F2F-25E4-44B1108A1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9917E4-2F0F-52D9-A279-9CED7116DCF5}"/>
              </a:ext>
            </a:extLst>
          </p:cNvPr>
          <p:cNvGrpSpPr/>
          <p:nvPr/>
        </p:nvGrpSpPr>
        <p:grpSpPr>
          <a:xfrm>
            <a:off x="3227374" y="1618379"/>
            <a:ext cx="5500144" cy="4310674"/>
            <a:chOff x="3193779" y="1336755"/>
            <a:chExt cx="5500144" cy="43106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93CC7A-9B4F-E50B-91F1-C2E9585D9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13966" r="1705" b="74339"/>
            <a:stretch/>
          </p:blipFill>
          <p:spPr>
            <a:xfrm>
              <a:off x="3193779" y="1336755"/>
              <a:ext cx="5500144" cy="9695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0C2040-1061-47CB-FE24-292A4915E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35148" r="1705" b="24553"/>
            <a:stretch/>
          </p:blipFill>
          <p:spPr>
            <a:xfrm>
              <a:off x="3193779" y="2306320"/>
              <a:ext cx="5500144" cy="3341109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3173482" y="2989300"/>
            <a:ext cx="628307" cy="62830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EE3FB45-29F0-CBCA-DC96-EF0D725A6662}"/>
              </a:ext>
            </a:extLst>
          </p:cNvPr>
          <p:cNvSpPr/>
          <p:nvPr/>
        </p:nvSpPr>
        <p:spPr>
          <a:xfrm>
            <a:off x="6892686" y="2648968"/>
            <a:ext cx="4807024" cy="644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Credit Card (DCC)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MOTO does not apply for DCC transactions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4494CF-0868-3CF0-432D-13176D12508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(DIRECT CREDIT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39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1532-6D3B-D0B0-D0F0-EA6E7D5E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CBE030-39B0-778B-0798-82B53713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913CDE-63F8-98D7-3369-4AB36B692D1A}"/>
              </a:ext>
            </a:extLst>
          </p:cNvPr>
          <p:cNvGrpSpPr/>
          <p:nvPr/>
        </p:nvGrpSpPr>
        <p:grpSpPr>
          <a:xfrm>
            <a:off x="3148211" y="2340706"/>
            <a:ext cx="5895578" cy="2643583"/>
            <a:chOff x="3148211" y="1551877"/>
            <a:chExt cx="5895578" cy="26435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85738B-CD91-FAD9-5E5B-EA31D3096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14142" r="2460" b="74201"/>
            <a:stretch/>
          </p:blipFill>
          <p:spPr>
            <a:xfrm>
              <a:off x="3148212" y="1551877"/>
              <a:ext cx="5895577" cy="10440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A58151-0D23-9E37-2D5F-CB9886F54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34841" r="2460" b="47299"/>
            <a:stretch/>
          </p:blipFill>
          <p:spPr>
            <a:xfrm>
              <a:off x="3148211" y="2595881"/>
              <a:ext cx="5895577" cy="159957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1583B1C-C7FB-687F-3B19-9ED503658D8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DIRECT CASH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C0D27-4FF5-29A5-E03B-5B47772F5A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585922" y="4114560"/>
            <a:ext cx="628307" cy="628307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7E9448D-F545-6960-32EC-4A9CB8D50625}"/>
              </a:ext>
            </a:extLst>
          </p:cNvPr>
          <p:cNvSpPr/>
          <p:nvPr/>
        </p:nvSpPr>
        <p:spPr>
          <a:xfrm>
            <a:off x="7578207" y="5377017"/>
            <a:ext cx="4114566" cy="6187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Cash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 in selected markets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50859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B97C79-A755-0C85-5F25-77338A40347D}"/>
              </a:ext>
            </a:extLst>
          </p:cNvPr>
          <p:cNvGrpSpPr/>
          <p:nvPr/>
        </p:nvGrpSpPr>
        <p:grpSpPr>
          <a:xfrm>
            <a:off x="830329" y="969861"/>
            <a:ext cx="7423333" cy="5888140"/>
            <a:chOff x="860442" y="969861"/>
            <a:chExt cx="7423333" cy="588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64848-A6AE-B160-6F0B-2B305A84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42" y="969861"/>
              <a:ext cx="7423333" cy="588814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52DB0E-E912-BD8D-DFEF-F9E21BB7877A}"/>
                </a:ext>
              </a:extLst>
            </p:cNvPr>
            <p:cNvSpPr/>
            <p:nvPr/>
          </p:nvSpPr>
          <p:spPr>
            <a:xfrm>
              <a:off x="2556681" y="5227093"/>
              <a:ext cx="827964" cy="17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3" name="Rectangle: Diagonal Corners Rounded 12"/>
          <p:cNvSpPr/>
          <p:nvPr/>
        </p:nvSpPr>
        <p:spPr>
          <a:xfrm>
            <a:off x="8441889" y="4608829"/>
            <a:ext cx="3382897" cy="11542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view payment information and payment type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Payment Info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8A305-4A4C-47CB-95B2-97D2B3B2128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PAYMENT HISTORY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6EDDB-FCD8-328F-BD24-BF95D57D84C4}"/>
              </a:ext>
            </a:extLst>
          </p:cNvPr>
          <p:cNvSpPr/>
          <p:nvPr/>
        </p:nvSpPr>
        <p:spPr>
          <a:xfrm>
            <a:off x="818297" y="4680286"/>
            <a:ext cx="7423333" cy="108284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716211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6FED-52D5-E385-628D-399A5D1CD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1B514-22B7-9ECD-E7F1-ADEF0864AD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82202-D6BD-6AE4-DBCD-30AE7570B9A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26286-C291-4048-BDE9-2FFB6B9831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138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C9CED-5170-3899-9D74-D0A139059986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48C5E-054E-3388-5338-A0C82A9983FD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Ticketed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4A564E5-4227-7D53-36A0-F9B98984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5246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E6902-BCA5-C5B7-652D-AD5D03C548B6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4045E-3092-19B8-D4F2-00956EF0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04" y="880534"/>
            <a:ext cx="8087486" cy="5867936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98BAD9A-EFA2-E8B2-F80A-0DB7FB9E5F14}"/>
              </a:ext>
            </a:extLst>
          </p:cNvPr>
          <p:cNvSpPr/>
          <p:nvPr/>
        </p:nvSpPr>
        <p:spPr>
          <a:xfrm>
            <a:off x="7671171" y="5433647"/>
            <a:ext cx="4031836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add ancillaries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ticketed bookings at the order details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CDB52-849A-7195-E5D3-9E7AE65F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5499843" y="6279756"/>
            <a:ext cx="628307" cy="628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74D82-2EB6-61B3-2698-56C0615FB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91" y="6325930"/>
            <a:ext cx="877359" cy="2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1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59E0-1244-C045-703B-420F56D3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57FE5-83FC-1F6C-B384-969C4C9B9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5675C-D3A1-CB59-06D7-347AFCEFFCA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8AF66-3E6A-BF38-8AB5-26138C98D6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9990FEB-BF03-621C-7AF5-1501C7F5025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3D95B-7940-ED53-FA7E-914CC154739E}"/>
              </a:ext>
            </a:extLst>
          </p:cNvPr>
          <p:cNvSpPr txBox="1"/>
          <p:nvPr/>
        </p:nvSpPr>
        <p:spPr>
          <a:xfrm>
            <a:off x="6412320" y="604678"/>
            <a:ext cx="421993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Travel Agent Registration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0A2D2BC-5C7D-9D85-C339-9AA439DF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564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5B916-48C0-347F-C7D6-A5CBC7060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77ABFF-1850-F7D8-6BFF-09823092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93" y="846306"/>
            <a:ext cx="6444320" cy="6011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E80AB-46A3-8745-A260-8F5FC3CD185A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7C7FA8B-836D-6F75-76E3-1D9BD7C0FDE9}"/>
              </a:ext>
            </a:extLst>
          </p:cNvPr>
          <p:cNvSpPr/>
          <p:nvPr/>
        </p:nvSpPr>
        <p:spPr>
          <a:xfrm>
            <a:off x="173086" y="1434590"/>
            <a:ext cx="4031836" cy="28190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  <a:p>
            <a:pPr marL="342900" indent="-342900" fontAlgn="base">
              <a:buFont typeface="+mj-lt"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Ancillaries/service can be added for each flight segment and each passenger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Refer to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hlinkClick r:id="rId3" action="ppaction://hlinksldjump"/>
              </a:rPr>
              <a:t>Ancillaries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for more details on adding each ancillary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86081-23BB-E70F-D361-7E66C7048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8023572" y="6237486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A4B1148-E6F8-5981-54BB-0D9ED0E9A101}"/>
              </a:ext>
            </a:extLst>
          </p:cNvPr>
          <p:cNvSpPr/>
          <p:nvPr/>
        </p:nvSpPr>
        <p:spPr>
          <a:xfrm>
            <a:off x="337264" y="4614531"/>
            <a:ext cx="3919490" cy="20731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Hold ancillaries for ticketed bookings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Free ancillaries/services (e.g. free seat, meals, SSR) are confirmed once added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Paid ancillaries (e.g. XBAG, paid seat) are held for 24h from time of ancillary addition</a:t>
            </a:r>
          </a:p>
        </p:txBody>
      </p:sp>
    </p:spTree>
    <p:extLst>
      <p:ext uri="{BB962C8B-B14F-4D97-AF65-F5344CB8AC3E}">
        <p14:creationId xmlns:p14="http://schemas.microsoft.com/office/powerpoint/2010/main" val="377767690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B0DBD5-3D43-07FF-0531-7947ACF65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14" y="944621"/>
            <a:ext cx="6810963" cy="5917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8079777" y="3974413"/>
            <a:ext cx="3591569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Added ancillaries are reflected on order details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BD3F3-16DA-F471-190C-380113844F18}"/>
              </a:ext>
            </a:extLst>
          </p:cNvPr>
          <p:cNvSpPr/>
          <p:nvPr/>
        </p:nvSpPr>
        <p:spPr>
          <a:xfrm>
            <a:off x="1381598" y="5006566"/>
            <a:ext cx="6467755" cy="178353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663468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9FA7D8-0DC9-475A-5464-0D2EC280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939324"/>
            <a:ext cx="9010650" cy="3686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2629527" y="4799996"/>
            <a:ext cx="6710240" cy="13715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Ancillaries can be added to booking multiple times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 ancillary has been added to booking, if agent tries to add more ancillaries there will be a reference of previously selected ancillaries on the ancillary selection page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272CDC-FF6F-C768-8BDD-6D0B91EEBD64}"/>
              </a:ext>
            </a:extLst>
          </p:cNvPr>
          <p:cNvSpPr/>
          <p:nvPr/>
        </p:nvSpPr>
        <p:spPr>
          <a:xfrm>
            <a:off x="8307421" y="1872860"/>
            <a:ext cx="1838527" cy="12108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6300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4DA2-2900-3CDB-A400-BE445B8F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71553-05E0-A59A-88F2-BA4DA60F9C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15755-54E2-3379-147F-B589916CE66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2CA70-95E5-EAD4-5D47-FD7D38290B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E10BD8-3D73-4769-6801-2AC8A8A37ED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5D073-2F23-B44C-A8A2-1EC6B311E13A}"/>
              </a:ext>
            </a:extLst>
          </p:cNvPr>
          <p:cNvSpPr txBox="1"/>
          <p:nvPr/>
        </p:nvSpPr>
        <p:spPr>
          <a:xfrm>
            <a:off x="6382053" y="604678"/>
            <a:ext cx="428053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475E7D3-18E4-93B9-3A67-4FD713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2634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A40CA-6035-70B6-D8B7-19C48F9A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423B275-8270-9C5B-D7EF-FA5B2DB767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D0A93-0DB6-A543-2D5D-45100D14DB79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5EE10-FCF2-8B68-74F5-5E10E15E0601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latin typeface="Aptos" panose="020B0004020202020204" pitchFamily="34" charset="0"/>
              </a:rPr>
              <a:t>Reshop</a:t>
            </a:r>
            <a:r>
              <a:rPr lang="en-US" sz="1500" dirty="0">
                <a:latin typeface="Aptos" panose="020B0004020202020204" pitchFamily="34" charset="0"/>
              </a:rPr>
              <a:t> – Deferred Payment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C02FBC-7EA5-7496-8FF9-0A62CA5BBB28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A3E969-6331-D022-697C-BE99C0CBAB71}"/>
              </a:ext>
            </a:extLst>
          </p:cNvPr>
          <p:cNvSpPr/>
          <p:nvPr/>
        </p:nvSpPr>
        <p:spPr>
          <a:xfrm>
            <a:off x="6334176" y="2785476"/>
            <a:ext cx="5193601" cy="12104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32C7F-D10A-B23D-CC4E-F0B9DFF1B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FF4EF-3D9C-D26B-FDE9-814CA895D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FAAC285-9AA1-A34D-6F66-1A62725E9E92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36B7-CDC6-8699-F78D-EA2D56F354E8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26D2A93-F905-444E-BF98-4A8302F2A538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after issuance as well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426BFF-3EEC-864F-5099-0A75F2C35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31" y="1020008"/>
            <a:ext cx="55911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5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78E9-F159-3031-8FA9-D585CD528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B53E-5086-8E58-CBA0-118F48FDF4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C2F2-07D4-3B58-8367-AC77FCD3CC1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8494-1D62-DDA9-8B58-A37E2577EB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E98EB79-9B26-0D7E-8F51-4872295CCACE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0C0AB-941D-E607-F252-844E2F50C528}"/>
              </a:ext>
            </a:extLst>
          </p:cNvPr>
          <p:cNvSpPr txBox="1"/>
          <p:nvPr/>
        </p:nvSpPr>
        <p:spPr>
          <a:xfrm>
            <a:off x="6382056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F3DDEB4-CD5C-5ACF-2D5F-1BB79E6F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9188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A55F4-BFE8-3012-5368-A9243048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BFF3D-E7F1-498F-E4EE-F18471B9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13" y="939125"/>
            <a:ext cx="8810962" cy="591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2D2E2-F307-6281-15BB-7A51862D80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5791843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EB28E-7DC3-7CAE-1FA6-05FA4BDFBC58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EB5C90-0242-87D9-B82C-F33650A7ABAB}"/>
              </a:ext>
            </a:extLst>
          </p:cNvPr>
          <p:cNvSpPr/>
          <p:nvPr/>
        </p:nvSpPr>
        <p:spPr>
          <a:xfrm>
            <a:off x="7063727" y="502720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(Instant Payment)” to modify the booking and pay immediately</a:t>
            </a:r>
          </a:p>
        </p:txBody>
      </p:sp>
    </p:spTree>
    <p:extLst>
      <p:ext uri="{BB962C8B-B14F-4D97-AF65-F5344CB8AC3E}">
        <p14:creationId xmlns:p14="http://schemas.microsoft.com/office/powerpoint/2010/main" val="185792813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67B75-7C1F-D611-D8B8-2E4DD9B05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8846A-2441-E866-25FC-5538EFFF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4" y="1854829"/>
            <a:ext cx="9443864" cy="487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F8549-7AA7-793C-170F-0619F6A61C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290630" y="3052238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9A3DEDBB-AAA6-1B7A-05AD-BB27F17B2D1C}"/>
              </a:ext>
            </a:extLst>
          </p:cNvPr>
          <p:cNvSpPr/>
          <p:nvPr/>
        </p:nvSpPr>
        <p:spPr>
          <a:xfrm>
            <a:off x="16492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4BE8855-1E8B-FD0C-2B89-F1BB77556466}"/>
              </a:ext>
            </a:extLst>
          </p:cNvPr>
          <p:cNvSpPr/>
          <p:nvPr/>
        </p:nvSpPr>
        <p:spPr>
          <a:xfrm>
            <a:off x="9619169" y="3541715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EC9D52-3A94-74AF-5875-0FDD4513F2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083057" y="4512037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A4FC7C1-7959-C9D9-316B-93245CB51F28}"/>
              </a:ext>
            </a:extLst>
          </p:cNvPr>
          <p:cNvSpPr/>
          <p:nvPr/>
        </p:nvSpPr>
        <p:spPr>
          <a:xfrm>
            <a:off x="5190360" y="4379576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8195-AFC1-BA66-7ED1-1C895397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7673040" y="6210876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16DBE17-E1BE-CB47-C024-612A37224FC3}"/>
              </a:ext>
            </a:extLst>
          </p:cNvPr>
          <p:cNvSpPr/>
          <p:nvPr/>
        </p:nvSpPr>
        <p:spPr>
          <a:xfrm>
            <a:off x="5505315" y="6134359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DF5F2-CD87-376F-825C-36116402C65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E678A16-5AA5-F6CF-0E0B-A5D344EECD77}"/>
              </a:ext>
            </a:extLst>
          </p:cNvPr>
          <p:cNvSpPr/>
          <p:nvPr/>
        </p:nvSpPr>
        <p:spPr>
          <a:xfrm>
            <a:off x="581388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7D284-9331-2804-0D39-8BC72D40AA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260306" y="4561233"/>
            <a:ext cx="696880" cy="6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765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5986B1-7761-E9F1-90CE-FA7552B7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8" y="894080"/>
            <a:ext cx="7196055" cy="596392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080639" y="3875024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2731541" y="599739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87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B9DE5-686A-E89F-F760-E8AE0221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41" y="1104318"/>
            <a:ext cx="9095715" cy="4231646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81237" y="935421"/>
            <a:ext cx="2553721" cy="18488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394145" y="5644931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If agents would like to check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price only, they can stop here.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is committed once agents select “Pay and issue ticket” and complete payment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018060" y="4986475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TKT BOOKING – INSTANT PAYMENT (PENALTY FEE WAIVER)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3523E10-9DA9-B41D-8CC5-E7B4D6F5E5E4}"/>
              </a:ext>
            </a:extLst>
          </p:cNvPr>
          <p:cNvSpPr/>
          <p:nvPr/>
        </p:nvSpPr>
        <p:spPr>
          <a:xfrm>
            <a:off x="9481238" y="3040911"/>
            <a:ext cx="2553721" cy="36951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opt to not pay penalty fees when they do a 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 instant payment when they have an approved waiver for the change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agents opt to waive penalties, they will be prompted with a reminder that they should have received an approved waiver code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 ​</a:t>
            </a: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be ADM-ed if otherwise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616578" y="3293219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9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1545997" y="1785260"/>
            <a:ext cx="9100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Aptos" panose="020B0004020202020204" pitchFamily="34" charset="0"/>
              </a:rPr>
              <a:t>How do travel agents register for an AGENT 360 account?</a:t>
            </a:r>
            <a:endParaRPr lang="en-SG" sz="2400" b="1" dirty="0">
              <a:latin typeface="Aptos" panose="020B00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9FC33D-EDFC-414D-9C4B-D6DA576F0F2E}"/>
              </a:ext>
            </a:extLst>
          </p:cNvPr>
          <p:cNvSpPr/>
          <p:nvPr/>
        </p:nvSpPr>
        <p:spPr>
          <a:xfrm>
            <a:off x="427451" y="4387489"/>
            <a:ext cx="2513686" cy="9167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Register for account on AGENT 360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A67E82-97B3-4FAF-9631-54F5E740BB68}"/>
              </a:ext>
            </a:extLst>
          </p:cNvPr>
          <p:cNvSpPr/>
          <p:nvPr/>
        </p:nvSpPr>
        <p:spPr>
          <a:xfrm>
            <a:off x="3368588" y="4380883"/>
            <a:ext cx="251368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Verify email address by clicking email link within </a:t>
            </a:r>
            <a:r>
              <a:rPr lang="en-US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72 hours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0973946-871B-4ED3-BA27-5CC72E7C64C8}"/>
              </a:ext>
            </a:extLst>
          </p:cNvPr>
          <p:cNvSpPr/>
          <p:nvPr/>
        </p:nvSpPr>
        <p:spPr>
          <a:xfrm>
            <a:off x="6309725" y="4372090"/>
            <a:ext cx="2513686" cy="9321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Singapore Airlines approves registration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34A02D-466A-4F1A-B9F2-708A15054959}"/>
              </a:ext>
            </a:extLst>
          </p:cNvPr>
          <p:cNvSpPr/>
          <p:nvPr/>
        </p:nvSpPr>
        <p:spPr>
          <a:xfrm>
            <a:off x="9250862" y="4365484"/>
            <a:ext cx="2513686" cy="9387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 dirty="0">
                <a:latin typeface="Aptos" panose="020B0004020202020204" pitchFamily="34" charset="0"/>
                <a:cs typeface="Calibri Light"/>
              </a:rPr>
              <a:t>Agents receive welcome email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030B7A-9C62-4287-8482-1813DAF5DE29}"/>
              </a:ext>
            </a:extLst>
          </p:cNvPr>
          <p:cNvCxnSpPr>
            <a:cxnSpLocks/>
            <a:stCxn id="19" idx="6"/>
            <a:endCxn id="21" idx="2"/>
          </p:cNvCxnSpPr>
          <p:nvPr/>
        </p:nvCxnSpPr>
        <p:spPr>
          <a:xfrm>
            <a:off x="2297062" y="3637267"/>
            <a:ext cx="1714020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D4753-BA7F-4FAE-A7FF-E6BC717EAA56}"/>
              </a:ext>
            </a:extLst>
          </p:cNvPr>
          <p:cNvCxnSpPr>
            <a:cxnSpLocks/>
            <a:stCxn id="21" idx="6"/>
            <a:endCxn id="20" idx="2"/>
          </p:cNvCxnSpPr>
          <p:nvPr/>
        </p:nvCxnSpPr>
        <p:spPr>
          <a:xfrm>
            <a:off x="5238990" y="3637267"/>
            <a:ext cx="171953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8DF9BF-0FE3-4473-913B-36F082C54FA5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>
            <a:off x="8186436" y="3637267"/>
            <a:ext cx="170850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FBB2CC9-7976-4F51-B9A1-7663EFD2EFA7}"/>
              </a:ext>
            </a:extLst>
          </p:cNvPr>
          <p:cNvSpPr/>
          <p:nvPr/>
        </p:nvSpPr>
        <p:spPr>
          <a:xfrm>
            <a:off x="1069154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255A6E-5621-4042-99F8-896C8217EF40}"/>
              </a:ext>
            </a:extLst>
          </p:cNvPr>
          <p:cNvSpPr/>
          <p:nvPr/>
        </p:nvSpPr>
        <p:spPr>
          <a:xfrm>
            <a:off x="695852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3C3E9D-7882-4C6B-B988-C6EA548B961F}"/>
              </a:ext>
            </a:extLst>
          </p:cNvPr>
          <p:cNvSpPr/>
          <p:nvPr/>
        </p:nvSpPr>
        <p:spPr>
          <a:xfrm>
            <a:off x="4011082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49C97F-410C-42FD-97CE-3240B2353D5A}"/>
              </a:ext>
            </a:extLst>
          </p:cNvPr>
          <p:cNvSpPr/>
          <p:nvPr/>
        </p:nvSpPr>
        <p:spPr>
          <a:xfrm>
            <a:off x="989493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96F5B9E-630C-4795-8F11-4466FE240487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777C-CAE3-6577-621F-8E7701D16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E4F8BB-A60E-E857-E134-4FF4ADDB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414" y="762000"/>
            <a:ext cx="6491572" cy="61061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38D351-82CE-56D5-FDE1-251282FD314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30F2909-6D30-4633-1DDE-300E909F4AF1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FC1729-DF5C-2EA5-9628-6F156A378B9B}"/>
              </a:ext>
            </a:extLst>
          </p:cNvPr>
          <p:cNvSpPr/>
          <p:nvPr/>
        </p:nvSpPr>
        <p:spPr>
          <a:xfrm>
            <a:off x="5473453" y="3340424"/>
            <a:ext cx="6484083" cy="9602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846832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382055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9483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034E0-3DA8-DCD0-7EE5-10006C1B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58" y="808410"/>
            <a:ext cx="7126084" cy="6049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6318582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DEFERRED PAYMENT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468211" y="4394191"/>
            <a:ext cx="5020019" cy="1462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</p:spTree>
    <p:extLst>
      <p:ext uri="{BB962C8B-B14F-4D97-AF65-F5344CB8AC3E}">
        <p14:creationId xmlns:p14="http://schemas.microsoft.com/office/powerpoint/2010/main" val="386106500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E9308-4EB6-FD13-BFA2-4017E0E3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5" y="1037988"/>
            <a:ext cx="9336652" cy="5291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490902" y="2809263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653010" y="103798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625560" y="3429000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“+”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4873" flipH="1">
            <a:off x="1577581" y="4057833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5105621" y="4058866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BBDB2-A1A0-2150-5F04-F7D0F6A96A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255">
            <a:off x="8030334" y="5803582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5805467" y="5754250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D1DA8EA-0169-B41F-1702-BC82D421C68E}"/>
              </a:ext>
            </a:extLst>
          </p:cNvPr>
          <p:cNvSpPr/>
          <p:nvPr/>
        </p:nvSpPr>
        <p:spPr>
          <a:xfrm>
            <a:off x="7039457" y="156234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A8682-4D10-AFF6-598A-F7CDF0AD93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4873" flipH="1">
            <a:off x="3376830" y="4057833"/>
            <a:ext cx="696880" cy="6968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F971A3-4955-E6E6-1C78-2C3C03F4BA56}"/>
              </a:ext>
            </a:extLst>
          </p:cNvPr>
          <p:cNvSpPr/>
          <p:nvPr/>
        </p:nvSpPr>
        <p:spPr>
          <a:xfrm>
            <a:off x="356616" y="4622799"/>
            <a:ext cx="8101584" cy="424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35938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47AB-182D-112F-7F41-79C048FB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5D2B55-9C17-22FA-4A14-40D1AC1B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13" y="962670"/>
            <a:ext cx="7136002" cy="589533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87DBF38D-BE05-01AA-A577-4F3ABF581D5C}"/>
              </a:ext>
            </a:extLst>
          </p:cNvPr>
          <p:cNvSpPr/>
          <p:nvPr/>
        </p:nvSpPr>
        <p:spPr>
          <a:xfrm>
            <a:off x="8012436" y="3910335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2A002-B1DE-5A2B-6515-48D5889E40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574424" y="583043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6A383-29A7-301B-2B35-780A6217ABF5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435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12939C-864F-6528-7C40-D6A4C265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9723"/>
            <a:ext cx="9406749" cy="4824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909950" y="5528046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3448576" y="5454969"/>
            <a:ext cx="2013682" cy="44661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“Hold Inventory”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16D31-0C6A-A8FF-1DCE-2660590D87FE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624487" y="1683287"/>
            <a:ext cx="2342840" cy="19088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916510" y="3912412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22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2998-1B5D-FE71-2F83-62E3ECF4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1B778A-71CB-1FF8-D837-D2C419D25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612" y="795462"/>
            <a:ext cx="6985747" cy="59798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35224D-8DDD-C886-4C3B-71A6E532F39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7108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59A34A2A-46F0-B1AE-8967-62475B39A143}"/>
              </a:ext>
            </a:extLst>
          </p:cNvPr>
          <p:cNvSpPr/>
          <p:nvPr/>
        </p:nvSpPr>
        <p:spPr>
          <a:xfrm>
            <a:off x="215253" y="1651286"/>
            <a:ext cx="4529914" cy="4268209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new inventory will be released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and the booking will revert to the original ticketed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FF52BA-027A-EC9A-AA69-B71608C66717}"/>
              </a:ext>
            </a:extLst>
          </p:cNvPr>
          <p:cNvSpPr/>
          <p:nvPr/>
        </p:nvSpPr>
        <p:spPr>
          <a:xfrm>
            <a:off x="5260258" y="2379405"/>
            <a:ext cx="6716490" cy="190745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975942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D082-61FE-C9A4-04B1-60CF162F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154F44-7C57-3CF3-0430-EBDAC858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53" y="779628"/>
            <a:ext cx="6484083" cy="6081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BC0277E-0D66-01FD-BC5C-FC8BDF2E3CB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8A55A0-04B7-EFC9-F776-3680B45E0F4E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77CB9-EC57-61EC-5B3E-DE261E21B52C}"/>
              </a:ext>
            </a:extLst>
          </p:cNvPr>
          <p:cNvSpPr/>
          <p:nvPr/>
        </p:nvSpPr>
        <p:spPr>
          <a:xfrm>
            <a:off x="5473452" y="3340423"/>
            <a:ext cx="6484083" cy="86943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092932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B5C8-800A-131B-69E3-760BCAC4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B59EF-62FF-AC6D-04AC-03FADA440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AC667-24E5-DD10-7567-05E933C7799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5148-052B-69F5-5BC7-07BA1A06B4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7B96B94-E921-FB79-726F-65C79619753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19A20-25D2-D1AD-4267-3FA1A60B2418}"/>
              </a:ext>
            </a:extLst>
          </p:cNvPr>
          <p:cNvSpPr txBox="1"/>
          <p:nvPr/>
        </p:nvSpPr>
        <p:spPr>
          <a:xfrm>
            <a:off x="5824312" y="604678"/>
            <a:ext cx="565385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Partial Mixed Cabin Class </a:t>
            </a:r>
            <a:r>
              <a:rPr lang="en-US" sz="2800" b="1" dirty="0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endParaRPr lang="en-US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7410163-B40E-FF23-F8F5-ED83D70D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975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A65A03-A565-2383-7C81-BEDDD1F24B9F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4ED55-CDF3-EB9E-06AC-6A57BDD24C33}"/>
              </a:ext>
            </a:extLst>
          </p:cNvPr>
          <p:cNvSpPr txBox="1"/>
          <p:nvPr/>
        </p:nvSpPr>
        <p:spPr>
          <a:xfrm>
            <a:off x="193484" y="2962048"/>
            <a:ext cx="492671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>
                <a:latin typeface="Aptos" panose="020B0004020202020204" pitchFamily="34" charset="0"/>
                <a:cs typeface="Calibri Light"/>
              </a:rPr>
              <a:t>Shopping</a:t>
            </a:r>
            <a:r>
              <a:rPr lang="en-US" sz="140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>
                <a:solidFill>
                  <a:srgbClr val="00B050"/>
                </a:solidFill>
                <a:latin typeface="Aptos" panose="020B0004020202020204" pitchFamily="34" charset="0"/>
                <a:cs typeface="Calibri Light"/>
              </a:rPr>
              <a:t>supported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7D260-6FA5-8970-F328-945877FF5901}"/>
              </a:ext>
            </a:extLst>
          </p:cNvPr>
          <p:cNvSpPr txBox="1"/>
          <p:nvPr/>
        </p:nvSpPr>
        <p:spPr>
          <a:xfrm>
            <a:off x="6096000" y="2921855"/>
            <a:ext cx="5902516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 dirty="0" err="1">
                <a:latin typeface="Aptos" panose="020B0004020202020204" pitchFamily="34" charset="0"/>
                <a:cs typeface="Calibri Light"/>
              </a:rPr>
              <a:t>Reshop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 dirty="0">
                <a:solidFill>
                  <a:schemeClr val="accent2"/>
                </a:solidFill>
                <a:latin typeface="Aptos" panose="020B0004020202020204" pitchFamily="34" charset="0"/>
                <a:cs typeface="Calibri Light"/>
              </a:rPr>
              <a:t>partially supported 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as NDC only supports selecting 1 cabin class for the whole itinerary</a:t>
            </a:r>
            <a:endParaRPr lang="en-US" sz="1400" b="1" dirty="0">
              <a:solidFill>
                <a:schemeClr val="accent2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42E4D32-7DFA-D734-0CD2-90A4304BA5EF}"/>
              </a:ext>
            </a:extLst>
          </p:cNvPr>
          <p:cNvSpPr/>
          <p:nvPr/>
        </p:nvSpPr>
        <p:spPr>
          <a:xfrm>
            <a:off x="1306033" y="989262"/>
            <a:ext cx="9579935" cy="1887926"/>
          </a:xfrm>
          <a:prstGeom prst="round2Diag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Although NDC does not currently support mixed cabin class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, it can sometimes be performed on AGENT 360 within limitations for consecutive cabin classes (e.g. Economy + Premium Economy). </a:t>
            </a: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If the desired itinerary cannot be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reshopped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on AGENT 360,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please approach your local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SQ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sales office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for assistance.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A1BF4-25A3-2EA3-451B-A8DCFBD5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4" y="3429000"/>
            <a:ext cx="5510664" cy="2159873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760D7-A202-C5B8-E228-6238444F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332" y="3736156"/>
            <a:ext cx="5400000" cy="2773541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B27B8-A9FD-A8C8-B3F4-58F823CEAD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060880" y="3899671"/>
            <a:ext cx="788578" cy="788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56C16-7687-1637-3356-30D29D3187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132898" y="5196004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12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9A27A-71E0-25B7-1B63-2A9395AB0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0D051A-1A9F-401D-ACBB-B0E0E79FB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7E3A48-D974-4F78-A657-03159FFABD49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A6C0E5-1B55-42AB-A2AF-FA17206DB3A2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0C3B0F-B7BB-49D9-A826-5023855737E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C2CA4B2F-D3E8-4A7A-A3AF-AC861971B228}"/>
              </a:ext>
            </a:extLst>
          </p:cNvPr>
          <p:cNvSpPr/>
          <p:nvPr/>
        </p:nvSpPr>
        <p:spPr>
          <a:xfrm>
            <a:off x="1228024" y="5536863"/>
            <a:ext cx="3391944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Information is auto-populated based on the IATA / ARC / TIDS code submitted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10EA03-3176-4662-8024-658D130F70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35830" y="3429925"/>
            <a:ext cx="737611" cy="7376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DD603F-BE25-4A01-B0B6-6497677AD2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64"/>
          <a:stretch/>
        </p:blipFill>
        <p:spPr>
          <a:xfrm>
            <a:off x="241669" y="2400196"/>
            <a:ext cx="5832823" cy="2769889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5D1DD-DE09-8B1F-E737-644A8E5B671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59737" y="2990156"/>
            <a:ext cx="737611" cy="7376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0CA255-EA6C-C2CD-A06D-194BD7882DB8}"/>
              </a:ext>
            </a:extLst>
          </p:cNvPr>
          <p:cNvSpPr/>
          <p:nvPr/>
        </p:nvSpPr>
        <p:spPr>
          <a:xfrm>
            <a:off x="422443" y="3053348"/>
            <a:ext cx="805581" cy="1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  <a:endParaRPr lang="en-SG" sz="12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15E43-EBF7-A9FA-02AD-53BBD0054F1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6056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8DCADD-31BA-37CE-6045-534270261485}"/>
              </a:ext>
            </a:extLst>
          </p:cNvPr>
          <p:cNvGrpSpPr/>
          <p:nvPr/>
        </p:nvGrpSpPr>
        <p:grpSpPr>
          <a:xfrm>
            <a:off x="417455" y="3011710"/>
            <a:ext cx="5650992" cy="3352126"/>
            <a:chOff x="417455" y="2783958"/>
            <a:chExt cx="5650992" cy="33521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3D46AC-4DBE-D15E-15A2-79E8478C5352}"/>
                </a:ext>
              </a:extLst>
            </p:cNvPr>
            <p:cNvSpPr/>
            <p:nvPr/>
          </p:nvSpPr>
          <p:spPr>
            <a:xfrm>
              <a:off x="417455" y="2783958"/>
              <a:ext cx="5650992" cy="3352126"/>
            </a:xfrm>
            <a:prstGeom prst="roundRect">
              <a:avLst>
                <a:gd name="adj" fmla="val 1113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0EB0B2F-2EE5-EE99-53EA-9637A6A63D65}"/>
                </a:ext>
              </a:extLst>
            </p:cNvPr>
            <p:cNvSpPr txBox="1"/>
            <p:nvPr/>
          </p:nvSpPr>
          <p:spPr>
            <a:xfrm>
              <a:off x="1706114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dirty="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 dirty="0">
                <a:latin typeface="Aptos" panose="020B0004020202020204" pitchFamily="34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5AC67A98-E0C5-34CA-6B5E-39ACD7227AF0}"/>
                </a:ext>
              </a:extLst>
            </p:cNvPr>
            <p:cNvSpPr txBox="1"/>
            <p:nvPr/>
          </p:nvSpPr>
          <p:spPr>
            <a:xfrm>
              <a:off x="560186" y="3948769"/>
              <a:ext cx="5354839" cy="1997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Premium Economy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Select Economy as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cabin class –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Available Econ &amp; Premium Econ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offers are returned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Select Premium Econ offer for Segment 1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and the same Economy offer for Segment 2</a:t>
              </a:r>
              <a:endParaRPr lang="en-SG" sz="1400" dirty="0">
                <a:latin typeface="Aptos" panose="020B0004020202020204" pitchFamily="34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AA39688-ECC5-1EB9-B21C-6ED9AFC460B5}"/>
                </a:ext>
              </a:extLst>
            </p:cNvPr>
            <p:cNvSpPr txBox="1"/>
            <p:nvPr/>
          </p:nvSpPr>
          <p:spPr>
            <a:xfrm>
              <a:off x="560186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82564E-0D15-E673-9BAB-522907DE89BA}"/>
              </a:ext>
            </a:extLst>
          </p:cNvPr>
          <p:cNvGrpSpPr/>
          <p:nvPr/>
        </p:nvGrpSpPr>
        <p:grpSpPr>
          <a:xfrm>
            <a:off x="6211178" y="3033405"/>
            <a:ext cx="5652996" cy="3330431"/>
            <a:chOff x="6401127" y="2808642"/>
            <a:chExt cx="5652996" cy="33304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A35F69-D976-8A2B-5F59-79026476561B}"/>
                </a:ext>
              </a:extLst>
            </p:cNvPr>
            <p:cNvSpPr/>
            <p:nvPr/>
          </p:nvSpPr>
          <p:spPr>
            <a:xfrm>
              <a:off x="6401127" y="2808642"/>
              <a:ext cx="5652996" cy="3330431"/>
            </a:xfrm>
            <a:prstGeom prst="roundRect">
              <a:avLst>
                <a:gd name="adj" fmla="val 11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AF36B9AB-1348-EAA4-F211-1F0B4895DA3B}"/>
                </a:ext>
              </a:extLst>
            </p:cNvPr>
            <p:cNvSpPr txBox="1"/>
            <p:nvPr/>
          </p:nvSpPr>
          <p:spPr>
            <a:xfrm>
              <a:off x="7689786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891C1EC7-D0E5-64B3-9536-DA65D437C0D9}"/>
                </a:ext>
              </a:extLst>
            </p:cNvPr>
            <p:cNvSpPr txBox="1"/>
            <p:nvPr/>
          </p:nvSpPr>
          <p:spPr>
            <a:xfrm>
              <a:off x="6543858" y="3948769"/>
              <a:ext cx="5273785" cy="167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Business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Once Business is selected Segment 2 will also be forced to upsell to Business / First Class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Offline servicing is required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9EECF9C2-3470-0F69-8462-E0F5B42C6CB1}"/>
                </a:ext>
              </a:extLst>
            </p:cNvPr>
            <p:cNvSpPr txBox="1"/>
            <p:nvPr/>
          </p:nvSpPr>
          <p:spPr>
            <a:xfrm>
              <a:off x="6543858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2</a:t>
              </a:r>
            </a:p>
          </p:txBody>
        </p:sp>
      </p:grp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7D5B305-2CE6-397D-2396-BC8C6D5985B9}"/>
              </a:ext>
            </a:extLst>
          </p:cNvPr>
          <p:cNvSpPr/>
          <p:nvPr/>
        </p:nvSpPr>
        <p:spPr>
          <a:xfrm>
            <a:off x="417456" y="1276794"/>
            <a:ext cx="11446718" cy="1504789"/>
          </a:xfrm>
          <a:prstGeom prst="round2DiagRect">
            <a:avLst/>
          </a:prstGeom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 </a:t>
            </a:r>
            <a:r>
              <a:rPr lang="en-US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only 1 cabin class can be selected</a:t>
            </a:r>
          </a:p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19DF5-845E-6B5D-BE83-F9C678E665F3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CAF59-EA5A-FEAB-9022-B571FCBB2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BC6DD-B535-F125-DFE4-34C1869C48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633D3-970C-0633-234F-B39BCD0D5FB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A6DFE-0D7B-9468-0811-80CA1DD998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261FE92-C504-F919-B359-62906543F05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0E0D1-0DAD-546B-1A6A-5E6A3C08ECC2}"/>
              </a:ext>
            </a:extLst>
          </p:cNvPr>
          <p:cNvSpPr txBox="1"/>
          <p:nvPr/>
        </p:nvSpPr>
        <p:spPr>
          <a:xfrm>
            <a:off x="5947935" y="604678"/>
            <a:ext cx="540660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SG" sz="2800" b="1" dirty="0">
                <a:solidFill>
                  <a:schemeClr val="bg1"/>
                </a:solidFill>
                <a:latin typeface="Aptos" panose="020B0004020202020204" pitchFamily="34" charset="0"/>
              </a:rPr>
              <a:t>Void / Refund Ticketed Bookings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DEBC624-F380-E99F-F443-05F30C1E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0789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596C8-5007-D546-5408-69D4E671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90AC2-D960-D853-E368-7007DD0B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2" y="1253982"/>
            <a:ext cx="7919218" cy="5248712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116F2-E899-0FCB-1789-07D9CBB5F5F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0A2060A-A6EF-CE8E-A5F7-315CE480379E}"/>
              </a:ext>
            </a:extLst>
          </p:cNvPr>
          <p:cNvSpPr/>
          <p:nvPr/>
        </p:nvSpPr>
        <p:spPr>
          <a:xfrm>
            <a:off x="8856920" y="1593160"/>
            <a:ext cx="2918195" cy="27023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Void can be done until 2359 of the same BSP Day and no penalty fee is charged. 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Void can only be done for the first issuance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Imported bookings cannot be voided on AGENT 360, they must be voided in the original NDC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2FC45-1274-ACB1-EE53-3ED932E78F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968262" y="6178764"/>
            <a:ext cx="647861" cy="647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5AEF26-E41C-78C6-BF99-5BD926AB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696" y="6093619"/>
            <a:ext cx="896227" cy="2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406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8574-8E67-52BB-EFE3-333C445C6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8F1DD-2347-F2ED-0129-EE37161D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720" y="962537"/>
            <a:ext cx="8636559" cy="2685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7169C-156D-BAE8-72A7-D3AF469D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13" y="4114039"/>
            <a:ext cx="11079121" cy="17814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0D0B55-B027-46DF-0527-180D6815DB4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5D47521-2E69-515B-FBF2-F2E0C22674E2}"/>
              </a:ext>
            </a:extLst>
          </p:cNvPr>
          <p:cNvSpPr/>
          <p:nvPr/>
        </p:nvSpPr>
        <p:spPr>
          <a:xfrm>
            <a:off x="4636903" y="597396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void, booking status changes to “Void”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28390-6C84-2F02-35CC-28751C62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85193" y="330160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1457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A93-3CAB-A652-18E1-898360DE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E253A-EB85-1ED9-EE65-4B925376F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5" y="900170"/>
            <a:ext cx="7017375" cy="56025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80694-0715-7409-A6DB-259D5FC10A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691F5-340F-8F60-F33B-90DFBBE35F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843423" y="6260043"/>
            <a:ext cx="647861" cy="647861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98006B77-9D55-5DF1-661C-3A4CF2F4CF2B}"/>
              </a:ext>
            </a:extLst>
          </p:cNvPr>
          <p:cNvSpPr/>
          <p:nvPr/>
        </p:nvSpPr>
        <p:spPr>
          <a:xfrm>
            <a:off x="8586618" y="5381276"/>
            <a:ext cx="3237170" cy="1121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the same BSP day, “Void” button is replaced with “Refund” where refund penalties may apply</a:t>
            </a:r>
          </a:p>
        </p:txBody>
      </p:sp>
    </p:spTree>
    <p:extLst>
      <p:ext uri="{BB962C8B-B14F-4D97-AF65-F5344CB8AC3E}">
        <p14:creationId xmlns:p14="http://schemas.microsoft.com/office/powerpoint/2010/main" val="16733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C3BE-980F-5ECB-9425-6A19F79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2C100A-0206-DF8F-5C87-AF22D911D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70" y="866002"/>
            <a:ext cx="7932701" cy="2987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9DB4B0-539A-3DAA-7E93-8DF03E77D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65" y="4428261"/>
            <a:ext cx="11060068" cy="17718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7D8703-B1D7-8C65-4C60-1C61F8D13EF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4BEFCF5-C487-3F63-2D50-86E80C793BD2}"/>
              </a:ext>
            </a:extLst>
          </p:cNvPr>
          <p:cNvSpPr/>
          <p:nvPr/>
        </p:nvSpPr>
        <p:spPr>
          <a:xfrm>
            <a:off x="4916214" y="601604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refund, booking status changes to “Refunded”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FE964-98F4-212D-5ECD-52AD667416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168693" y="3082392"/>
            <a:ext cx="693214" cy="693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80F86-F780-4718-BA87-BF2611A843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213823" y="2884085"/>
            <a:ext cx="693214" cy="69321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E2EAA71-2C22-F672-B88E-C789D42F413C}"/>
              </a:ext>
            </a:extLst>
          </p:cNvPr>
          <p:cNvSpPr/>
          <p:nvPr/>
        </p:nvSpPr>
        <p:spPr>
          <a:xfrm>
            <a:off x="8803635" y="866002"/>
            <a:ext cx="2918195" cy="32622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agents 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 to an itinerary which has cheaper airport taxes, SIA will refund the difference 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Enhancement has been done to call out and specify the amount which will be refunded for clarity​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refund will be via EMD which can be found under the ancillary section of the order details page​</a:t>
            </a:r>
          </a:p>
        </p:txBody>
      </p:sp>
    </p:spTree>
    <p:extLst>
      <p:ext uri="{BB962C8B-B14F-4D97-AF65-F5344CB8AC3E}">
        <p14:creationId xmlns:p14="http://schemas.microsoft.com/office/powerpoint/2010/main" val="135515404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DB6F442-E45F-B5B4-9FED-4224B3491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47197"/>
            <a:ext cx="5999987" cy="462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28933-8447-1494-2F4E-4E611B535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" y="947197"/>
            <a:ext cx="5928866" cy="25478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1E4D8-C6B7-8DF4-8AB3-5BA3867C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166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0DEF86-B708-B169-1D55-4E93F06D34F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OPEN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72C18E2-1218-E715-E92F-1431368E5C00}"/>
              </a:ext>
            </a:extLst>
          </p:cNvPr>
          <p:cNvSpPr/>
          <p:nvPr/>
        </p:nvSpPr>
        <p:spPr>
          <a:xfrm>
            <a:off x="96013" y="3667760"/>
            <a:ext cx="5928866" cy="30492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doing a Refund, agents will see the option to cancel the order but retain ticket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No amount will be refunded or charged at point of confirmation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only be allowed to proceed with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 on the order afterwards and all segments will need to be part of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all segments and remove segments under the “Change to” sections if necessary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needs to be completed within 90 days and all change fees and fare difference will apply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01A7F-D3FA-B87D-08CF-15F7E1B5DF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3941020" y="2955799"/>
            <a:ext cx="693214" cy="693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58260E-DAC4-4D21-DCE5-9796952459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8004384" y="4965509"/>
            <a:ext cx="693214" cy="693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22FFAD-B580-D3A9-5031-6AD8CA360488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65853544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568137" y="772085"/>
            <a:ext cx="416620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Partially Flown Bookings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6263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A4E83-44FF-1FD2-7244-1F6EFE0E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96" y="873176"/>
            <a:ext cx="9946207" cy="5984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31908" y="6102325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242542" y="5260259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partially flown bookings, agents can choose to either 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(Instant Payment)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</a:t>
            </a:r>
          </a:p>
        </p:txBody>
      </p:sp>
    </p:spTree>
    <p:extLst>
      <p:ext uri="{BB962C8B-B14F-4D97-AF65-F5344CB8AC3E}">
        <p14:creationId xmlns:p14="http://schemas.microsoft.com/office/powerpoint/2010/main" val="106089468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8DD9D5-7A84-0347-B44D-EFD19BD0D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500" y="776139"/>
            <a:ext cx="6484083" cy="6081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9146" flipH="1">
            <a:off x="6267942" y="5964780"/>
            <a:ext cx="696880" cy="69688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635832" y="5050200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also be able to refund for partially flown bookings, for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093FE-D611-FBE0-73BC-04241298EA44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A34F-5B32-3A41-E3FD-A68DBA41B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389" y="6491287"/>
            <a:ext cx="687318" cy="2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04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9CC74-01CA-4211-0D17-D8BF818C1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84F82-0543-B7D9-EB41-B68323104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167ACA5-0890-3B82-4BB3-8CCDA8A57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373" r="572" b="417"/>
          <a:stretch/>
        </p:blipFill>
        <p:spPr bwMode="auto">
          <a:xfrm>
            <a:off x="889001" y="1778001"/>
            <a:ext cx="4455160" cy="488696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AE809B-9F40-AA4F-A7B2-996DEBE6B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39C21C-BDAB-70B7-A55F-084C26008DD5}"/>
              </a:ext>
            </a:extLst>
          </p:cNvPr>
          <p:cNvGrpSpPr/>
          <p:nvPr/>
        </p:nvGrpSpPr>
        <p:grpSpPr>
          <a:xfrm>
            <a:off x="957909" y="935446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F9C007-E123-E857-003D-BCEE58F62175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6A2A7F-4CA3-A0EE-DB63-0C1BCC848A31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675C496B-0E62-EC90-A352-1D63D7B360E0}"/>
              </a:ext>
            </a:extLst>
          </p:cNvPr>
          <p:cNvSpPr/>
          <p:nvPr/>
        </p:nvSpPr>
        <p:spPr>
          <a:xfrm>
            <a:off x="1234919" y="5554272"/>
            <a:ext cx="3554697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Provide information about whether tickets are issued directly or via a consolidator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ED26C-B948-3052-1B55-C610CBC3A9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9046" y="4031291"/>
            <a:ext cx="737611" cy="7376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042406-AC59-E27C-0838-447B4137CA10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034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31DCA-35D5-404B-840F-F11CA5150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170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856023" y="604678"/>
            <a:ext cx="3332579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Order Management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3419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CC6F6-2D9E-71D0-07C6-4073813D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DB4FCB-41E9-AE6C-C128-F73AAAED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996" y="992562"/>
            <a:ext cx="8688007" cy="5865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F077A-61F9-6228-995D-C43F9819EA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973813" y="1105444"/>
            <a:ext cx="693214" cy="693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16A59E-1D72-7CFE-A2CA-235C000B85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DE35128D-D11F-A213-1BF0-A3FB2E545E1D}"/>
              </a:ext>
            </a:extLst>
          </p:cNvPr>
          <p:cNvSpPr/>
          <p:nvPr/>
        </p:nvSpPr>
        <p:spPr>
          <a:xfrm>
            <a:off x="3036280" y="1694630"/>
            <a:ext cx="3766454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on “Orders” to view all orders/bookings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6D85F56-19E0-0A34-2BE5-F5B0B6FC9C04}"/>
              </a:ext>
            </a:extLst>
          </p:cNvPr>
          <p:cNvSpPr/>
          <p:nvPr/>
        </p:nvSpPr>
        <p:spPr>
          <a:xfrm>
            <a:off x="206027" y="4788031"/>
            <a:ext cx="3091938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“Order ID” to load Order details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90E8F7-DCA7-1802-BEFD-20965A6D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2991423" y="3999506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B5036F2B-DC8C-227E-6EFB-89AB1B790841}"/>
              </a:ext>
            </a:extLst>
          </p:cNvPr>
          <p:cNvSpPr/>
          <p:nvPr/>
        </p:nvSpPr>
        <p:spPr>
          <a:xfrm>
            <a:off x="8239647" y="5110917"/>
            <a:ext cx="3476731" cy="6502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View booking status, user details, TTL</a:t>
            </a:r>
          </a:p>
        </p:txBody>
      </p:sp>
    </p:spTree>
    <p:extLst>
      <p:ext uri="{BB962C8B-B14F-4D97-AF65-F5344CB8AC3E}">
        <p14:creationId xmlns:p14="http://schemas.microsoft.com/office/powerpoint/2010/main" val="93727137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B6AF-8578-FEAE-344E-21F0927D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3015AB-3A39-2962-4F1C-1DFEA0AF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7285428" y="3483306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36CDABCC-F635-B55C-0FF6-5B41F2BC3A78}"/>
              </a:ext>
            </a:extLst>
          </p:cNvPr>
          <p:cNvSpPr/>
          <p:nvPr/>
        </p:nvSpPr>
        <p:spPr>
          <a:xfrm>
            <a:off x="7819786" y="4165022"/>
            <a:ext cx="1348282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Status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1CD0CAE6-A0FF-795A-435E-C9A4F53EA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617811"/>
              </p:ext>
            </p:extLst>
          </p:nvPr>
        </p:nvGraphicFramePr>
        <p:xfrm>
          <a:off x="752374" y="1466006"/>
          <a:ext cx="10687252" cy="433847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3244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8194008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59817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On hold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not been issued yet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Bookings where TTL has lapsed, the status will still show ‘On Hold’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522419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/>
                        </a:rPr>
                        <a:t>Ticketed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been issued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0387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Cancelled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Unticketed booking was cancelled by 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73641"/>
                  </a:ext>
                </a:extLst>
              </a:tr>
              <a:tr h="314298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UNTKT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ptos"/>
                        </a:rPr>
                        <a:t>Unticketed</a:t>
                      </a:r>
                      <a:r>
                        <a:rPr lang="en-US" sz="1600">
                          <a:latin typeface="Aptos"/>
                        </a:rPr>
                        <a:t>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7443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/>
                        </a:rPr>
                        <a:t>Ticketed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3758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Void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voided within same BSP day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30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Refunded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refunded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079624"/>
                  </a:ext>
                </a:extLst>
              </a:tr>
              <a:tr h="650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ptos" panose="020B0004020202020204" pitchFamily="34" charset="0"/>
                        </a:rPr>
                        <a:t>Cancelled Offline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Booking cancelled outside of AGENT 360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AGENT 360 has no visibility on whether it was a cancellation/void/refund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479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B6C037-ADE0-06E1-5444-9202EE899D8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STATUS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6030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7135-E974-0B61-77E2-C729F6F3D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7792DD7D-0159-87BB-D3F8-3B4474353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82799"/>
              </p:ext>
            </p:extLst>
          </p:nvPr>
        </p:nvGraphicFramePr>
        <p:xfrm>
          <a:off x="752374" y="1466006"/>
          <a:ext cx="10687252" cy="19001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3244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8194008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59817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31429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ptos" panose="020B0004020202020204" pitchFamily="34" charset="0"/>
                        </a:rPr>
                        <a:t>Waitlisted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600" dirty="0">
                          <a:latin typeface="+mn-lt"/>
                        </a:rPr>
                        <a:t>Booking that is waitlisted and is pending confirmation by NRM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7443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– UNTKT – Waitlist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600" dirty="0" err="1">
                          <a:latin typeface="+mn-lt"/>
                        </a:rPr>
                        <a:t>Unticketed</a:t>
                      </a:r>
                      <a:r>
                        <a:rPr lang="en-SG" sz="1600" dirty="0">
                          <a:latin typeface="+mn-lt"/>
                        </a:rPr>
                        <a:t> booking which contains a waitlisted segment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3758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ptos" panose="020B0004020202020204" pitchFamily="34" charset="0"/>
                        </a:rPr>
                        <a:t>Open Ticket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600" dirty="0">
                          <a:latin typeface="+mn-lt"/>
                        </a:rPr>
                        <a:t>All flight segments are removed but booking retains value and holds the same PNR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3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D80CCC2-2A3B-DB4F-0319-33625861358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STATUS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DCAF9-5965-5638-05C3-EECBE839E610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13912602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27FCF-6AC7-B2FF-1B84-B3B14B7A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5" y="920325"/>
            <a:ext cx="10671350" cy="5937675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984883" y="2345077"/>
            <a:ext cx="6550297" cy="14331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Price guarantee time limit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at this price before fare is auto-repriced. This takes into consideration any special sales period.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03791" y="1853808"/>
            <a:ext cx="6712482" cy="2743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TICKETING AND PRICE GUARANTEE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5045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8DB187-1CCB-7C5B-4BA6-79B5A549C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13255"/>
          <a:stretch/>
        </p:blipFill>
        <p:spPr bwMode="auto">
          <a:xfrm>
            <a:off x="1028697" y="1133909"/>
            <a:ext cx="10134600" cy="51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820849" y="2830028"/>
            <a:ext cx="6550297" cy="12496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New booking portal displays other airlines TTL as well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OAL TTL appears as a string of text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7" y="861674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71885" y="2390152"/>
            <a:ext cx="6399261" cy="1676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OAL TICKETING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98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1225729" y="2044510"/>
            <a:ext cx="3518991" cy="2561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Daily email reminders of TTL expiry is sent starting from 3 days before TTL expiry. 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TTL Expiry Email Reminder will be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T-2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T-1 day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TICKETING TIME LIMIT (TTL) EXPIRY EMAIL REMINDER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CCEBF5-2B77-ADD9-A455-1252306EFBDF}"/>
              </a:ext>
            </a:extLst>
          </p:cNvPr>
          <p:cNvGrpSpPr/>
          <p:nvPr/>
        </p:nvGrpSpPr>
        <p:grpSpPr>
          <a:xfrm>
            <a:off x="5470701" y="1492031"/>
            <a:ext cx="5985159" cy="3873938"/>
            <a:chOff x="2848914" y="2395728"/>
            <a:chExt cx="5985159" cy="38739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686346-DDAF-F58C-8271-AF580C9D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8914" y="2395728"/>
              <a:ext cx="5985159" cy="36667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F9F2F4-08C8-CDFE-826F-E09B3EBB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9498" y="6062472"/>
              <a:ext cx="2226006" cy="207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72205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37DB-EF0F-F032-87C0-C1617AC1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B913C6-C408-16C2-F13B-A080BF6A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37" y="1398931"/>
            <a:ext cx="7159557" cy="52418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C8F899-C470-C7EE-C883-3BEF74649A9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AFC09B5-786D-AF36-C1A4-A76A0610DBDC}"/>
              </a:ext>
            </a:extLst>
          </p:cNvPr>
          <p:cNvSpPr/>
          <p:nvPr/>
        </p:nvSpPr>
        <p:spPr>
          <a:xfrm>
            <a:off x="8661234" y="1885122"/>
            <a:ext cx="2970452" cy="42694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Itinerary can be generated 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bookings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Email itinerary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itinerary as pdf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203BA-DFA5-9692-198D-556BEB8E5C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709215" y="62865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358448-1E47-EB3E-A8B1-785AC9AAFE68}"/>
              </a:ext>
            </a:extLst>
          </p:cNvPr>
          <p:cNvSpPr/>
          <p:nvPr/>
        </p:nvSpPr>
        <p:spPr>
          <a:xfrm>
            <a:off x="3685066" y="89473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F185C-831A-C193-1AF6-B5C30932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66" y="5623164"/>
            <a:ext cx="1280603" cy="583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365525-8924-6141-0631-7446221663DE}"/>
              </a:ext>
            </a:extLst>
          </p:cNvPr>
          <p:cNvSpPr/>
          <p:nvPr/>
        </p:nvSpPr>
        <p:spPr>
          <a:xfrm>
            <a:off x="6399073" y="5632315"/>
            <a:ext cx="1264596" cy="5739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440826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3CEDD-6D02-5FC6-A469-A0C8B74FC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7BAC74-1FF6-9B4E-25D0-CF37C7AE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3" y="1300494"/>
            <a:ext cx="7286164" cy="52569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2585B0-9A45-C2B5-11A4-7A6B42CE3382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C6C110B-71DC-CD97-16D6-B89C3275C01A}"/>
              </a:ext>
            </a:extLst>
          </p:cNvPr>
          <p:cNvSpPr/>
          <p:nvPr/>
        </p:nvSpPr>
        <p:spPr>
          <a:xfrm>
            <a:off x="7629333" y="2666906"/>
            <a:ext cx="3929187" cy="15810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Itinerary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can be sent via email to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email entered in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Agent’s A360 registered email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 choose to either mask fares only or mask fares and taxes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D293687-2D89-A76A-C272-827FBB5A8CD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504C0-0AC6-4B3F-8434-E8978553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58" y="2334191"/>
            <a:ext cx="2144102" cy="2068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ADA13-17F9-5F97-4499-6277BB75A6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398746" y="3693694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476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664E84-1C06-4F05-B04B-ED390A45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6682"/>
            <a:ext cx="5922410" cy="384014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8DF162-97CF-4663-B555-D6A52A6C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3" y="2116657"/>
            <a:ext cx="5776624" cy="406017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578852" y="1226369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5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123607" y="1226369"/>
            <a:ext cx="2933598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​​Itinerary will be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258356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BEAC32-8213-AE7A-226A-871825830D71}"/>
              </a:ext>
            </a:extLst>
          </p:cNvPr>
          <p:cNvCxnSpPr/>
          <p:nvPr/>
        </p:nvCxnSpPr>
        <p:spPr>
          <a:xfrm>
            <a:off x="1897811" y="3053751"/>
            <a:ext cx="419818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C518A4A-D7D5-4321-2B2A-0FF314A4E2E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</p:spTree>
    <p:extLst>
      <p:ext uri="{BB962C8B-B14F-4D97-AF65-F5344CB8AC3E}">
        <p14:creationId xmlns:p14="http://schemas.microsoft.com/office/powerpoint/2010/main" val="1742925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59775-254C-C790-8F0D-3464D5FBF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2EC22-2ECB-4C04-8EFE-9EA686562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54" y="1844894"/>
            <a:ext cx="5605811" cy="1697352"/>
          </a:xfrm>
          <a:prstGeom prst="rect">
            <a:avLst/>
          </a:prstGeom>
          <a:ln w="38100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D2A3E9-7D84-47CE-AB17-27E11EE96EEA}"/>
              </a:ext>
            </a:extLst>
          </p:cNvPr>
          <p:cNvGrpSpPr/>
          <p:nvPr/>
        </p:nvGrpSpPr>
        <p:grpSpPr>
          <a:xfrm>
            <a:off x="103563" y="1015333"/>
            <a:ext cx="5792192" cy="715223"/>
            <a:chOff x="202457" y="1314295"/>
            <a:chExt cx="5728051" cy="7152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F5925-86E3-4CD8-B352-AE8CB572CCCD}"/>
                </a:ext>
              </a:extLst>
            </p:cNvPr>
            <p:cNvSpPr/>
            <p:nvPr/>
          </p:nvSpPr>
          <p:spPr>
            <a:xfrm>
              <a:off x="838632" y="1487241"/>
              <a:ext cx="5091876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Master acknowledge T&amp;Cs by clicking the link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D8171E-CE67-498D-AB3A-CB70A4CEAB98}"/>
                </a:ext>
              </a:extLst>
            </p:cNvPr>
            <p:cNvSpPr/>
            <p:nvPr/>
          </p:nvSpPr>
          <p:spPr>
            <a:xfrm>
              <a:off x="20245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1a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3" name="Picture 2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666F299-09E6-4E24-99BF-796392DCD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618362"/>
            <a:ext cx="4331059" cy="2957130"/>
          </a:xfrm>
          <a:prstGeom prst="rect">
            <a:avLst/>
          </a:prstGeom>
        </p:spPr>
      </p:pic>
      <p:pic>
        <p:nvPicPr>
          <p:cNvPr id="24" name="Picture 2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B17714-52CD-4F82-9221-BC7A6BFED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76933"/>
            <a:ext cx="4331058" cy="29589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05829-6BDF-436C-9871-42489E6C5A0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774" flipH="1">
            <a:off x="382534" y="2549930"/>
            <a:ext cx="927335" cy="9273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FD201-3418-4C23-850E-8F37F5FA56C5}"/>
              </a:ext>
            </a:extLst>
          </p:cNvPr>
          <p:cNvGrpSpPr/>
          <p:nvPr/>
        </p:nvGrpSpPr>
        <p:grpSpPr>
          <a:xfrm>
            <a:off x="98942" y="3836927"/>
            <a:ext cx="5792192" cy="715223"/>
            <a:chOff x="98942" y="3222407"/>
            <a:chExt cx="5792192" cy="7152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3BB044-89CA-4D13-80DA-20E7EE5FC9BD}"/>
                </a:ext>
              </a:extLst>
            </p:cNvPr>
            <p:cNvSpPr/>
            <p:nvPr/>
          </p:nvSpPr>
          <p:spPr>
            <a:xfrm>
              <a:off x="787362" y="3429000"/>
              <a:ext cx="510377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AGENT 360 T&amp;Cs include the PSAA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25767-1627-418A-A903-02B923595919}"/>
                </a:ext>
              </a:extLst>
            </p:cNvPr>
            <p:cNvSpPr/>
            <p:nvPr/>
          </p:nvSpPr>
          <p:spPr>
            <a:xfrm>
              <a:off x="98942" y="3222407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1b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BC26508-8192-4951-B612-46968CDFF82E}"/>
              </a:ext>
            </a:extLst>
          </p:cNvPr>
          <p:cNvSpPr/>
          <p:nvPr/>
        </p:nvSpPr>
        <p:spPr>
          <a:xfrm>
            <a:off x="570284" y="4563367"/>
            <a:ext cx="4849509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A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AGENT 360 website terms of use </a:t>
            </a:r>
          </a:p>
          <a:p>
            <a:endParaRPr lang="en-US" sz="1600">
              <a:solidFill>
                <a:srgbClr val="002F87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B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SIA Passenger Sales Agency Agreement (PSAA)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4D1D93-1181-39ED-3A56-2589ABB7E35F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D6ECC23-8031-A23F-250C-A4679ED3E426}"/>
              </a:ext>
            </a:extLst>
          </p:cNvPr>
          <p:cNvSpPr/>
          <p:nvPr/>
        </p:nvSpPr>
        <p:spPr>
          <a:xfrm>
            <a:off x="787362" y="5838928"/>
            <a:ext cx="4673445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accepts T&amp;Cs on behalf of agency for all the IATA / ARC / TIDS codes registered to their AGENT 360 account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6742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FFA2E-27C1-7F4E-3AE7-F1A3A47DC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21D6E3-CE0D-82A3-AB00-998B5DD6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4" y="1394762"/>
            <a:ext cx="6158127" cy="527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35220-FC8D-EA36-2960-D2C2B38DFB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947012" y="64379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9AD16B-699F-084E-4C3D-15B55AEF82E5}"/>
              </a:ext>
            </a:extLst>
          </p:cNvPr>
          <p:cNvSpPr/>
          <p:nvPr/>
        </p:nvSpPr>
        <p:spPr>
          <a:xfrm>
            <a:off x="2978328" y="1065578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20A11EA1-0E84-5C8E-ECF5-E02E6BA8B53E}"/>
              </a:ext>
            </a:extLst>
          </p:cNvPr>
          <p:cNvSpPr/>
          <p:nvPr/>
        </p:nvSpPr>
        <p:spPr>
          <a:xfrm>
            <a:off x="7533216" y="1064356"/>
            <a:ext cx="4122301" cy="56015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Once tickets are issued,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are sent to the pax and agent emails entered in the booking.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A copy of 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can be generated on AGENT 360 for ticketed bookings.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Email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Download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as pdf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lvl="1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Note: For IT fares, the original eTicket will mask the fares. Mask fares should be selected when generating AGENT 360 eTicket for IT fares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26E4CF-DEFC-D470-034A-B38B9E39674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D2495-84AB-3DC3-17A2-F694146F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57" y="5924867"/>
            <a:ext cx="1156924" cy="5267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786BEF-59BB-0948-B66F-7A289DC8CE88}"/>
              </a:ext>
            </a:extLst>
          </p:cNvPr>
          <p:cNvSpPr/>
          <p:nvPr/>
        </p:nvSpPr>
        <p:spPr>
          <a:xfrm>
            <a:off x="4791733" y="5942395"/>
            <a:ext cx="1153517" cy="50924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D60FC-C5FB-D972-B936-3908D753D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554" y="3136571"/>
            <a:ext cx="2239174" cy="21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5414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494432" y="1063051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3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096000" y="1063051"/>
            <a:ext cx="215465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​​E-ticket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581001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70B80-AFA5-2542-DD9B-68BCA483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01" y="2165230"/>
            <a:ext cx="5218288" cy="43684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C08A26-7363-BA64-2008-30DD23555076}"/>
              </a:ext>
            </a:extLst>
          </p:cNvPr>
          <p:cNvCxnSpPr>
            <a:cxnSpLocks/>
          </p:cNvCxnSpPr>
          <p:nvPr/>
        </p:nvCxnSpPr>
        <p:spPr>
          <a:xfrm>
            <a:off x="1733910" y="2967487"/>
            <a:ext cx="436209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1F7F96-6A1A-4ADA-8CBC-7BBC38DB2BB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F05F8-22AB-F21D-E7D3-2F872B6A6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01936"/>
            <a:ext cx="4914827" cy="4631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C8194-C3CC-D36D-8789-9434C779C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063" y="2241610"/>
            <a:ext cx="362848" cy="1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2227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9D6BA-F38C-6770-3FD4-4E568533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7" y="821730"/>
            <a:ext cx="6953946" cy="5899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6010602" y="6431184"/>
            <a:ext cx="579359" cy="579359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18BE184-C405-4EC6-A353-EA35C365A5F1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Split PNR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/ ticketed bookings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with multiple pax and continue to service bookings as separate PNRs after splitting.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C16A5C-B021-4E1C-8A78-747F1CDB7D0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9300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DB8E-FCDE-7A0C-8053-8C7381180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AB775-DB88-E285-D0E9-4C0537867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344241" y="1056094"/>
            <a:ext cx="8292486" cy="5400000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A4226-CFC4-AAE3-DB68-EAE78BB4A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874" y="2276314"/>
            <a:ext cx="6049219" cy="230537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F118AC1-175E-4720-8921-32CD41170B38}"/>
              </a:ext>
            </a:extLst>
          </p:cNvPr>
          <p:cNvSpPr/>
          <p:nvPr/>
        </p:nvSpPr>
        <p:spPr>
          <a:xfrm>
            <a:off x="8931349" y="2926891"/>
            <a:ext cx="3107568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passenger to split into a separate PNR for.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6CC3-E779-0CD1-67AE-682884A583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1913074" y="3466416"/>
            <a:ext cx="579359" cy="579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CEDEF3-8BAA-B470-4527-C4E72A365C92}"/>
              </a:ext>
            </a:extLst>
          </p:cNvPr>
          <p:cNvSpPr/>
          <p:nvPr/>
        </p:nvSpPr>
        <p:spPr>
          <a:xfrm>
            <a:off x="8931349" y="4077881"/>
            <a:ext cx="3107568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can only support splitting out 1 pax at a time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A51EBD-FCFC-2FF7-5F73-3621510A56E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8188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D630C-0A48-99ED-C1F8-1F6E92D9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8A310-FB29-D385-3BAB-D6A8491DC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1949757" y="1038225"/>
            <a:ext cx="8292486" cy="5400000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04DDB4F-32A6-400E-CC13-92851F72983B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the passenger(s) to split into a separate PNR for. Selected names will be in the booking with the same original PNR. This is will be recorded as the Parent order 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28FDE-D338-E837-B7EA-E99379C16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933" y="1450773"/>
            <a:ext cx="7322133" cy="294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F5547-FA89-AB9B-63E9-77600BCDDC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0053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4DA-DC4C-3BAD-1360-E6D58058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88667D-7BD7-5CD9-EF42-EF91A2D5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91" y="897772"/>
            <a:ext cx="7086066" cy="2531228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5E6AC-AC5E-8DDC-FAA4-CCE246D6F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293" y="4190011"/>
            <a:ext cx="7086064" cy="2542484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EB64F10-6AE7-3A37-626D-936ED5C887A3}"/>
              </a:ext>
            </a:extLst>
          </p:cNvPr>
          <p:cNvSpPr/>
          <p:nvPr/>
        </p:nvSpPr>
        <p:spPr>
          <a:xfrm>
            <a:off x="7661428" y="2876149"/>
            <a:ext cx="4345985" cy="7699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Original PNR is the PARENT booking </a:t>
            </a: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CHILD booking order ID is also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599EF99-8051-2DDB-00CC-F19CB20CEBE2}"/>
              </a:ext>
            </a:extLst>
          </p:cNvPr>
          <p:cNvSpPr/>
          <p:nvPr/>
        </p:nvSpPr>
        <p:spPr>
          <a:xfrm>
            <a:off x="7661429" y="5972415"/>
            <a:ext cx="4345985" cy="76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Child’s booking will have a New PNR 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PARENT booking Order ID is also displayed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49C04-79D2-526C-DC3F-C6661820C4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844624" y="982617"/>
            <a:ext cx="579359" cy="57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78856-853E-6DA8-147C-DD721D580E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997024" y="4360538"/>
            <a:ext cx="579359" cy="579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74D79-A4AB-10BE-05D9-F58CA215EB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1682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41068-1944-72D9-5C0F-E08D08B15A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186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371501" y="604678"/>
            <a:ext cx="4301627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Flight Schedule Changes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3491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CD0F-0C70-42BE-4442-23FD79E0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44BD0-3CA1-7539-0070-25709EBA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6" y="2648273"/>
            <a:ext cx="3960001" cy="27638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3AF8AB-16DF-E20B-1C94-F2D99DA515E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84F79-DAB9-E13C-A5B6-3BCAF4AF8D80}"/>
              </a:ext>
            </a:extLst>
          </p:cNvPr>
          <p:cNvSpPr/>
          <p:nvPr/>
        </p:nvSpPr>
        <p:spPr>
          <a:xfrm>
            <a:off x="45835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Dashboard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Recent schedule changes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10478-FDFE-DF31-FF93-9E3174FCD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51"/>
          <a:stretch/>
        </p:blipFill>
        <p:spPr>
          <a:xfrm>
            <a:off x="4116000" y="2651763"/>
            <a:ext cx="3960000" cy="2752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D0494-155C-C152-709D-0F7DE9AB9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38"/>
          <a:stretch/>
        </p:blipFill>
        <p:spPr>
          <a:xfrm>
            <a:off x="8117323" y="2648273"/>
            <a:ext cx="3960000" cy="27561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1AE1A-FD0D-85BA-67FE-425817A22B7B}"/>
              </a:ext>
            </a:extLst>
          </p:cNvPr>
          <p:cNvSpPr/>
          <p:nvPr/>
        </p:nvSpPr>
        <p:spPr>
          <a:xfrm>
            <a:off x="2061883" y="4584403"/>
            <a:ext cx="993737" cy="41909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FB2C2A-EE62-F76A-F6C0-5D8221B4E7A9}"/>
              </a:ext>
            </a:extLst>
          </p:cNvPr>
          <p:cNvSpPr/>
          <p:nvPr/>
        </p:nvSpPr>
        <p:spPr>
          <a:xfrm>
            <a:off x="4149725" y="4130378"/>
            <a:ext cx="123825" cy="87312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A3E60-326A-4F79-8796-52D180DE86CB}"/>
              </a:ext>
            </a:extLst>
          </p:cNvPr>
          <p:cNvSpPr/>
          <p:nvPr/>
        </p:nvSpPr>
        <p:spPr>
          <a:xfrm>
            <a:off x="4492474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Schedule change indicator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A4E6C-CEDC-53F7-7D15-17E22C855E4E}"/>
              </a:ext>
            </a:extLst>
          </p:cNvPr>
          <p:cNvSpPr/>
          <p:nvPr/>
        </p:nvSpPr>
        <p:spPr>
          <a:xfrm>
            <a:off x="849379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Banner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D96B4D-83B4-1804-2B7E-C385E3E3838C}"/>
              </a:ext>
            </a:extLst>
          </p:cNvPr>
          <p:cNvSpPr/>
          <p:nvPr/>
        </p:nvSpPr>
        <p:spPr>
          <a:xfrm>
            <a:off x="8136731" y="3150891"/>
            <a:ext cx="2959894" cy="10953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5FD7CE2-DD48-CE03-66AB-DC7E75ADFE63}"/>
              </a:ext>
            </a:extLst>
          </p:cNvPr>
          <p:cNvSpPr/>
          <p:nvPr/>
        </p:nvSpPr>
        <p:spPr>
          <a:xfrm>
            <a:off x="458357" y="990591"/>
            <a:ext cx="11275285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there is an involuntary schedule change, SQ will send a notification to both the pax and agent emails in the booking.</a:t>
            </a:r>
            <a:endParaRPr lang="en-SG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A360 also displays indicators of flight schedule/order changes at these areas: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5600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C482-6612-2E27-C8F0-AD7339C3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C01FEA-1797-134C-F2C4-B074BC8609A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82D1DD8E-830F-FB50-F0E3-2F201C205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542158"/>
              </p:ext>
            </p:extLst>
          </p:nvPr>
        </p:nvGraphicFramePr>
        <p:xfrm>
          <a:off x="603250" y="993323"/>
          <a:ext cx="10985499" cy="47216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8350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5003800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  <a:gridCol w="5213349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4067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No.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Change Description on AGENT 360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1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b="0">
                          <a:latin typeface="Aptos" panose="020B0004020202020204" pitchFamily="34" charset="0"/>
                        </a:rPr>
                        <a:t>Sched change – flight number change (including change of date and change of routing)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2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retimed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retimed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600902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3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cancelled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cancelled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45793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4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 reason given (addition, modification or deletion of a SSR or a seat)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SSR/seat was added/modified/deleted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44604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5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Flight cancelled (booking cancelled by the airline outside schedule change situation)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was cancelled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87180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6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(Voluntary changes to flights effected outside NDC)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was performed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82069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SG" sz="14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Cancellation due to TTL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Flight automatically cancelled as TTL has lapsed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7132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8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(Pax no-show)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Pax no-show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39202"/>
                  </a:ext>
                </a:extLst>
              </a:tr>
            </a:tbl>
          </a:graphicData>
        </a:graphic>
      </p:graphicFrame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BFD7585-8483-E468-9AE8-0FA09C28A780}"/>
              </a:ext>
            </a:extLst>
          </p:cNvPr>
          <p:cNvSpPr/>
          <p:nvPr/>
        </p:nvSpPr>
        <p:spPr>
          <a:xfrm>
            <a:off x="603250" y="5864677"/>
            <a:ext cx="10985499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Besides involuntary schedule changes, agents will also see the earlier indicators in non-schedule change scenarios </a:t>
            </a:r>
          </a:p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e.g. when certain offline changes are made / TTL has lapsed / pax no show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2999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1FC3FD-0497-F154-6107-1DA11E01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941" y="858640"/>
            <a:ext cx="7752973" cy="59713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 CHANGES: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SELF RE-ACCOMMODATION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7DDC5C05-7D8D-4BC2-BAC1-65AA57350443}"/>
              </a:ext>
            </a:extLst>
          </p:cNvPr>
          <p:cNvSpPr/>
          <p:nvPr/>
        </p:nvSpPr>
        <p:spPr>
          <a:xfrm>
            <a:off x="381086" y="2192662"/>
            <a:ext cx="4468005" cy="330326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a booking is affected by an involuntary schedule change, agents can self re-accommodate flights directly on AGENT 360</a:t>
            </a:r>
          </a:p>
          <a:p>
            <a:pPr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have 3 options: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Acknowledge change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-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Itinerary will be updated to new flights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without penalties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Refund without penalties</a:t>
            </a:r>
          </a:p>
          <a:p>
            <a:pPr marL="342900" indent="-342900" fontAlgn="base">
              <a:buFont typeface="+mj-lt"/>
              <a:buAutoNum type="arabicPeriod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selecting one of these options, the booking can continue to be serviced on AGENT 360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665820" y="4900175"/>
            <a:ext cx="693214" cy="6932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8326E8-719A-8AF1-2548-8643D65EFA30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2476083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31C4D5-DF83-1F75-1DF7-66C1E6EBF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1EDE31-472D-4B5B-A199-FBAD9D0C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" r="4350" b="54713"/>
          <a:stretch/>
        </p:blipFill>
        <p:spPr>
          <a:xfrm>
            <a:off x="6519429" y="1076446"/>
            <a:ext cx="5401190" cy="25951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C8AB9-C1D0-4FB8-8F8D-1EC085D0C739}"/>
              </a:ext>
            </a:extLst>
          </p:cNvPr>
          <p:cNvSpPr/>
          <p:nvPr/>
        </p:nvSpPr>
        <p:spPr>
          <a:xfrm>
            <a:off x="6877970" y="4142636"/>
            <a:ext cx="46841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Agent must click on verification link to complete registration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The verification link is </a:t>
            </a:r>
            <a:r>
              <a:rPr lang="en-SG" b="1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valid for 72 hours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If 72 hours has passed, please approach your </a:t>
            </a: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local SQ sales office to retrigger the verification email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E54F63-AA18-449F-BC25-762976E5AD3E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9FFC9A-8F91-414E-8DE1-CE18266A8F0C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 dirty="0">
                  <a:latin typeface="Aptos" panose="020B0004020202020204" pitchFamily="34" charset="0"/>
                  <a:cs typeface="Calibri Light"/>
                </a:rPr>
                <a:t>Agents verify their email address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7164AA-FF11-450C-B330-BA0E4046B704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0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3E4C57-E254-4036-95E2-24CA2144C3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3" r="1129"/>
          <a:stretch/>
        </p:blipFill>
        <p:spPr>
          <a:xfrm>
            <a:off x="499628" y="2290713"/>
            <a:ext cx="5129833" cy="4038168"/>
          </a:xfrm>
          <a:prstGeom prst="rect">
            <a:avLst/>
          </a:prstGeom>
          <a:ln w="38100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F1B76B-8E7F-4195-E58C-3D8C11DF1DEE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0202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5C2E-2209-D07C-0E2C-069F38A0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93277-9519-A5A0-F1BD-33C58502E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5E94C-6F38-EA9A-1846-EFEEB324F7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B0E5-61B8-1430-B9F3-E6F6DC7255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02E3699-7008-3504-80C3-6D9955C55351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C0858-C7F6-C238-B735-EB9E32F8D6E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Passenger Management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1E6B22E-CF54-34A4-3792-59398524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4257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62E46-9B73-42B4-7530-B9ECFADD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072C6-BBCA-ACF4-C56C-8C584B01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03" y="689416"/>
            <a:ext cx="6972546" cy="61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54899B-4A5C-3D4D-4919-D1CAA9361F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5C69B-2B8C-7C7F-853C-28240FD64E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6203385" y="2740613"/>
            <a:ext cx="543689" cy="543689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A9220A2-3142-A706-6306-C2C1D33D4CC5}"/>
              </a:ext>
            </a:extLst>
          </p:cNvPr>
          <p:cNvSpPr/>
          <p:nvPr/>
        </p:nvSpPr>
        <p:spPr>
          <a:xfrm>
            <a:off x="7600737" y="2536404"/>
            <a:ext cx="3737681" cy="180713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Save Traveller is selected, passenger profile is saved when booking is created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First/Last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Document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 email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67E4EF9-8E11-C5B4-296B-DE4DC29C671A}"/>
              </a:ext>
            </a:extLst>
          </p:cNvPr>
          <p:cNvSpPr/>
          <p:nvPr/>
        </p:nvSpPr>
        <p:spPr>
          <a:xfrm>
            <a:off x="4557607" y="1307172"/>
            <a:ext cx="3363749" cy="52190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profiles can be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reviewed under “Passenger Management”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470A9-8040-5385-2676-B74EB983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5640215" y="784816"/>
            <a:ext cx="543689" cy="5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40965-C562-B488-1A0E-383C57F1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EF377-06B0-70A3-B4ED-7EB2D34A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83" y="902922"/>
            <a:ext cx="8676334" cy="59550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94ECDC-7C6B-1A03-5EA5-45D7F7AEDFF9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F7918A-3438-1653-DCFD-4EE04D37A8E2}"/>
              </a:ext>
            </a:extLst>
          </p:cNvPr>
          <p:cNvSpPr/>
          <p:nvPr/>
        </p:nvSpPr>
        <p:spPr>
          <a:xfrm>
            <a:off x="3851553" y="1346148"/>
            <a:ext cx="5224352" cy="51440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and add saved passengers under “Passenger Management”</a:t>
            </a:r>
          </a:p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Saved passengers are saved on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C4F7E-FB6E-EB39-BA5B-964A293C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8761124" y="4433174"/>
            <a:ext cx="629563" cy="629563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725D8FBD-23D7-99B5-6BB8-54D02D68D265}"/>
              </a:ext>
            </a:extLst>
          </p:cNvPr>
          <p:cNvSpPr/>
          <p:nvPr/>
        </p:nvSpPr>
        <p:spPr>
          <a:xfrm>
            <a:off x="9638190" y="3880461"/>
            <a:ext cx="2312186" cy="627028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“details” to view saved frequent flyer details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1941DDF-AF79-9D8C-0CFD-B1A67C4625D5}"/>
              </a:ext>
            </a:extLst>
          </p:cNvPr>
          <p:cNvSpPr/>
          <p:nvPr/>
        </p:nvSpPr>
        <p:spPr>
          <a:xfrm>
            <a:off x="3379884" y="5725376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 saved passenger manually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C7599CD5-B204-CF8D-C3C2-9C47D3A47B1D}"/>
              </a:ext>
            </a:extLst>
          </p:cNvPr>
          <p:cNvSpPr/>
          <p:nvPr/>
        </p:nvSpPr>
        <p:spPr>
          <a:xfrm>
            <a:off x="5258445" y="5725375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Edit saved passenger details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B6D93CF-737A-F4D5-0A46-016948DBB508}"/>
              </a:ext>
            </a:extLst>
          </p:cNvPr>
          <p:cNvSpPr/>
          <p:nvPr/>
        </p:nvSpPr>
        <p:spPr>
          <a:xfrm>
            <a:off x="7137006" y="5725374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Delete saved passenger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E910BB-489F-BAFA-C4B3-6CA173D112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4159131" y="6307156"/>
            <a:ext cx="629563" cy="6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39864-A9D4-2301-5F5B-2D55D8A7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00573-23EC-49E8-8681-1F76BFF4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50" y="880026"/>
            <a:ext cx="8589099" cy="59765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8B77B7-1760-83D8-7606-B1029AB80E1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D79D679-488F-3313-5761-AE1B03E9839D}"/>
              </a:ext>
            </a:extLst>
          </p:cNvPr>
          <p:cNvSpPr/>
          <p:nvPr/>
        </p:nvSpPr>
        <p:spPr>
          <a:xfrm>
            <a:off x="8943731" y="1644668"/>
            <a:ext cx="2038063" cy="144318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Mandatory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First / 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303B6-294F-2B3B-EE19-B45ECA4BF3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7616805" y="6184157"/>
            <a:ext cx="545130" cy="54513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FCF1BFE-0F6C-6E88-F2D2-7B3971849FEE}"/>
              </a:ext>
            </a:extLst>
          </p:cNvPr>
          <p:cNvSpPr/>
          <p:nvPr/>
        </p:nvSpPr>
        <p:spPr>
          <a:xfrm>
            <a:off x="312903" y="3429000"/>
            <a:ext cx="2838090" cy="99462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pax contact no. is saved, it will populate the pax contact no. field at booking</a:t>
            </a:r>
          </a:p>
        </p:txBody>
      </p:sp>
    </p:spTree>
    <p:extLst>
      <p:ext uri="{BB962C8B-B14F-4D97-AF65-F5344CB8AC3E}">
        <p14:creationId xmlns:p14="http://schemas.microsoft.com/office/powerpoint/2010/main" val="371080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CF7C6-D20E-C048-E14B-44996AC9C7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955666" y="604678"/>
            <a:ext cx="3133295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Reports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688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861F18-9D8A-6B58-0A96-4E97B648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12" y="1095294"/>
            <a:ext cx="10780776" cy="53493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817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DEFAULT AND SETTING PREFERRED TIME ZONE 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8170994" y="2322590"/>
            <a:ext cx="3527745" cy="36576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By default, the following times are displayed according to browser/PC time zones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Booking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change to preferred time zone by clicking on: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ser profile 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Time Zone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Preferred time zone will always be used once it has been selected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87E5A-2047-7D58-8668-26A4AB07A4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9501216" y="1514101"/>
            <a:ext cx="545130" cy="545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B29FC-8A58-CA42-EFF6-3BF12A0832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3541865" y="5949679"/>
            <a:ext cx="545130" cy="5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1E4F99-1743-778B-4123-F583B37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63" y="4930425"/>
            <a:ext cx="6687206" cy="1625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F9B1E-128E-447E-F786-03EF6652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2982634"/>
            <a:ext cx="6675120" cy="1741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FE265-2C3F-899E-598C-064267EF4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231" y="965020"/>
            <a:ext cx="6675120" cy="18114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508487" y="1455976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996065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013214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D7D104-B452-3C12-D13B-718B3A654B2A}"/>
              </a:ext>
            </a:extLst>
          </p:cNvPr>
          <p:cNvSpPr/>
          <p:nvPr/>
        </p:nvSpPr>
        <p:spPr>
          <a:xfrm>
            <a:off x="8920914" y="4933407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709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4622C-F8C2-4643-B15D-E7A8A0B7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46" y="1269359"/>
            <a:ext cx="6611743" cy="1673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5DFDD0-AEE8-C156-6477-CAD8DABF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3561573"/>
            <a:ext cx="6639926" cy="19701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396555" y="1269359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C5337-96F9-7E32-3AFF-02F5A6463ABF}"/>
              </a:ext>
            </a:extLst>
          </p:cNvPr>
          <p:cNvSpPr/>
          <p:nvPr/>
        </p:nvSpPr>
        <p:spPr>
          <a:xfrm>
            <a:off x="6677915" y="5963149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1269359"/>
            <a:ext cx="1828800" cy="27329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561573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IUR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1800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08B8B2-A04D-B91C-39B0-AB8AB620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97" y="853159"/>
            <a:ext cx="5577571" cy="1903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694CA-BD7D-903E-E7DF-BF17F74D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797" y="2821221"/>
            <a:ext cx="5577571" cy="1984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D4A52-EF73-F8A7-AF23-E3C1340B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797" y="4870487"/>
            <a:ext cx="5577571" cy="19536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TICKETED REPORT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2134E0B-668E-1E00-6DF9-F01CB6DAE862}"/>
              </a:ext>
            </a:extLst>
          </p:cNvPr>
          <p:cNvSpPr/>
          <p:nvPr/>
        </p:nvSpPr>
        <p:spPr>
          <a:xfrm>
            <a:off x="8908875" y="2146641"/>
            <a:ext cx="2982251" cy="22983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For ticketed reports, a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gents can choose to filter by</a:t>
            </a:r>
            <a:r>
              <a:rPr lang="en-US" sz="1400" u="none" strike="noStrike" dirty="0">
                <a:solidFill>
                  <a:srgbClr val="000000"/>
                </a:solidFill>
                <a:latin typeface="Aptos" panose="020B0004020202020204" pitchFamily="34" charset="0"/>
              </a:rPr>
              <a:t>: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ticketing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Combination of date of booking and ticketing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8882D-8953-74AB-17A7-8802B86F1B60}"/>
              </a:ext>
            </a:extLst>
          </p:cNvPr>
          <p:cNvSpPr/>
          <p:nvPr/>
        </p:nvSpPr>
        <p:spPr>
          <a:xfrm>
            <a:off x="3195496" y="1865853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E69B1B-DE24-3C42-8016-B4E68352C123}"/>
              </a:ext>
            </a:extLst>
          </p:cNvPr>
          <p:cNvSpPr/>
          <p:nvPr/>
        </p:nvSpPr>
        <p:spPr>
          <a:xfrm>
            <a:off x="4984432" y="3813627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9D4BE5-8292-F523-1C55-96C04FB7CA5D}"/>
              </a:ext>
            </a:extLst>
          </p:cNvPr>
          <p:cNvSpPr/>
          <p:nvPr/>
        </p:nvSpPr>
        <p:spPr>
          <a:xfrm>
            <a:off x="3195496" y="5866821"/>
            <a:ext cx="3064809" cy="2901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10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09D4871-A817-C370-2574-BE39223D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3756"/>
            <a:ext cx="12192000" cy="17085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C65912-368B-0D96-3B0F-CFE29E8F1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1015"/>
            <a:ext cx="12192000" cy="1033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483B7E-4640-1648-4793-C7192101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3559"/>
            <a:ext cx="12192000" cy="11167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A9535-70BA-9FBB-6EB1-14DD91297D00}"/>
              </a:ext>
            </a:extLst>
          </p:cNvPr>
          <p:cNvSpPr/>
          <p:nvPr/>
        </p:nvSpPr>
        <p:spPr>
          <a:xfrm>
            <a:off x="97654" y="2894120"/>
            <a:ext cx="1411550" cy="2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195515" y="919583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181600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3FAD32-97B0-8AD2-B279-AEFEDF394DCF}"/>
              </a:ext>
            </a:extLst>
          </p:cNvPr>
          <p:cNvSpPr/>
          <p:nvPr/>
        </p:nvSpPr>
        <p:spPr>
          <a:xfrm>
            <a:off x="5181600" y="3223512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B749D-3AE8-E8CD-1633-52F1107B3C0A}"/>
              </a:ext>
            </a:extLst>
          </p:cNvPr>
          <p:cNvSpPr/>
          <p:nvPr/>
        </p:nvSpPr>
        <p:spPr>
          <a:xfrm>
            <a:off x="5181600" y="4940068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0CAF5402-67E8-2CF0-3741-91C5403B81D0}"/>
              </a:ext>
            </a:extLst>
          </p:cNvPr>
          <p:cNvSpPr/>
          <p:nvPr/>
        </p:nvSpPr>
        <p:spPr>
          <a:xfrm>
            <a:off x="3428680" y="919583"/>
            <a:ext cx="5144952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Booking agent and consolidator (if any) info is also indicated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01CD3E-2E05-CFF6-269F-3163F9C7C8A2}"/>
              </a:ext>
            </a:extLst>
          </p:cNvPr>
          <p:cNvSpPr/>
          <p:nvPr/>
        </p:nvSpPr>
        <p:spPr>
          <a:xfrm>
            <a:off x="1674891" y="1941369"/>
            <a:ext cx="2580238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9B15C7-D566-FC2E-FE8D-5DFD25004611}"/>
              </a:ext>
            </a:extLst>
          </p:cNvPr>
          <p:cNvSpPr/>
          <p:nvPr/>
        </p:nvSpPr>
        <p:spPr>
          <a:xfrm>
            <a:off x="1238816" y="3637063"/>
            <a:ext cx="2319196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F10CB0-006D-E275-1215-BE137872B4AB}"/>
              </a:ext>
            </a:extLst>
          </p:cNvPr>
          <p:cNvSpPr/>
          <p:nvPr/>
        </p:nvSpPr>
        <p:spPr>
          <a:xfrm>
            <a:off x="2495739" y="5450186"/>
            <a:ext cx="4086130" cy="12021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45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0B22-A23E-39EE-97EC-F6DF7D47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82AF2C-EDFB-0526-7C92-8591EE38BCFE}"/>
              </a:ext>
            </a:extLst>
          </p:cNvPr>
          <p:cNvSpPr txBox="1">
            <a:spLocks/>
          </p:cNvSpPr>
          <p:nvPr/>
        </p:nvSpPr>
        <p:spPr>
          <a:xfrm>
            <a:off x="2061275" y="108488"/>
            <a:ext cx="5738324" cy="492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TABLE OF CONTENTS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79E474-9B86-660C-11AC-65F14829CE61}"/>
              </a:ext>
            </a:extLst>
          </p:cNvPr>
          <p:cNvSpPr/>
          <p:nvPr/>
        </p:nvSpPr>
        <p:spPr>
          <a:xfrm>
            <a:off x="506794" y="1134604"/>
            <a:ext cx="3027681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ONBOARDING</a:t>
            </a:r>
            <a:endParaRPr lang="en-US" sz="2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41DFE-B9BD-7722-CF88-6A510474F024}"/>
              </a:ext>
            </a:extLst>
          </p:cNvPr>
          <p:cNvSpPr/>
          <p:nvPr/>
        </p:nvSpPr>
        <p:spPr>
          <a:xfrm>
            <a:off x="4050020" y="1960880"/>
            <a:ext cx="7630810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" action="ppaction://hlinksldjump"/>
              </a:rPr>
              <a:t>Dashboard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" action="ppaction://hlinksldjump"/>
              </a:rPr>
              <a:t>Booking Flight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Servicing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Adding Ancillaries to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6" action="ppaction://hlinksldjump"/>
              </a:rPr>
              <a:t>Manual Reprice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Booking – Instant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Booking – Deferred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Cancel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1" action="ppaction://hlinksldjump"/>
              </a:rPr>
              <a:t>Issuing Tickets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2" action="ppaction://hlinksldjump"/>
              </a:rPr>
              <a:t>Servicing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3" action="ppaction://hlinksldjump"/>
              </a:rPr>
              <a:t>Adding Ancillaries to Ticketed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 Ticketed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 Ticketed Booking – Instant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 Ticketed Booking – Deferred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Partial Mixed Cabin Class </a:t>
            </a: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Reshop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Void/Refund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9" action="ppaction://hlinksldjump"/>
              </a:rPr>
              <a:t>Order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Generate itinerary/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eticket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  <a:hlinkClick r:id="rId20" action="ppaction://hlinksldjump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Split PNR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1" action="ppaction://hlinksldjump"/>
              </a:rPr>
              <a:t>Flight Schedule Changes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2" action="ppaction://hlinksldjump"/>
              </a:rPr>
              <a:t>Passenger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3" action="ppaction://hlinksldjump"/>
              </a:rPr>
              <a:t>Reports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4" action="ppaction://hlinksldjump"/>
              </a:rPr>
              <a:t>IUR Accounting Report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Cross-Channel Servicing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5" action="ppaction://hlinksldjump"/>
              </a:rPr>
              <a:t>Agency Access Controls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6" action="ppaction://hlinksldjump"/>
              </a:rPr>
              <a:t>Share Bookings and User Group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7" action="ppaction://hlinksldjump"/>
              </a:rPr>
              <a:t>Subagent-Consolidator Flow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8" action="ppaction://hlinksldjump"/>
              </a:rPr>
              <a:t>Registration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9" action="ppaction://hlinksldjump"/>
              </a:rPr>
              <a:t>Subagent Appointment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0" action="ppaction://hlinksldjump"/>
              </a:rPr>
              <a:t>Subagent Create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1" action="ppaction://hlinksldjump"/>
              </a:rPr>
              <a:t>Queue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2" action="ppaction://hlinksldjump"/>
              </a:rPr>
              <a:t>Complete Queue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3" action="ppaction://hlinksldjump"/>
              </a:rPr>
              <a:t>Summary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C9B12-8845-CA8F-469E-D81FCDE0A46F}"/>
              </a:ext>
            </a:extLst>
          </p:cNvPr>
          <p:cNvSpPr/>
          <p:nvPr/>
        </p:nvSpPr>
        <p:spPr>
          <a:xfrm>
            <a:off x="511170" y="1960880"/>
            <a:ext cx="3027681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4" action="ppaction://hlinksldjump"/>
              </a:rPr>
              <a:t>Overview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5" action="ppaction://hlinksldjump"/>
              </a:rPr>
              <a:t>Travel Agent Roles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6" action="ppaction://hlinksldjump"/>
              </a:rPr>
              <a:t>Travel Agent Registration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7" action="ppaction://hlinksldjump"/>
              </a:rPr>
              <a:t>Creating/Deleting Teams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38" action="ppaction://hlinksldjump"/>
              </a:rPr>
              <a:t>Deleting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39" action="ppaction://hlinksldjump"/>
              </a:rPr>
              <a:t>Adding Admins/Users to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0" action="ppaction://hlinksldjump"/>
              </a:rPr>
              <a:t>Delete Admin/Users from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1" action="ppaction://hlinksldjump"/>
              </a:rPr>
              <a:t>Switching Teams and Roles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2" action="ppaction://hlinksldjump"/>
              </a:rPr>
              <a:t>Adding Additional IATA Numbers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3" action="ppaction://hlinksldjump"/>
              </a:rPr>
              <a:t>Assigning IATA to Teams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4" action="ppaction://hlinksldjump"/>
              </a:rPr>
              <a:t>Reactivating Account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5" action="ppaction://hlinksldjump"/>
              </a:rPr>
              <a:t>Unlocking Account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 Light"/>
                <a:hlinkClick r:id="rId46" action="ppaction://hlinksldjump"/>
              </a:rPr>
              <a:t>Reset Password</a:t>
            </a:r>
            <a:endParaRPr lang="en-US" sz="1400" dirty="0">
              <a:solidFill>
                <a:schemeClr val="tx1"/>
              </a:solidFill>
              <a:latin typeface="Aptos"/>
              <a:cs typeface="Calibri Light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AF4F8D4-1C1C-AA5E-6FC4-925C7374F2D3}"/>
              </a:ext>
            </a:extLst>
          </p:cNvPr>
          <p:cNvSpPr/>
          <p:nvPr/>
        </p:nvSpPr>
        <p:spPr>
          <a:xfrm>
            <a:off x="4050021" y="1134604"/>
            <a:ext cx="7630810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A360 BOOKING PORTAL</a:t>
            </a:r>
          </a:p>
        </p:txBody>
      </p:sp>
    </p:spTree>
    <p:extLst>
      <p:ext uri="{BB962C8B-B14F-4D97-AF65-F5344CB8AC3E}">
        <p14:creationId xmlns:p14="http://schemas.microsoft.com/office/powerpoint/2010/main" val="18891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3F88B-E754-F6B3-B6BC-DCB72504C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0E238-C32A-48A4-A5CE-BACF06BFA2BF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6A4C72-F47D-40A0-AEB7-20F1E709DF8D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Agent receives welcome email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AF53B-9BED-4D6D-BC6F-0A1DE8E81A1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0CEA8A-0EC8-418B-9891-47AEF91B1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0" r="638"/>
          <a:stretch/>
        </p:blipFill>
        <p:spPr>
          <a:xfrm>
            <a:off x="264228" y="2310103"/>
            <a:ext cx="5551954" cy="370878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DF847-D13A-48C1-847E-D8C9B3BD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456" y="1573478"/>
            <a:ext cx="5317316" cy="3711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9DDCAC-A03D-DB47-0969-FB8E60D2B57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5405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E2564-CF56-0D05-060C-10184C84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591180"/>
            <a:ext cx="10953750" cy="2095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619125" y="997404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366426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1033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CF01A-AAE2-4FA6-6198-2DE547415F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12270"/>
            <a:ext cx="6187440" cy="1611805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47136" y="656748"/>
            <a:ext cx="5808207" cy="138499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IUR Accounting Files for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Agency</a:t>
            </a:r>
            <a:r>
              <a:rPr lang="en-US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Aptos"/>
              </a:rPr>
              <a:t>Accounting Systems</a:t>
            </a:r>
            <a:endParaRPr lang="en-US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8258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COMPATIBILITY WITH</a:t>
            </a:r>
          </a:p>
          <a:p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AGENCY ACCOUNTING SYSTEMS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04430D9-25CB-4A54-8A9F-024BA11E72DB}"/>
              </a:ext>
            </a:extLst>
          </p:cNvPr>
          <p:cNvSpPr/>
          <p:nvPr/>
        </p:nvSpPr>
        <p:spPr>
          <a:xfrm>
            <a:off x="685800" y="956624"/>
            <a:ext cx="10820400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Whenever a transaction occurs, an IUR transactio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 file (.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pnr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file) is generated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Void/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Refund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EMDs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Previously, agents had to complete a technical set-up to download IUR files, we have streamlined the process of generating IUR files</a:t>
            </a:r>
            <a:endParaRPr lang="en-US" sz="140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Instead, a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gents can now directly download IUR files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from Reports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for a given date range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IUR files are compatible to be 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fed into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back-office accountin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 systems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BC331A2-1DE0-A96A-2725-4850EC0A1C6A}"/>
              </a:ext>
            </a:extLst>
          </p:cNvPr>
          <p:cNvSpPr/>
          <p:nvPr/>
        </p:nvSpPr>
        <p:spPr>
          <a:xfrm>
            <a:off x="9287612" y="4565606"/>
            <a:ext cx="2827331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By default, only the Master can view IUR files – agency access controls can be set to extend access to other users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Unde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 reports, select “IUR Files”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Filter criteria and download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Max date range of 92 days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SG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8A2EF-DC93-9B4D-4569-2B6BA4298A3C}"/>
              </a:ext>
            </a:extLst>
          </p:cNvPr>
          <p:cNvSpPr/>
          <p:nvPr/>
        </p:nvSpPr>
        <p:spPr>
          <a:xfrm>
            <a:off x="5565807" y="5168404"/>
            <a:ext cx="163818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4EE93-6D93-147C-4524-89316829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60656"/>
            <a:ext cx="85439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3969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CF61B-5929-A161-BCE2-C0DBACDA1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037325" y="426412"/>
            <a:ext cx="6981955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320256" y="604678"/>
            <a:ext cx="6404124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Cross-Channel Servicing / Import PNR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9106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EFE6E-D77E-AC46-72B1-DA9BAAF7E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09DC9C-9654-A696-375F-51CFE5C49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" r="868" b="28578"/>
          <a:stretch/>
        </p:blipFill>
        <p:spPr>
          <a:xfrm>
            <a:off x="0" y="884773"/>
            <a:ext cx="12193200" cy="5973227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1492C6-32E6-981E-92AB-CB4B033D3D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4146F30-D73C-24BF-D4CA-34CA0B38505D}"/>
              </a:ext>
            </a:extLst>
          </p:cNvPr>
          <p:cNvSpPr/>
          <p:nvPr/>
        </p:nvSpPr>
        <p:spPr>
          <a:xfrm>
            <a:off x="2716625" y="4391870"/>
            <a:ext cx="6629565" cy="21277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NDC bookings created on other NDC platforms besides AGENT 360 can be imported and serviced based on AGENT 360’s servicing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Whether servicing done on the imported booking in AGENT 360 is reflected on the original NDC platform depends on the original NDC platform’s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Only ticketed bookings can be imported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Imported bookings must be voided on original NDC platform and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cannot be voided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on AGENT 360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4F08F-7D98-B720-0645-ADB7328C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510135" y="3644349"/>
            <a:ext cx="693214" cy="693214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F7D253C-C896-B9BD-1E28-979B473F7673}"/>
              </a:ext>
            </a:extLst>
          </p:cNvPr>
          <p:cNvSpPr/>
          <p:nvPr/>
        </p:nvSpPr>
        <p:spPr>
          <a:xfrm>
            <a:off x="9746063" y="4645908"/>
            <a:ext cx="1843991" cy="586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“Import PNR”</a:t>
            </a:r>
          </a:p>
        </p:txBody>
      </p:sp>
    </p:spTree>
    <p:extLst>
      <p:ext uri="{BB962C8B-B14F-4D97-AF65-F5344CB8AC3E}">
        <p14:creationId xmlns:p14="http://schemas.microsoft.com/office/powerpoint/2010/main" val="27013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AB8F6-1ECB-0521-9085-10EECA2F6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9D0B14-0A99-A3E4-74BF-B63B634B0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8BAABB-B2FB-CC9A-07F1-47250E9E6C6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67B63-51AA-E4A1-C118-07882AEC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120" y="2089628"/>
            <a:ext cx="5953760" cy="326320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4BC388-0DF6-9ABC-DE29-35E526EF28ED}"/>
              </a:ext>
            </a:extLst>
          </p:cNvPr>
          <p:cNvSpPr/>
          <p:nvPr/>
        </p:nvSpPr>
        <p:spPr>
          <a:xfrm>
            <a:off x="9238251" y="4227618"/>
            <a:ext cx="2517174" cy="10435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Agents have 2 options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a single PNR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multiple PNRs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2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94EC-40EA-568E-44A9-C0F78374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A609-71A4-9364-C22A-4EB399C98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9E9BD3-10F5-B7C0-E9F8-24093723F17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521B4-6C9C-4C14-0E8C-22F91BACC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280" y="2032749"/>
            <a:ext cx="5679440" cy="3376964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69E5375-4AC4-8E10-3BC7-B25A79A3AC72}"/>
              </a:ext>
            </a:extLst>
          </p:cNvPr>
          <p:cNvSpPr/>
          <p:nvPr/>
        </p:nvSpPr>
        <p:spPr>
          <a:xfrm>
            <a:off x="3695413" y="5579425"/>
            <a:ext cx="7447507" cy="1153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1. Import single PNR: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booking IATA/ARC/TIDS code – only AGENT 360 registered codes can be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</p:txBody>
      </p:sp>
    </p:spTree>
    <p:extLst>
      <p:ext uri="{BB962C8B-B14F-4D97-AF65-F5344CB8AC3E}">
        <p14:creationId xmlns:p14="http://schemas.microsoft.com/office/powerpoint/2010/main" val="256120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DE24F-A7E0-5B22-FF6F-574273A3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FBFCC1-A4C7-ED08-7C01-7EF4DD38A71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4388E-E512-E8D8-293A-134693E771B3}"/>
              </a:ext>
            </a:extLst>
          </p:cNvPr>
          <p:cNvGrpSpPr/>
          <p:nvPr/>
        </p:nvGrpSpPr>
        <p:grpSpPr>
          <a:xfrm>
            <a:off x="512844" y="928317"/>
            <a:ext cx="4629328" cy="5929683"/>
            <a:chOff x="512844" y="928317"/>
            <a:chExt cx="4629328" cy="59296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EF1241-6394-1DF8-FD54-BC82F1ECA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0922" r="31271" b="28640"/>
            <a:stretch/>
          </p:blipFill>
          <p:spPr>
            <a:xfrm>
              <a:off x="512844" y="928317"/>
              <a:ext cx="4629328" cy="59296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D90D17-71F3-1C3E-84BD-74B0BC86A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847" y="2032749"/>
              <a:ext cx="4426908" cy="3376964"/>
            </a:xfrm>
            <a:prstGeom prst="rect">
              <a:avLst/>
            </a:prstGeom>
          </p:spPr>
        </p:pic>
      </p:grp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53E371F-13EF-7A68-8521-85CBEBD2B69F}"/>
              </a:ext>
            </a:extLst>
          </p:cNvPr>
          <p:cNvSpPr/>
          <p:nvPr/>
        </p:nvSpPr>
        <p:spPr>
          <a:xfrm>
            <a:off x="9062417" y="1593634"/>
            <a:ext cx="2968970" cy="34355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2. Import multiple PNRs: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excel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Complete template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IATA/ARC/TIDS codes – these must be registered to agent’s AGENT 360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 limit to number of PNRs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Upload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278B4-D5B0-AA67-F10A-17BCC0EBF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870" y="1593635"/>
            <a:ext cx="3677920" cy="45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D1635-D46C-17A4-E00F-85AB3217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95579-B857-64F5-6316-9940DF6C57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55CB-5FAD-BEC2-31AD-207E20ADC1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90C28-1409-4AF3-A0E4-07C5BF1D9A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469D978-555C-8C71-4E20-09EA3D5837C5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A0533-9862-4BEC-191A-192593EA8DC6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Agency Access Controls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5A93D7E-F2B2-9F5A-7E57-9CE4CA6A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9977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1B4C-E30C-F093-C813-3F719FE5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17B21B-5AAA-56D5-4224-C7AC3E9E3C4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A21A91E-7710-8785-F554-75E1FDE0D76B}"/>
              </a:ext>
            </a:extLst>
          </p:cNvPr>
          <p:cNvSpPr/>
          <p:nvPr/>
        </p:nvSpPr>
        <p:spPr>
          <a:xfrm>
            <a:off x="2061884" y="1451737"/>
            <a:ext cx="8077344" cy="1329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By default,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/ admins / users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perform all booking and ticketing-related functions (e.g. book, issue,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reshop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, refund etc.)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or a delegated admin/user can choose to set access controls within the agency to limit the functions each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/ admin can do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Access Controls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3086100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Add Access Control Role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Define what booking portal functions the role can perform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6154237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Assign Access Control Role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Assign the role to desired users/admins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16" idx="6"/>
            <a:endCxn id="18" idx="2"/>
          </p:cNvCxnSpPr>
          <p:nvPr/>
        </p:nvCxnSpPr>
        <p:spPr>
          <a:xfrm>
            <a:off x="5130441" y="3692113"/>
            <a:ext cx="1840229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3902533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6970670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18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53D9-F85B-1CC7-0941-EBF1E876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EFF2E-34FD-EEFE-5813-7C8A909BD1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15062-D6FD-F727-4466-96E9ECFB8EA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5FBF-AA1E-1E1D-6943-A3BAE2C8FC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3CBE8A-458A-8A0E-4023-371CFB0319C8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A9C4B-B151-70A0-A775-EFA10A38614A}"/>
              </a:ext>
            </a:extLst>
          </p:cNvPr>
          <p:cNvSpPr txBox="1"/>
          <p:nvPr/>
        </p:nvSpPr>
        <p:spPr>
          <a:xfrm>
            <a:off x="6720066" y="604678"/>
            <a:ext cx="360444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Creating a New Team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6A4DC1D-054E-B50D-581C-9EF724C0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0978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7420C-BE83-7DA3-B836-C468AAE1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51398E-9AFE-0AB4-B9C0-059B0EDF2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917563"/>
            <a:ext cx="11311128" cy="5940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68B273-4062-4F1F-4B88-7CCE74B9E6D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EC631-A37C-F765-C793-F6A83AF5FD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10595" y="2146673"/>
            <a:ext cx="693214" cy="693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E3595-5DBB-B5CB-1724-F710F3441D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6803595" y="1394060"/>
            <a:ext cx="693214" cy="69321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6CA4BC4-DE97-4246-DC6B-48A707D268AE}"/>
              </a:ext>
            </a:extLst>
          </p:cNvPr>
          <p:cNvSpPr/>
          <p:nvPr/>
        </p:nvSpPr>
        <p:spPr>
          <a:xfrm>
            <a:off x="6383246" y="2493280"/>
            <a:ext cx="3273042" cy="422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1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“Add” to create a new role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759078A-9042-872E-DC2E-854F4B5832D8}"/>
              </a:ext>
            </a:extLst>
          </p:cNvPr>
          <p:cNvSpPr/>
          <p:nvPr/>
        </p:nvSpPr>
        <p:spPr>
          <a:xfrm>
            <a:off x="2134798" y="1503255"/>
            <a:ext cx="4614490" cy="5891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Access Controls, select Role Mgt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Masters and delegated users can view this section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4212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87A5-9228-0523-08D9-04B0C8AD0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8728EC3-19A8-FFD8-CAA2-956B7295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09" y="880306"/>
            <a:ext cx="10292782" cy="59776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C72E3B-61E4-E4BC-A3DC-A8F704F69B7B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BE2C2A2-E349-0354-EA5B-A83B90013004}"/>
              </a:ext>
            </a:extLst>
          </p:cNvPr>
          <p:cNvSpPr/>
          <p:nvPr/>
        </p:nvSpPr>
        <p:spPr>
          <a:xfrm>
            <a:off x="636565" y="2976960"/>
            <a:ext cx="2343019" cy="40091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Give the Role a name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D6008-E715-5DA5-B541-81B78135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4827749" y="3031267"/>
            <a:ext cx="793040" cy="69321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DB7E0FB-8F3A-7855-11EA-0E6665704299}"/>
              </a:ext>
            </a:extLst>
          </p:cNvPr>
          <p:cNvSpPr/>
          <p:nvPr/>
        </p:nvSpPr>
        <p:spPr>
          <a:xfrm>
            <a:off x="636565" y="3933244"/>
            <a:ext cx="2343019" cy="15412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function to enable it for the role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Unselect the function to disable it for the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CDCAF-1CB5-2A79-C661-B0922B988A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3686229" y="6162018"/>
            <a:ext cx="793040" cy="693214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7FDDB33-DF66-B92F-068C-34A5331DF4DC}"/>
              </a:ext>
            </a:extLst>
          </p:cNvPr>
          <p:cNvSpPr/>
          <p:nvPr/>
        </p:nvSpPr>
        <p:spPr>
          <a:xfrm>
            <a:off x="4695673" y="6256033"/>
            <a:ext cx="2987821" cy="3743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“Submit” to save changes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7868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39EE-D287-5824-F123-F3968A96A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36262A-654C-4614-7093-2C44C3A4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9" y="2581443"/>
            <a:ext cx="5012545" cy="34010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A98DF4-30FA-3FA9-B9B8-C2536D1D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288" y="1749718"/>
            <a:ext cx="6083613" cy="20829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E85D9E-99A1-6B4F-1AEE-9D35AD4A411B}"/>
              </a:ext>
            </a:extLst>
          </p:cNvPr>
          <p:cNvSpPr/>
          <p:nvPr/>
        </p:nvSpPr>
        <p:spPr>
          <a:xfrm>
            <a:off x="159472" y="5097410"/>
            <a:ext cx="1162381" cy="17610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1EF396-D303-8B5B-938D-68D29D449AD1}"/>
              </a:ext>
            </a:extLst>
          </p:cNvPr>
          <p:cNvSpPr/>
          <p:nvPr/>
        </p:nvSpPr>
        <p:spPr>
          <a:xfrm>
            <a:off x="346726" y="1491942"/>
            <a:ext cx="4820373" cy="7932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Enabling/disabling the function will enable/disable the respective buttons for the function 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0751F1A-49D3-CE27-9B61-39FBACC6B47C}"/>
              </a:ext>
            </a:extLst>
          </p:cNvPr>
          <p:cNvSpPr/>
          <p:nvPr/>
        </p:nvSpPr>
        <p:spPr>
          <a:xfrm>
            <a:off x="5865420" y="1049648"/>
            <a:ext cx="6083612" cy="640770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Example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Instant Ticketing is enabled, agent has option to pay instantly after searching for an itinerary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74AFD-763E-AB69-9CCF-1DA0899E90C0}"/>
              </a:ext>
            </a:extLst>
          </p:cNvPr>
          <p:cNvSpPr/>
          <p:nvPr/>
        </p:nvSpPr>
        <p:spPr>
          <a:xfrm>
            <a:off x="11007318" y="1749718"/>
            <a:ext cx="943583" cy="2626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Enabled</a:t>
            </a:r>
            <a:endParaRPr lang="en-SG" sz="14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7A2A65-8972-351A-23DB-E6CDAF5E103F}"/>
              </a:ext>
            </a:extLst>
          </p:cNvPr>
          <p:cNvGrpSpPr/>
          <p:nvPr/>
        </p:nvGrpSpPr>
        <p:grpSpPr>
          <a:xfrm>
            <a:off x="5865420" y="4212310"/>
            <a:ext cx="6085481" cy="2125720"/>
            <a:chOff x="5867288" y="4017757"/>
            <a:chExt cx="6085481" cy="21257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89D311-5E40-5DFD-7E3B-901ED12D5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288" y="4017757"/>
              <a:ext cx="6085481" cy="1770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F08A16-871D-6D5E-C9DF-D30758D4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288" y="5749045"/>
              <a:ext cx="6083613" cy="394432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087389A-72CD-7185-D41E-0D147B17EB43}"/>
              </a:ext>
            </a:extLst>
          </p:cNvPr>
          <p:cNvSpPr/>
          <p:nvPr/>
        </p:nvSpPr>
        <p:spPr>
          <a:xfrm>
            <a:off x="11005450" y="4224363"/>
            <a:ext cx="943583" cy="262647"/>
          </a:xfrm>
          <a:prstGeom prst="rect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Disabled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EC6D1D-F3B9-EC06-5335-BAEA5CBED25C}"/>
              </a:ext>
            </a:extLst>
          </p:cNvPr>
          <p:cNvSpPr txBox="1"/>
          <p:nvPr/>
        </p:nvSpPr>
        <p:spPr>
          <a:xfrm>
            <a:off x="5865420" y="3916586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disabled, agent only has the option to create and hold order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4AF261F-0EEE-B3B3-32B4-1B28FDDBF0C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816628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9926-FCC5-5E8F-A65B-5DD6478B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AF3552E4-7595-2806-0755-C3C5A49F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501745"/>
              </p:ext>
            </p:extLst>
          </p:nvPr>
        </p:nvGraphicFramePr>
        <p:xfrm>
          <a:off x="244716" y="2504190"/>
          <a:ext cx="5755205" cy="4173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9829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1894902">
                  <a:extLst>
                    <a:ext uri="{9D8B030D-6E8A-4147-A177-3AD203B41FA5}">
                      <a16:colId xmlns:a16="http://schemas.microsoft.com/office/drawing/2014/main" val="3098344543"/>
                    </a:ext>
                  </a:extLst>
                </a:gridCol>
                <a:gridCol w="3050474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</a:tblGrid>
              <a:tr h="232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230053">
                <a:tc rowSpan="13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effectLst/>
                          <a:latin typeface="Aptos" panose="020B0004020202020204" pitchFamily="34" charset="0"/>
                        </a:rPr>
                        <a:t>General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 for itinerary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5841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reate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Order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Create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9127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21447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(pre-ticketing)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59821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(post-ticketing)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50489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31391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148821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6408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2409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374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44420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96335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49901"/>
                  </a:ext>
                </a:extLst>
              </a:tr>
            </a:tbl>
          </a:graphicData>
        </a:graphic>
      </p:graphicFrame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16ABFF4-F4BF-E0FB-3D90-8142C3B67A90}"/>
              </a:ext>
            </a:extLst>
          </p:cNvPr>
          <p:cNvSpPr/>
          <p:nvPr/>
        </p:nvSpPr>
        <p:spPr>
          <a:xfrm>
            <a:off x="1818656" y="910780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48F237-FBDE-4E7C-3AA9-F0BC6129A60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75F670-6CA0-592F-987B-F7791C89F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37561"/>
              </p:ext>
            </p:extLst>
          </p:nvPr>
        </p:nvGraphicFramePr>
        <p:xfrm>
          <a:off x="6192079" y="2504190"/>
          <a:ext cx="5755205" cy="2542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6999">
                  <a:extLst>
                    <a:ext uri="{9D8B030D-6E8A-4147-A177-3AD203B41FA5}">
                      <a16:colId xmlns:a16="http://schemas.microsoft.com/office/drawing/2014/main" val="3788132887"/>
                    </a:ext>
                  </a:extLst>
                </a:gridCol>
                <a:gridCol w="2137272">
                  <a:extLst>
                    <a:ext uri="{9D8B030D-6E8A-4147-A177-3AD203B41FA5}">
                      <a16:colId xmlns:a16="http://schemas.microsoft.com/office/drawing/2014/main" val="1329564177"/>
                    </a:ext>
                  </a:extLst>
                </a:gridCol>
                <a:gridCol w="2530934">
                  <a:extLst>
                    <a:ext uri="{9D8B030D-6E8A-4147-A177-3AD203B41FA5}">
                      <a16:colId xmlns:a16="http://schemas.microsoft.com/office/drawing/2014/main" val="426246455"/>
                    </a:ext>
                  </a:extLst>
                </a:gridCol>
              </a:tblGrid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25234"/>
                  </a:ext>
                </a:extLst>
              </a:tr>
              <a:tr h="230053">
                <a:tc rowSpan="7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Transactional</a:t>
                      </a:r>
                    </a:p>
                    <a:p>
                      <a:pPr algn="l" fontAlgn="t"/>
                      <a:br>
                        <a:rPr lang="en-SG" sz="1200" b="1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Instant Ticketing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Issue tickets instantly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34678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Payment of tickets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issue /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5748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Payment of ancillaries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on hold ancillaries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9375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 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52494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83410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(pre-ticketing)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instantly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57185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(post-ticketing)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 instantly for ticketed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1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36379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976291"/>
              </p:ext>
            </p:extLst>
          </p:nvPr>
        </p:nvGraphicFramePr>
        <p:xfrm>
          <a:off x="1272046" y="2133283"/>
          <a:ext cx="9647907" cy="45992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287283">
                <a:tc rowSpan="15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Manage Bookings</a:t>
                      </a:r>
                      <a:br>
                        <a:rPr lang="en-SG" sz="1200" b="1" dirty="0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Split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S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plit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6728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3322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Import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Import PNR for cross-channel servicing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53448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Summary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Generate itinerary for an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90441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 Summary (post-ticketing)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Generate a copy of 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3174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 on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and itinerary generated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90794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3711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Ticketed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ticketed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01075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EMD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EMD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56656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IUR 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IUR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9040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Transaction 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credit/debit report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8337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Delegate a user to set 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20607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Passenger Management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Manage saved passenger profiles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599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Modify Pax Details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Update pax details post booking creation for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untkt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tkt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bookings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64721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70AD47"/>
                          </a:solidFill>
                          <a:effectLst/>
                          <a:latin typeface="Aptos" panose="020B0004020202020204" pitchFamily="34" charset="0"/>
                        </a:rPr>
                        <a:t>Open Ticket</a:t>
                      </a:r>
                      <a:endParaRPr lang="en-SG" sz="1200" dirty="0">
                        <a:solidFill>
                          <a:srgbClr val="70AD47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rgbClr val="70AD47"/>
                          </a:solidFill>
                        </a:rPr>
                        <a:t>To remove only flight segments but retain value and holds same PNR</a:t>
                      </a:r>
                      <a:endParaRPr lang="en-SG" sz="1200" dirty="0">
                        <a:solidFill>
                          <a:srgbClr val="70AD47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7936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2061884" y="769968"/>
            <a:ext cx="8554688" cy="118501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AD6689-F5B6-95F1-C47C-DD75EB6608E4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99124891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97230"/>
              </p:ext>
            </p:extLst>
          </p:nvPr>
        </p:nvGraphicFramePr>
        <p:xfrm>
          <a:off x="1272046" y="2397760"/>
          <a:ext cx="9647907" cy="173174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480594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Sub-agent Management</a:t>
                      </a: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Subagent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Mgt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Delegate a user to manage subagents/consolidators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35632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Subagent Bookings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 queued to consolidators by their subagents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452106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My Queued Bookings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Bookings queued by subagents to their consolidators</a:t>
                      </a:r>
                    </a:p>
                    <a:p>
                      <a:pPr algn="l" fontAlgn="t"/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8959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1818656" y="899029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7854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4729A-2117-6EEC-FA55-AE664EB8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F4DBE1-DB3C-5FF8-483E-1928DAE762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917563"/>
            <a:ext cx="11311128" cy="5940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D7DC31-E96F-6BD3-4C23-B98201006C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EDIT AND DELETE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0319EE0-2AF5-7299-DD71-AC706066FAF5}"/>
              </a:ext>
            </a:extLst>
          </p:cNvPr>
          <p:cNvSpPr/>
          <p:nvPr/>
        </p:nvSpPr>
        <p:spPr>
          <a:xfrm>
            <a:off x="1651209" y="3582902"/>
            <a:ext cx="7889132" cy="22081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Roles created and their access control permissions are displayed here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Modify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Modify access controls set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Delete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All assigned users will revert to the default of having full booking portal functionality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BC69C4-3DC1-C0E7-E8BC-1663DAEF50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93271" y="283538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60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6D9B0-FD27-B215-A356-EFCA247F4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90FB6F-25A7-7B54-E6E5-7A632D2D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6" y="917563"/>
            <a:ext cx="11311128" cy="59404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24F02E-7569-679C-7225-E0F7966CBC08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059C001D-04FF-7A7E-319A-80693662BF6A}"/>
              </a:ext>
            </a:extLst>
          </p:cNvPr>
          <p:cNvSpPr/>
          <p:nvPr/>
        </p:nvSpPr>
        <p:spPr>
          <a:xfrm>
            <a:off x="6500023" y="4442634"/>
            <a:ext cx="3330570" cy="80182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2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“Assign” to assign users to the agency access control role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621D45-3F79-E5AF-C333-F7C040D4EA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34084" y="3942087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7406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F8B2-F85B-856E-E792-CEEFA5FC0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37C16D-0EFC-C085-CCD7-F660C850B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5" y="892768"/>
            <a:ext cx="11826911" cy="59689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C357F1-4D2B-8093-B7AC-7F303BC486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F304F70-05C9-1A76-8651-D1B6279311D2}"/>
              </a:ext>
            </a:extLst>
          </p:cNvPr>
          <p:cNvSpPr/>
          <p:nvPr/>
        </p:nvSpPr>
        <p:spPr>
          <a:xfrm>
            <a:off x="7938197" y="4264624"/>
            <a:ext cx="3862951" cy="1155686"/>
          </a:xfrm>
          <a:prstGeom prst="round2DiagRect">
            <a:avLst>
              <a:gd name="adj1" fmla="val 972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agency users are displayed here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can be searched via email or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users to assign the role to and click “Submit”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2B7E43-51CD-4CD8-1058-A3B4694E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830075" y="3931538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673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03D3F-0DC8-4B34-55B8-857DA459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5EEB3D-F077-6FD2-FD47-EEEE5C07C11F}"/>
              </a:ext>
            </a:extLst>
          </p:cNvPr>
          <p:cNvGrpSpPr/>
          <p:nvPr/>
        </p:nvGrpSpPr>
        <p:grpSpPr>
          <a:xfrm>
            <a:off x="4767899" y="2601557"/>
            <a:ext cx="7320211" cy="3891619"/>
            <a:chOff x="465632" y="944545"/>
            <a:chExt cx="11260737" cy="5986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DA8A8B-FAAD-8EEF-0876-48B3BF8CF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632" y="944545"/>
              <a:ext cx="11260737" cy="59865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109E0C-9D12-3A4F-5293-2553BA47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3188" y="3511672"/>
              <a:ext cx="1221353" cy="69320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DB85777-21B3-85DA-4F6C-0DCEA6AD4E74}"/>
              </a:ext>
            </a:extLst>
          </p:cNvPr>
          <p:cNvSpPr/>
          <p:nvPr/>
        </p:nvSpPr>
        <p:spPr>
          <a:xfrm>
            <a:off x="583632" y="6060095"/>
            <a:ext cx="1664617" cy="6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39C389-BE2D-B48A-DD74-64ED25D840F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 -DELEGATED USERS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279983-9D23-C78A-786F-1F901CE823E4}"/>
              </a:ext>
            </a:extLst>
          </p:cNvPr>
          <p:cNvSpPr/>
          <p:nvPr/>
        </p:nvSpPr>
        <p:spPr>
          <a:xfrm>
            <a:off x="4767898" y="1211149"/>
            <a:ext cx="7320211" cy="1164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Delegates can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all agency access roles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Add new role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/ Assign / Delete other roles</a:t>
            </a:r>
          </a:p>
          <a:p>
            <a:pPr marL="1200150" lvl="2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Blocked from editing their own assigned role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9D87A09-E348-576A-4D92-B74D40F4BB6C}"/>
              </a:ext>
            </a:extLst>
          </p:cNvPr>
          <p:cNvSpPr/>
          <p:nvPr/>
        </p:nvSpPr>
        <p:spPr>
          <a:xfrm>
            <a:off x="294332" y="1361278"/>
            <a:ext cx="4277668" cy="10140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Users tagged to an a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gency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access control role with access to “Agency Access Controls” are delegated users who can help manage agency access control roles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83A17-E0BD-3BDB-ABD1-9B7B1B63F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33" y="2828023"/>
            <a:ext cx="4277667" cy="2884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401F5-DFB3-17FB-8732-FFF6BD71F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379" y="4720983"/>
            <a:ext cx="678378" cy="1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4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67FC2-C124-B151-1D5E-BF0E5538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8FA14-4A9A-F650-AAB0-0A4BF169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r="5998" b="12627"/>
          <a:stretch/>
        </p:blipFill>
        <p:spPr>
          <a:xfrm>
            <a:off x="0" y="897992"/>
            <a:ext cx="12192000" cy="596000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6B98C-B183-6D2E-5285-F3C6C9AA18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047843" y="3086872"/>
            <a:ext cx="737611" cy="737611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A84FE85-8C64-D3B4-D260-1181DBF8B9C7}"/>
              </a:ext>
            </a:extLst>
          </p:cNvPr>
          <p:cNvSpPr/>
          <p:nvPr/>
        </p:nvSpPr>
        <p:spPr>
          <a:xfrm>
            <a:off x="8868522" y="3925764"/>
            <a:ext cx="2163929" cy="5171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“Manage Agency”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5182E-1616-D51A-C516-A8B5A6BDF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655" y="958952"/>
            <a:ext cx="2012353" cy="38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047E8-E4CF-6AA4-89C9-45276F6800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0F936CB-E295-F59A-F97B-D0ED09C923DD}"/>
              </a:ext>
            </a:extLst>
          </p:cNvPr>
          <p:cNvSpPr/>
          <p:nvPr/>
        </p:nvSpPr>
        <p:spPr>
          <a:xfrm>
            <a:off x="345933" y="1715033"/>
            <a:ext cx="3431900" cy="75847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 team must be created before admins and users can be invited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2280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8EAD6-C7B4-8E7B-D51C-4EF33B2F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FDD08-4E9A-7406-50F2-50DE3C5A35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2D31F-1ADA-9399-2519-7998BBBBEF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17B0-4ADA-6248-E3A2-980718071D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220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BCD4784-72C9-75D2-B8B5-1989A8E2553E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B1089-56B4-0745-4C7F-C052F676E3B3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Share Bookings and User Group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8C2FF93-9F50-B989-9971-1D829E22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4424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060EE-6F27-D101-2C4D-11FBA064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FCFFE1D-27E7-68B5-386A-B56F63AD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96683"/>
            <a:ext cx="9448800" cy="532447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727BF7F-B027-5BC6-9A68-209299A98729}"/>
              </a:ext>
            </a:extLst>
          </p:cNvPr>
          <p:cNvSpPr/>
          <p:nvPr/>
        </p:nvSpPr>
        <p:spPr>
          <a:xfrm>
            <a:off x="1372328" y="1046840"/>
            <a:ext cx="9447343" cy="148046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The viewing permissions for bookings depends on the agent’s role: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can view all agency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Admin can view all team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can view individual transactions only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At the Order Details page, agents can choose to “Share” the booking to anyone within the same agency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F6D3B-9179-BA1E-9646-B9E404D5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851536" y="6145847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2F259C-5B39-880A-A855-CF81EAB770B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568342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8981-D74D-4BD7-B17C-E2492103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386587" y="4134451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C7C4AF4-5F2A-785B-2502-B023A0E0764C}"/>
              </a:ext>
            </a:extLst>
          </p:cNvPr>
          <p:cNvSpPr/>
          <p:nvPr/>
        </p:nvSpPr>
        <p:spPr>
          <a:xfrm>
            <a:off x="261947" y="5067261"/>
            <a:ext cx="3003823" cy="1501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All agency users will be displayed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Navigate to the team and select the admin/user to share the booking with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87482" y="2920791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159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686B4-71CA-D209-1341-DF9286C0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36" y="911827"/>
            <a:ext cx="8970144" cy="59461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441948" y="2632252"/>
            <a:ext cx="3482116" cy="23110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Shared bookings will appear in the recipient’s order management page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agent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see which user created the order by referring to “User”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Recipients can view and service the booking with the booking function capabilities they have access 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5BF6BF-A960-B1F9-28CA-71F17525409B}"/>
              </a:ext>
            </a:extLst>
          </p:cNvPr>
          <p:cNvSpPr/>
          <p:nvPr/>
        </p:nvSpPr>
        <p:spPr>
          <a:xfrm>
            <a:off x="7430129" y="4408660"/>
            <a:ext cx="869132" cy="20823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77619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flight registration&#10;&#10;Description automatically generated">
            <a:extLst>
              <a:ext uri="{FF2B5EF4-FFF2-40B4-BE49-F238E27FC236}">
                <a16:creationId xmlns:a16="http://schemas.microsoft.com/office/drawing/2014/main" id="{162FA6DE-EA09-1A10-9FCE-BA70A7D2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1266825"/>
            <a:ext cx="10525125" cy="51911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010148" y="3432352"/>
            <a:ext cx="3482116" cy="11489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For </a:t>
            </a:r>
            <a:r>
              <a:rPr lang="en-US" sz="1400" err="1">
                <a:solidFill>
                  <a:srgbClr val="000000"/>
                </a:solidFill>
                <a:latin typeface="Aptos"/>
                <a:cs typeface="Calibri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 bookings, the ticketing agent will need to select the IATA code to issue the booking with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7193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1BA78-259C-3946-C918-D653B6F7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A0024-CA76-26FD-5A53-4D2F7D5F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0" y="1038865"/>
            <a:ext cx="10848975" cy="41624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C3FE5F-A7B4-8272-F941-5F7280F3400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ORDER HISTORY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F6100CB-6F32-71EC-0298-35FC40FD0473}"/>
              </a:ext>
            </a:extLst>
          </p:cNvPr>
          <p:cNvSpPr/>
          <p:nvPr/>
        </p:nvSpPr>
        <p:spPr>
          <a:xfrm>
            <a:off x="6375403" y="4851014"/>
            <a:ext cx="4627908" cy="17530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history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can be viewed on order details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Email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Type of servicing done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OrderCreate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Booking created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AirDocIssue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Ticket issued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OrderChange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/ add ancillaries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IATA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7E6C8-5FDB-E473-C0FF-2E7125A5B2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061826" y="2232804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351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87858-5162-A780-2602-FED0B397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142145" y="4029336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/>
              </a:rPr>
              <a:t>UNSHARE</a:t>
            </a: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/>
              </a:rPr>
              <a:t>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32394" y="2823850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2F6F2F-5089-9778-B13B-D43EFC2DBE81}"/>
              </a:ext>
            </a:extLst>
          </p:cNvPr>
          <p:cNvSpPr/>
          <p:nvPr/>
        </p:nvSpPr>
        <p:spPr>
          <a:xfrm>
            <a:off x="7306394" y="3138003"/>
            <a:ext cx="4180114" cy="1270688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un-shared by unselecting the user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Recipients can also help share the booking with other users</a:t>
            </a:r>
          </a:p>
        </p:txBody>
      </p:sp>
    </p:spTree>
    <p:extLst>
      <p:ext uri="{BB962C8B-B14F-4D97-AF65-F5344CB8AC3E}">
        <p14:creationId xmlns:p14="http://schemas.microsoft.com/office/powerpoint/2010/main" val="39106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174C-456A-B218-74B9-4F1D9E2E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A4090-0913-15DD-C9FE-B2BE2088B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9659"/>
            <a:ext cx="12192000" cy="44214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97FD07-D802-D8E1-D26B-5812BD17702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933A336-74B6-70E0-E2D4-2D2478D922C0}"/>
              </a:ext>
            </a:extLst>
          </p:cNvPr>
          <p:cNvSpPr/>
          <p:nvPr/>
        </p:nvSpPr>
        <p:spPr>
          <a:xfrm>
            <a:off x="7941015" y="4641603"/>
            <a:ext cx="3572477" cy="162007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set up a user group for users who regularly share bookings with each other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automatically share bookings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360A69-AE0F-F0AB-888B-8D92B9E327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582767" y="1890912"/>
            <a:ext cx="537785" cy="537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5DA55-1F2F-C948-2726-2647455FD2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792991" y="4684675"/>
            <a:ext cx="537785" cy="537785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DD443FB-BD2A-C703-644B-A3CA7F06A246}"/>
              </a:ext>
            </a:extLst>
          </p:cNvPr>
          <p:cNvSpPr/>
          <p:nvPr/>
        </p:nvSpPr>
        <p:spPr>
          <a:xfrm>
            <a:off x="580415" y="5316137"/>
            <a:ext cx="3670571" cy="552204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“Create Group” to create a user group</a:t>
            </a:r>
          </a:p>
        </p:txBody>
      </p:sp>
    </p:spTree>
    <p:extLst>
      <p:ext uri="{BB962C8B-B14F-4D97-AF65-F5344CB8AC3E}">
        <p14:creationId xmlns:p14="http://schemas.microsoft.com/office/powerpoint/2010/main" val="1733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BE42-B39B-548C-D557-3E7FA1C6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60AE5-B88E-02CF-4DE3-3EA6975BB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21" y="1167101"/>
            <a:ext cx="6807158" cy="45237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1581D1-0584-ADF9-60D2-B80B3BC6F9D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DF0E957-79F9-9D12-5CD3-FD255462E102}"/>
              </a:ext>
            </a:extLst>
          </p:cNvPr>
          <p:cNvSpPr/>
          <p:nvPr/>
        </p:nvSpPr>
        <p:spPr>
          <a:xfrm>
            <a:off x="7256834" y="4882450"/>
            <a:ext cx="4527046" cy="1658865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will be displayed here, choose which users to be added into the user group and click Save</a:t>
            </a:r>
          </a:p>
          <a:p>
            <a:pPr lvl="0"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will now automatically share bookings without having to manually share bookings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0EF283-4495-21F7-71F6-CCBDFB62DC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903487" y="3160107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SUMMARY OF BOOKING PORTAL ACCESS RIGHTS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882601"/>
              </p:ext>
            </p:extLst>
          </p:nvPr>
        </p:nvGraphicFramePr>
        <p:xfrm>
          <a:off x="545272" y="1124973"/>
          <a:ext cx="11101455" cy="469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291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3370307857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706099022"/>
                    </a:ext>
                  </a:extLst>
                </a:gridCol>
              </a:tblGrid>
              <a:tr h="484024">
                <a:tc>
                  <a:txBody>
                    <a:bodyPr/>
                    <a:lstStyle/>
                    <a:p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Master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Admin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User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Remarks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 functions can be performed?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Can set Access Controls?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Yes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bookings can be viewed / serviced?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agency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team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Individual bookings only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Bookings can be shared manually within agency</a:t>
                      </a:r>
                      <a:r>
                        <a:rPr lang="en-SG">
                          <a:latin typeface="Aptos" panose="020B00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>
                          <a:latin typeface="Aptos" panose="020B0004020202020204" pitchFamily="34" charset="0"/>
                        </a:rPr>
                        <a:t>Bookings are auto-shared within user group</a:t>
                      </a: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526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9A062D-2FA4-4C05-85BB-3E5FB59AC32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B72F-C839-C2A3-708C-7DA87A230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" r="253" b="2461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BFD48-F879-8651-B0D5-FB6763A6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074" y="1169210"/>
            <a:ext cx="2445290" cy="47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C40AA-377E-B2CA-759F-4D33FAE1CD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384877" y="2704431"/>
            <a:ext cx="737611" cy="73761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E8558E-53FB-403A-99F8-5842A7916AE6}"/>
              </a:ext>
            </a:extLst>
          </p:cNvPr>
          <p:cNvSpPr/>
          <p:nvPr/>
        </p:nvSpPr>
        <p:spPr>
          <a:xfrm>
            <a:off x="745236" y="4053890"/>
            <a:ext cx="1959872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Navigate to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05347F9-DE7E-25AF-F6C7-C5713CF22274}"/>
              </a:ext>
            </a:extLst>
          </p:cNvPr>
          <p:cNvSpPr/>
          <p:nvPr/>
        </p:nvSpPr>
        <p:spPr>
          <a:xfrm>
            <a:off x="9304913" y="3510576"/>
            <a:ext cx="1871088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“New team”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B03B8-0C8E-2B5A-5323-83B599C0AA23}"/>
              </a:ext>
            </a:extLst>
          </p:cNvPr>
          <p:cNvSpPr/>
          <p:nvPr/>
        </p:nvSpPr>
        <p:spPr>
          <a:xfrm>
            <a:off x="1362075" y="332422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37663-2946-431E-934D-86B47A342B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36303" y="297766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5348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86C6E-3FA3-6362-5238-D62E757C8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230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2797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Subagent-Consolidator Flow</a:t>
            </a:r>
            <a:endParaRPr lang="en-US" sz="2800" b="1">
              <a:solidFill>
                <a:schemeClr val="bg1"/>
              </a:solidFill>
              <a:latin typeface="Aptos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3782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269989" y="1354588"/>
            <a:ext cx="3583790" cy="17399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AGENT 360 now supports a subagent-consolidator flow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Each subagent and consolidator will have their own Master account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use multiple consolidators and vice versa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07D92E-1EDD-3162-1A92-8F2086BEB664}"/>
              </a:ext>
            </a:extLst>
          </p:cNvPr>
          <p:cNvSpPr/>
          <p:nvPr/>
        </p:nvSpPr>
        <p:spPr>
          <a:xfrm>
            <a:off x="6110592" y="1607173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C1AC2-8D3D-B1AF-FC89-EC134827B496}"/>
              </a:ext>
            </a:extLst>
          </p:cNvPr>
          <p:cNvSpPr/>
          <p:nvPr/>
        </p:nvSpPr>
        <p:spPr>
          <a:xfrm>
            <a:off x="6110592" y="2334216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2DD7A-8E18-800F-04FB-3AE98CC76C9D}"/>
              </a:ext>
            </a:extLst>
          </p:cNvPr>
          <p:cNvSpPr/>
          <p:nvPr/>
        </p:nvSpPr>
        <p:spPr>
          <a:xfrm>
            <a:off x="6111771" y="2865957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0D252-3B04-86FF-2BDA-5479C65A67E9}"/>
              </a:ext>
            </a:extLst>
          </p:cNvPr>
          <p:cNvSpPr/>
          <p:nvPr/>
        </p:nvSpPr>
        <p:spPr>
          <a:xfrm>
            <a:off x="6111772" y="3389177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93A212-53E7-D433-CF3B-F232BFD54FC5}"/>
              </a:ext>
            </a:extLst>
          </p:cNvPr>
          <p:cNvSpPr/>
          <p:nvPr/>
        </p:nvSpPr>
        <p:spPr>
          <a:xfrm>
            <a:off x="6111772" y="3721469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BD201-4556-AE3D-D45E-B5A2787869F4}"/>
              </a:ext>
            </a:extLst>
          </p:cNvPr>
          <p:cNvSpPr/>
          <p:nvPr/>
        </p:nvSpPr>
        <p:spPr>
          <a:xfrm>
            <a:off x="4554783" y="4036708"/>
            <a:ext cx="1419231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1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582BEC-5796-B1EC-F4B8-E156767E6412}"/>
              </a:ext>
            </a:extLst>
          </p:cNvPr>
          <p:cNvSpPr/>
          <p:nvPr/>
        </p:nvSpPr>
        <p:spPr>
          <a:xfrm>
            <a:off x="6110592" y="4410679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982A2F-5AA3-930F-49DF-769A632B4DA2}"/>
              </a:ext>
            </a:extLst>
          </p:cNvPr>
          <p:cNvSpPr/>
          <p:nvPr/>
        </p:nvSpPr>
        <p:spPr>
          <a:xfrm>
            <a:off x="6110592" y="5137722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D2AF7-A9B6-5CB4-6B59-4FBB25D9B9B1}"/>
              </a:ext>
            </a:extLst>
          </p:cNvPr>
          <p:cNvSpPr/>
          <p:nvPr/>
        </p:nvSpPr>
        <p:spPr>
          <a:xfrm>
            <a:off x="6111771" y="5669463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420E1-8294-63C9-514D-9EEBA6F378AD}"/>
              </a:ext>
            </a:extLst>
          </p:cNvPr>
          <p:cNvSpPr/>
          <p:nvPr/>
        </p:nvSpPr>
        <p:spPr>
          <a:xfrm>
            <a:off x="6111772" y="6192683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947CE-EF61-4E96-FF5D-29A5CE6B7AFD}"/>
              </a:ext>
            </a:extLst>
          </p:cNvPr>
          <p:cNvSpPr/>
          <p:nvPr/>
        </p:nvSpPr>
        <p:spPr>
          <a:xfrm>
            <a:off x="6111772" y="6524975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3264672-0DDF-E717-5A01-3356D7D683A9}"/>
              </a:ext>
            </a:extLst>
          </p:cNvPr>
          <p:cNvCxnSpPr>
            <a:cxnSpLocks/>
            <a:stCxn id="9" idx="1"/>
            <a:endCxn id="4" idx="1"/>
          </p:cNvCxnSpPr>
          <p:nvPr/>
        </p:nvCxnSpPr>
        <p:spPr>
          <a:xfrm rot="10800000">
            <a:off x="6110592" y="1923573"/>
            <a:ext cx="1180" cy="4406271"/>
          </a:xfrm>
          <a:prstGeom prst="bentConnector3">
            <a:avLst>
              <a:gd name="adj1" fmla="val 19472881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09871-FE0E-DF13-A1F8-67F2B407477C}"/>
              </a:ext>
            </a:extLst>
          </p:cNvPr>
          <p:cNvSpPr/>
          <p:nvPr/>
        </p:nvSpPr>
        <p:spPr>
          <a:xfrm>
            <a:off x="8698379" y="4369655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 </a:t>
            </a:r>
            <a:r>
              <a:rPr lang="en-US" sz="1200">
                <a:latin typeface="Aptos" panose="020B0004020202020204" pitchFamily="34" charset="0"/>
              </a:rPr>
              <a:t>32300003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687807-AA24-88DB-1D7F-1030DAD4960A}"/>
              </a:ext>
            </a:extLst>
          </p:cNvPr>
          <p:cNvSpPr/>
          <p:nvPr/>
        </p:nvSpPr>
        <p:spPr>
          <a:xfrm>
            <a:off x="8698379" y="5096698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B9ACD-2BB9-808C-4202-C585BB97023E}"/>
              </a:ext>
            </a:extLst>
          </p:cNvPr>
          <p:cNvSpPr/>
          <p:nvPr/>
        </p:nvSpPr>
        <p:spPr>
          <a:xfrm>
            <a:off x="8699558" y="5628439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32300003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F75323-B5C9-E726-11AC-6100D12CA9BB}"/>
              </a:ext>
            </a:extLst>
          </p:cNvPr>
          <p:cNvSpPr/>
          <p:nvPr/>
        </p:nvSpPr>
        <p:spPr>
          <a:xfrm>
            <a:off x="8699559" y="6151659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2B053A-DAB8-2EC7-F303-FAABA55A9B0B}"/>
              </a:ext>
            </a:extLst>
          </p:cNvPr>
          <p:cNvSpPr/>
          <p:nvPr/>
        </p:nvSpPr>
        <p:spPr>
          <a:xfrm>
            <a:off x="8699559" y="6483951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94BE5-1C26-4282-852F-8A05BDF6CB22}"/>
              </a:ext>
            </a:extLst>
          </p:cNvPr>
          <p:cNvSpPr/>
          <p:nvPr/>
        </p:nvSpPr>
        <p:spPr>
          <a:xfrm>
            <a:off x="8698379" y="1607174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8EA5AC-3B4D-7B91-69B7-98997F6D96B7}"/>
              </a:ext>
            </a:extLst>
          </p:cNvPr>
          <p:cNvSpPr/>
          <p:nvPr/>
        </p:nvSpPr>
        <p:spPr>
          <a:xfrm>
            <a:off x="8698379" y="2334217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03727A-14C1-9874-861E-4E8FBDF1362C}"/>
              </a:ext>
            </a:extLst>
          </p:cNvPr>
          <p:cNvSpPr/>
          <p:nvPr/>
        </p:nvSpPr>
        <p:spPr>
          <a:xfrm>
            <a:off x="8699558" y="286595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10D263-5AE8-8DCE-B5C5-6620996145A0}"/>
              </a:ext>
            </a:extLst>
          </p:cNvPr>
          <p:cNvSpPr/>
          <p:nvPr/>
        </p:nvSpPr>
        <p:spPr>
          <a:xfrm>
            <a:off x="8699559" y="338917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3DB1DC-E2B0-F05A-26C7-B73A63B5CD9D}"/>
              </a:ext>
            </a:extLst>
          </p:cNvPr>
          <p:cNvSpPr/>
          <p:nvPr/>
        </p:nvSpPr>
        <p:spPr>
          <a:xfrm>
            <a:off x="8699559" y="372147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15FACE88-1274-8FDA-534D-3E33B70BD76B}"/>
              </a:ext>
            </a:extLst>
          </p:cNvPr>
          <p:cNvCxnSpPr>
            <a:cxnSpLocks/>
            <a:stCxn id="13" idx="1"/>
            <a:endCxn id="28" idx="0"/>
          </p:cNvCxnSpPr>
          <p:nvPr/>
        </p:nvCxnSpPr>
        <p:spPr>
          <a:xfrm rot="10800000" flipH="1">
            <a:off x="6111771" y="1607175"/>
            <a:ext cx="3540087" cy="5054961"/>
          </a:xfrm>
          <a:prstGeom prst="bentConnector4">
            <a:avLst>
              <a:gd name="adj1" fmla="val -51247"/>
              <a:gd name="adj2" fmla="val 104522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9D5E4DA-B7B4-1089-DF73-0051F362196B}"/>
              </a:ext>
            </a:extLst>
          </p:cNvPr>
          <p:cNvSpPr/>
          <p:nvPr/>
        </p:nvSpPr>
        <p:spPr>
          <a:xfrm>
            <a:off x="2696922" y="4036708"/>
            <a:ext cx="1617437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C021EC0-0FBA-DE35-ADF6-FC765B30D69E}"/>
              </a:ext>
            </a:extLst>
          </p:cNvPr>
          <p:cNvCxnSpPr>
            <a:cxnSpLocks/>
            <a:stCxn id="21" idx="3"/>
            <a:endCxn id="28" idx="3"/>
          </p:cNvCxnSpPr>
          <p:nvPr/>
        </p:nvCxnSpPr>
        <p:spPr>
          <a:xfrm flipV="1">
            <a:off x="10604157" y="1923573"/>
            <a:ext cx="1181" cy="4365246"/>
          </a:xfrm>
          <a:prstGeom prst="bentConnector3">
            <a:avLst>
              <a:gd name="adj1" fmla="val 19456478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A3AC081-B166-6A1A-F169-F72D51B394E2}"/>
              </a:ext>
            </a:extLst>
          </p:cNvPr>
          <p:cNvSpPr/>
          <p:nvPr/>
        </p:nvSpPr>
        <p:spPr>
          <a:xfrm>
            <a:off x="10809196" y="3993204"/>
            <a:ext cx="1425730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2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2847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B17D6-59A7-324F-82FD-861A0102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5F6463-973A-CE1C-1D12-11C753E6BB7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E93DA2-6736-B486-8588-7999853BBF30}"/>
              </a:ext>
            </a:extLst>
          </p:cNvPr>
          <p:cNvSpPr/>
          <p:nvPr/>
        </p:nvSpPr>
        <p:spPr>
          <a:xfrm>
            <a:off x="6367340" y="4062963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EF2DF-86EE-F8DA-9B49-727124841B52}"/>
              </a:ext>
            </a:extLst>
          </p:cNvPr>
          <p:cNvSpPr/>
          <p:nvPr/>
        </p:nvSpPr>
        <p:spPr>
          <a:xfrm>
            <a:off x="636734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3070A-D2DB-B75B-A0DB-5642630099E7}"/>
              </a:ext>
            </a:extLst>
          </p:cNvPr>
          <p:cNvSpPr/>
          <p:nvPr/>
        </p:nvSpPr>
        <p:spPr>
          <a:xfrm>
            <a:off x="637006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5ADA75-F7C7-5B92-EEA4-01672B3EEDB0}"/>
              </a:ext>
            </a:extLst>
          </p:cNvPr>
          <p:cNvSpPr/>
          <p:nvPr/>
        </p:nvSpPr>
        <p:spPr>
          <a:xfrm>
            <a:off x="637006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4AED5-E63F-61CA-5F70-670B0B766A56}"/>
              </a:ext>
            </a:extLst>
          </p:cNvPr>
          <p:cNvSpPr/>
          <p:nvPr/>
        </p:nvSpPr>
        <p:spPr>
          <a:xfrm>
            <a:off x="637006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37DF4-5CC2-C189-2AE6-B8E0F8F6DFDE}"/>
              </a:ext>
            </a:extLst>
          </p:cNvPr>
          <p:cNvSpPr/>
          <p:nvPr/>
        </p:nvSpPr>
        <p:spPr>
          <a:xfrm>
            <a:off x="5107471" y="6142444"/>
            <a:ext cx="1659653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Queue booking to consolidator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F057D-A96E-0C2B-C2F9-50CC7E9AEDCE}"/>
              </a:ext>
            </a:extLst>
          </p:cNvPr>
          <p:cNvSpPr/>
          <p:nvPr/>
        </p:nvSpPr>
        <p:spPr>
          <a:xfrm>
            <a:off x="3565110" y="4062963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3B7E19-9C1F-0968-B9F3-E16205D5E92C}"/>
              </a:ext>
            </a:extLst>
          </p:cNvPr>
          <p:cNvSpPr/>
          <p:nvPr/>
        </p:nvSpPr>
        <p:spPr>
          <a:xfrm>
            <a:off x="356511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DAC47-C586-7FD8-FDC1-8EA211F58507}"/>
              </a:ext>
            </a:extLst>
          </p:cNvPr>
          <p:cNvSpPr/>
          <p:nvPr/>
        </p:nvSpPr>
        <p:spPr>
          <a:xfrm>
            <a:off x="356783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7C4EA-7826-FE75-B9F2-1F57A489A693}"/>
              </a:ext>
            </a:extLst>
          </p:cNvPr>
          <p:cNvSpPr/>
          <p:nvPr/>
        </p:nvSpPr>
        <p:spPr>
          <a:xfrm>
            <a:off x="356783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EF87B1-43C3-4452-5CF4-1DA22ECB6EF8}"/>
              </a:ext>
            </a:extLst>
          </p:cNvPr>
          <p:cNvSpPr/>
          <p:nvPr/>
        </p:nvSpPr>
        <p:spPr>
          <a:xfrm>
            <a:off x="356783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73083D5-52F6-2C14-9E54-43160617BEBC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5472434" y="4286186"/>
            <a:ext cx="894906" cy="13636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82892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Registration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Consolidator and subagent each register their own Master account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2373472" y="2298689"/>
            <a:ext cx="2383276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Appoint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Consolidator appoints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Subagent accepts appointment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A3CF2-0349-54B4-9CB5-6DF5D2F4C4CB}"/>
              </a:ext>
            </a:extLst>
          </p:cNvPr>
          <p:cNvSpPr/>
          <p:nvPr/>
        </p:nvSpPr>
        <p:spPr>
          <a:xfrm>
            <a:off x="510747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Subagent create booking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Using subagent’s own agent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B5734B-EF6F-94F8-6473-7F98D05A4D18}"/>
              </a:ext>
            </a:extLst>
          </p:cNvPr>
          <p:cNvSpPr/>
          <p:nvPr/>
        </p:nvSpPr>
        <p:spPr>
          <a:xfrm>
            <a:off x="761976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Queue to consolidator for payment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166677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4C0F1A-9EC3-05D2-CA60-86634D1D3164}"/>
              </a:ext>
            </a:extLst>
          </p:cNvPr>
          <p:cNvCxnSpPr>
            <a:cxnSpLocks/>
            <a:stCxn id="37" idx="6"/>
            <a:endCxn id="36" idx="2"/>
          </p:cNvCxnSpPr>
          <p:nvPr/>
        </p:nvCxnSpPr>
        <p:spPr>
          <a:xfrm>
            <a:off x="417906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FF7D1C-342D-0A80-8275-35D352957AEE}"/>
              </a:ext>
            </a:extLst>
          </p:cNvPr>
          <p:cNvCxnSpPr>
            <a:cxnSpLocks/>
            <a:stCxn id="36" idx="6"/>
            <a:endCxn id="41" idx="2"/>
          </p:cNvCxnSpPr>
          <p:nvPr/>
        </p:nvCxnSpPr>
        <p:spPr>
          <a:xfrm>
            <a:off x="669135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43886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9B10B0-8CA3-0362-376D-6A3481F9E360}"/>
              </a:ext>
            </a:extLst>
          </p:cNvPr>
          <p:cNvSpPr/>
          <p:nvPr/>
        </p:nvSpPr>
        <p:spPr>
          <a:xfrm>
            <a:off x="546344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295115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7590EC-A08B-E300-E093-C6731704267E}"/>
              </a:ext>
            </a:extLst>
          </p:cNvPr>
          <p:cNvSpPr/>
          <p:nvPr/>
        </p:nvSpPr>
        <p:spPr>
          <a:xfrm>
            <a:off x="797573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6CD7BF-1831-9539-2A6A-49B9BC7E226E}"/>
              </a:ext>
            </a:extLst>
          </p:cNvPr>
          <p:cNvSpPr/>
          <p:nvPr/>
        </p:nvSpPr>
        <p:spPr>
          <a:xfrm>
            <a:off x="10488025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5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73072-1E4C-AEAA-BE5D-2A29CF331C0C}"/>
              </a:ext>
            </a:extLst>
          </p:cNvPr>
          <p:cNvSpPr/>
          <p:nvPr/>
        </p:nvSpPr>
        <p:spPr>
          <a:xfrm>
            <a:off x="1013205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Complete Queue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Return booking to subagent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6E8479-5F74-E131-AE73-EF574BF55E78}"/>
              </a:ext>
            </a:extLst>
          </p:cNvPr>
          <p:cNvCxnSpPr>
            <a:cxnSpLocks/>
            <a:stCxn id="41" idx="6"/>
            <a:endCxn id="12" idx="2"/>
          </p:cNvCxnSpPr>
          <p:nvPr/>
        </p:nvCxnSpPr>
        <p:spPr>
          <a:xfrm>
            <a:off x="9203644" y="1609206"/>
            <a:ext cx="1284381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887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1668-C6C2-9503-0D30-6262B9D54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DDF42B-1EAA-D023-5C11-A8F8A9880B0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- REGISTRATION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EE1C0-35E8-F605-127F-AE570C222700}"/>
              </a:ext>
            </a:extLst>
          </p:cNvPr>
          <p:cNvSpPr/>
          <p:nvPr/>
        </p:nvSpPr>
        <p:spPr>
          <a:xfrm>
            <a:off x="604238" y="3297849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62A92-64F3-D098-0375-93FF6C6CEC1F}"/>
              </a:ext>
            </a:extLst>
          </p:cNvPr>
          <p:cNvSpPr/>
          <p:nvPr/>
        </p:nvSpPr>
        <p:spPr>
          <a:xfrm>
            <a:off x="604238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B6E55-8C18-1A35-C8C1-A7940BA2AEA2}"/>
              </a:ext>
            </a:extLst>
          </p:cNvPr>
          <p:cNvSpPr/>
          <p:nvPr/>
        </p:nvSpPr>
        <p:spPr>
          <a:xfrm>
            <a:off x="606963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33B48-E89C-57DE-F2A3-C65C62245E64}"/>
              </a:ext>
            </a:extLst>
          </p:cNvPr>
          <p:cNvSpPr/>
          <p:nvPr/>
        </p:nvSpPr>
        <p:spPr>
          <a:xfrm>
            <a:off x="606964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71324-C9CE-68F2-DB43-4A6B15A0C128}"/>
              </a:ext>
            </a:extLst>
          </p:cNvPr>
          <p:cNvSpPr/>
          <p:nvPr/>
        </p:nvSpPr>
        <p:spPr>
          <a:xfrm>
            <a:off x="60696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DAACB-63A4-ADC4-7065-3AA74FA2820C}"/>
              </a:ext>
            </a:extLst>
          </p:cNvPr>
          <p:cNvSpPr/>
          <p:nvPr/>
        </p:nvSpPr>
        <p:spPr>
          <a:xfrm>
            <a:off x="3394614" y="3297849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9EDC3-A61C-D312-86AB-960691437F9A}"/>
              </a:ext>
            </a:extLst>
          </p:cNvPr>
          <p:cNvSpPr/>
          <p:nvPr/>
        </p:nvSpPr>
        <p:spPr>
          <a:xfrm>
            <a:off x="3394614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878A2-B8E4-06DA-F005-D1D376820AD2}"/>
              </a:ext>
            </a:extLst>
          </p:cNvPr>
          <p:cNvSpPr/>
          <p:nvPr/>
        </p:nvSpPr>
        <p:spPr>
          <a:xfrm>
            <a:off x="3396972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F11D27-5369-D5CA-6990-CC2B259D3280}"/>
              </a:ext>
            </a:extLst>
          </p:cNvPr>
          <p:cNvSpPr/>
          <p:nvPr/>
        </p:nvSpPr>
        <p:spPr>
          <a:xfrm>
            <a:off x="3396975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53842-6801-0A3C-44E9-BD08D039D847}"/>
              </a:ext>
            </a:extLst>
          </p:cNvPr>
          <p:cNvSpPr/>
          <p:nvPr/>
        </p:nvSpPr>
        <p:spPr>
          <a:xfrm>
            <a:off x="339697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5583A-20AD-EC06-48D1-3652154CC8FD}"/>
              </a:ext>
            </a:extLst>
          </p:cNvPr>
          <p:cNvSpPr/>
          <p:nvPr/>
        </p:nvSpPr>
        <p:spPr>
          <a:xfrm>
            <a:off x="6672662" y="205253"/>
            <a:ext cx="1407305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Registration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A9D40B-AA20-7D06-F960-2EDF2EA7BD95}"/>
              </a:ext>
            </a:extLst>
          </p:cNvPr>
          <p:cNvSpPr/>
          <p:nvPr/>
        </p:nvSpPr>
        <p:spPr>
          <a:xfrm>
            <a:off x="6372226" y="205253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3D51BB-7D04-5300-0CFA-37B2658A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48" y="1537043"/>
            <a:ext cx="6292949" cy="445906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BBF3212-096B-00C5-AE20-B85E96FAE524}"/>
              </a:ext>
            </a:extLst>
          </p:cNvPr>
          <p:cNvSpPr/>
          <p:nvPr/>
        </p:nvSpPr>
        <p:spPr>
          <a:xfrm>
            <a:off x="573931" y="1537043"/>
            <a:ext cx="4727642" cy="1576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Consolidators and subagents should each register for their own Master account and have their own team structures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register with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IATA/ARC/TIDS code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Register as non-IATA accredited agent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C287AD-C8BF-1C3D-02BC-45567E05E02D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79D8D2-AF80-9863-108B-A32DB0DF113C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5959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1D399-90B8-A831-015F-452D258E5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47" y="933764"/>
            <a:ext cx="8389057" cy="5859558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6130296" y="3585081"/>
            <a:ext cx="4228696" cy="12336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“Appoint” to appoint a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Please reach out to your local SQ office to help batch appoint subagents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75E36-0E0A-4825-8409-B8E967D5E1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208">
            <a:off x="8500042" y="2872333"/>
            <a:ext cx="695495" cy="695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2FB6B0-6748-FFC1-6C67-57C4ED34C93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488D5-CDBC-97D0-F503-9892A9EC261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24EB63-2D30-8812-10AC-067F5ADE3B1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FDCAA27-E014-8C8A-6BAE-82518C3F700D}"/>
              </a:ext>
            </a:extLst>
          </p:cNvPr>
          <p:cNvSpPr/>
          <p:nvPr/>
        </p:nvSpPr>
        <p:spPr>
          <a:xfrm>
            <a:off x="5901558" y="1384651"/>
            <a:ext cx="4853292" cy="9068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the Master can access the “Subagent” sub-menu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grant delegates in the agency to access this under agency access controls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C61E655E-DD52-0B63-08E0-09999B881D3D}"/>
              </a:ext>
            </a:extLst>
          </p:cNvPr>
          <p:cNvSpPr/>
          <p:nvPr/>
        </p:nvSpPr>
        <p:spPr>
          <a:xfrm>
            <a:off x="1060023" y="2191619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A4F20D-7B65-5B06-3826-328F4B66CAFB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F6183-3C6D-8E5B-9813-F96FD958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E4D784-C73E-58E2-1F68-4BA088E38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97" y="921185"/>
            <a:ext cx="6957663" cy="329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B2C7D-2B71-9024-1537-ED1895450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97" y="4228500"/>
            <a:ext cx="6957663" cy="24893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942C43-BFCF-5D70-085F-E4162366C73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0C55864-0288-B1DB-15D4-CD9E2725615B}"/>
              </a:ext>
            </a:extLst>
          </p:cNvPr>
          <p:cNvSpPr/>
          <p:nvPr/>
        </p:nvSpPr>
        <p:spPr>
          <a:xfrm>
            <a:off x="8016434" y="1501040"/>
            <a:ext cx="3870765" cy="7278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ticketing IATAs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 be used when issuing tickets for the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IATA / ARC codes are selectable options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21647B96-504D-10BD-D3C4-3A0E39AA90EE}"/>
              </a:ext>
            </a:extLst>
          </p:cNvPr>
          <p:cNvSpPr/>
          <p:nvPr/>
        </p:nvSpPr>
        <p:spPr>
          <a:xfrm>
            <a:off x="8016433" y="5008812"/>
            <a:ext cx="3870765" cy="9006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Determine </a:t>
            </a: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access controls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For convenience, consolidator can disable all transactional features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2E3D29C-FC69-9168-B366-825533FEC944}"/>
              </a:ext>
            </a:extLst>
          </p:cNvPr>
          <p:cNvSpPr/>
          <p:nvPr/>
        </p:nvSpPr>
        <p:spPr>
          <a:xfrm>
            <a:off x="8016433" y="2429801"/>
            <a:ext cx="3870765" cy="19983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sub-agent details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Mandatory fields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ID: Nickname for sub-agent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Sub-agent’s AGENT 360 Master email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Contact and address fields are optional for consolidator’s reference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0F2577-7701-F143-063E-A4939E04CC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BB413C-B191-27C0-6324-F488690BC3C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F6CC3-7DE9-A7F4-9E93-8DA546B0AF7A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F2809-0186-5DA3-C0DF-7E62E469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964" y="6223885"/>
            <a:ext cx="777307" cy="167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26FA6-A8C1-F9C8-EA1E-90EFB0F5A2C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792" flipH="1">
            <a:off x="6944955" y="5944776"/>
            <a:ext cx="695495" cy="6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2C7D-8C00-2B6D-1D1B-C2A9A1B5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FC90-7528-B1EA-0C78-76ACE0D6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03" y="873772"/>
            <a:ext cx="6220431" cy="21288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0E5876-1493-5109-3D4A-45084DC1249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ED833-FE99-DAC0-EDD2-03DA5ED6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3" y="1130472"/>
            <a:ext cx="3434318" cy="102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235C13-CCC4-6180-AE19-8C2E176F0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82" y="2338077"/>
            <a:ext cx="5086611" cy="3994355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712046FE-9562-0258-63A6-E00FD7E0AE1E}"/>
              </a:ext>
            </a:extLst>
          </p:cNvPr>
          <p:cNvSpPr/>
          <p:nvPr/>
        </p:nvSpPr>
        <p:spPr>
          <a:xfrm>
            <a:off x="250483" y="4951683"/>
            <a:ext cx="5086610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Master will receive email notification to accept appointment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 is “Invited”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1B43A19A-DD1D-FAFE-6D99-6126B2DD0876}"/>
              </a:ext>
            </a:extLst>
          </p:cNvPr>
          <p:cNvSpPr/>
          <p:nvPr/>
        </p:nvSpPr>
        <p:spPr>
          <a:xfrm>
            <a:off x="5662520" y="3165017"/>
            <a:ext cx="6249714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Invited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sub-agent Master to accept appointment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Requested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consolidator to appoint sub-agent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Active sub-agent who can queue bookings to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Disabled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Inactive sub-agent who cannot queue bookings to consolidator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AFFA82-CE45-AE31-D12F-156A08FE9C3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5A7813-1B3D-AF35-3CE7-DC73297AE2C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467C6A-D2A2-DBC1-DD15-64B47C3982E1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7C2B3-366B-CB54-3EAF-DE81F80A7593}"/>
              </a:ext>
            </a:extLst>
          </p:cNvPr>
          <p:cNvSpPr/>
          <p:nvPr/>
        </p:nvSpPr>
        <p:spPr>
          <a:xfrm>
            <a:off x="10515600" y="2755968"/>
            <a:ext cx="495300" cy="23400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0932E2A-5C03-3DAA-1A0B-4C4FC65B3A3C}"/>
              </a:ext>
            </a:extLst>
          </p:cNvPr>
          <p:cNvSpPr/>
          <p:nvPr/>
        </p:nvSpPr>
        <p:spPr>
          <a:xfrm>
            <a:off x="5662520" y="4711896"/>
            <a:ext cx="6249714" cy="1860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Actions</a:t>
            </a: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Consolidators can now resend and delete invited subagents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Resend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Subagent Master will receive another email to accept subagent invitation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the latest email will have a valid link to accept appointment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Delete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Subagent is deleted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Consolidator can appoint subagent again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3EEEB-B9A2-E4A7-651F-2129E5EB4C2B}"/>
              </a:ext>
            </a:extLst>
          </p:cNvPr>
          <p:cNvSpPr/>
          <p:nvPr/>
        </p:nvSpPr>
        <p:spPr>
          <a:xfrm>
            <a:off x="11117960" y="2638963"/>
            <a:ext cx="654940" cy="35992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735403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39E2-D15F-C182-16A2-57A6EFA5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29177F-303F-A792-AC60-3B646CE05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80" y="3011718"/>
            <a:ext cx="4821567" cy="38462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FB5993-2CFB-7950-CB2E-C45025C2933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5633BD2-DC79-DB64-E931-8B99CE8BF07F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sub-agent email entered does not belong to the Master but an existing admin/user, AGENT 360 will identify the Master and send the email to the sub-agent Master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5171D-9489-8FA4-39D4-F0B7146B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49" y="1901593"/>
            <a:ext cx="3285369" cy="111012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EA299079-246F-E534-CFF4-985506DD301E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sub-agent email entered is not a registered email, AGENT 360 will send an email to remind the sub-agent to register on AGENT 360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346B7-038C-E58B-7383-9EA9F267E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99" y="3011208"/>
            <a:ext cx="4882523" cy="3834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BB96F2-DD1D-083F-D000-95F825045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076" y="1875712"/>
            <a:ext cx="3285369" cy="1135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BD76FF-EC34-2EE1-7912-74B6FB0F4E06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08F495-1156-B9A0-033D-9C04CD6DC94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0B5D95-89BD-C00D-8903-12853F126CA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0723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24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request consolidator to appoint them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2942120"/>
            <a:ext cx="693214" cy="69321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2AD12E5-DB9F-5EF0-72D4-24202EF6F6F1}"/>
              </a:ext>
            </a:extLst>
          </p:cNvPr>
          <p:cNvSpPr/>
          <p:nvPr/>
        </p:nvSpPr>
        <p:spPr>
          <a:xfrm>
            <a:off x="4588922" y="1969692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3131B-0200-1CB9-3D30-1C18F25F0AC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0DD0B1-A8F2-9E4A-BD12-8B49F96DFFC3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308C1-897A-2722-79C4-50664191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1FAC9D1-DDEC-99ED-BB0B-4050C2E5DC6A}"/>
              </a:ext>
            </a:extLst>
          </p:cNvPr>
          <p:cNvSpPr/>
          <p:nvPr/>
        </p:nvSpPr>
        <p:spPr>
          <a:xfrm>
            <a:off x="318398" y="4551945"/>
            <a:ext cx="4876599" cy="18012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Consolidator’s AGENT 360 Master email</a:t>
            </a: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consolidator will receive an email reminder with the sub-agent’s Master email which they can use to appoint the sub-agent</a:t>
            </a:r>
          </a:p>
          <a:p>
            <a:pPr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5F7CC9-9847-4B39-1D80-34EED4876B88}"/>
              </a:ext>
            </a:extLst>
          </p:cNvPr>
          <p:cNvGrpSpPr/>
          <p:nvPr/>
        </p:nvGrpSpPr>
        <p:grpSpPr>
          <a:xfrm>
            <a:off x="403810" y="1467060"/>
            <a:ext cx="4308868" cy="2209495"/>
            <a:chOff x="3940830" y="2130251"/>
            <a:chExt cx="4308868" cy="22094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275FB-7667-0405-0117-5A64E498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47" t="19571" r="33759" b="44779"/>
            <a:stretch/>
          </p:blipFill>
          <p:spPr>
            <a:xfrm>
              <a:off x="3940830" y="2130251"/>
              <a:ext cx="4308868" cy="220949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5A64EC-BBEF-57B9-F744-5B43C20AE120}"/>
                </a:ext>
              </a:extLst>
            </p:cNvPr>
            <p:cNvSpPr/>
            <p:nvPr/>
          </p:nvSpPr>
          <p:spPr>
            <a:xfrm>
              <a:off x="3963131" y="3886526"/>
              <a:ext cx="1143636" cy="45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64D03CE-1B20-FB4B-7108-144BB5C1D1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>
            <a:off x="3161415" y="3514483"/>
            <a:ext cx="812548" cy="6932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6C3C93-D972-4076-F069-863D5D0983E2}"/>
              </a:ext>
            </a:extLst>
          </p:cNvPr>
          <p:cNvGrpSpPr/>
          <p:nvPr/>
        </p:nvGrpSpPr>
        <p:grpSpPr>
          <a:xfrm>
            <a:off x="5425840" y="1194668"/>
            <a:ext cx="6159190" cy="4944269"/>
            <a:chOff x="5425840" y="1194668"/>
            <a:chExt cx="6159190" cy="49442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7D491E-DA9F-1673-E6D9-43E6678D1854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133477-D745-293F-4D3D-EE9DA5A8A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ADA28B-540C-D979-F580-030ABBF37C6E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D01AAF-71CC-AA0E-ABAA-0C355304AAA2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095A159-A38D-4788-1149-D2E7F4037E7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27128-389A-A961-783B-B2FEC3301E4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869D23-98E4-0D82-2FF4-D2267079B12E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04FC5-3A9B-E91E-349A-0DFBFB65D0DA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477E7EB-AE6E-984D-692B-60027104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195" y="1501497"/>
            <a:ext cx="3413282" cy="4830792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1FC779-603A-4CA6-ABA9-7F9541E8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" r="2655"/>
          <a:stretch/>
        </p:blipFill>
        <p:spPr>
          <a:xfrm>
            <a:off x="336523" y="2147727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B61657C-40A1-4C68-8C23-DA88D79E0A58}"/>
              </a:ext>
            </a:extLst>
          </p:cNvPr>
          <p:cNvGrpSpPr/>
          <p:nvPr/>
        </p:nvGrpSpPr>
        <p:grpSpPr>
          <a:xfrm>
            <a:off x="707145" y="986836"/>
            <a:ext cx="2879573" cy="494975"/>
            <a:chOff x="232437" y="1379275"/>
            <a:chExt cx="4160892" cy="7152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C6D6E5-7A4C-4847-81C3-352F21A7CA06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Create Team Name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AF7B5A-3AEA-48B4-84B3-EAB5C14514B5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FEB7747-BC63-4C61-B86D-1907E7C2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584373" y="3910729"/>
            <a:ext cx="776883" cy="7768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5E90CC-0D2D-4427-985B-24C54754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222997" y="4146065"/>
            <a:ext cx="737611" cy="73761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863781E-FE2A-451A-BE56-B8C5001A10B5}"/>
              </a:ext>
            </a:extLst>
          </p:cNvPr>
          <p:cNvGrpSpPr/>
          <p:nvPr/>
        </p:nvGrpSpPr>
        <p:grpSpPr>
          <a:xfrm>
            <a:off x="8335467" y="960482"/>
            <a:ext cx="3518204" cy="521329"/>
            <a:chOff x="232437" y="1375990"/>
            <a:chExt cx="4962190" cy="7152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6C8EF8-7814-41D5-8F2F-FF2DE56DC187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Add Admins / Users to Team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DE29AC-4421-4EA5-81D4-F7BCC07F6713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3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693591E-BD6E-44AD-8FD6-3F6C123960E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8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33674BB-995F-49EB-B0CC-9D0BFBB77C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8" b="2758"/>
          <a:stretch/>
        </p:blipFill>
        <p:spPr>
          <a:xfrm>
            <a:off x="4389359" y="2147726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31D733-136A-2E91-181C-71E38E05D949}"/>
              </a:ext>
            </a:extLst>
          </p:cNvPr>
          <p:cNvGrpSpPr/>
          <p:nvPr/>
        </p:nvGrpSpPr>
        <p:grpSpPr>
          <a:xfrm>
            <a:off x="4656213" y="960482"/>
            <a:ext cx="2879573" cy="494975"/>
            <a:chOff x="232437" y="1379275"/>
            <a:chExt cx="4160892" cy="7152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CF8FE3-65E8-C2DE-732D-CF7A4434CEE2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Assign Code to Team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B2FEB6-55DB-B8DF-4E84-D0C721862D29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1BE90-F6D3-6B7F-078D-7D6892A9D806}"/>
              </a:ext>
            </a:extLst>
          </p:cNvPr>
          <p:cNvSpPr/>
          <p:nvPr/>
        </p:nvSpPr>
        <p:spPr>
          <a:xfrm>
            <a:off x="4621923" y="3831854"/>
            <a:ext cx="1599041" cy="1501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000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8F58B4-9847-489E-B8F7-E558A63C3371}"/>
              </a:ext>
            </a:extLst>
          </p:cNvPr>
          <p:cNvSpPr/>
          <p:nvPr/>
        </p:nvSpPr>
        <p:spPr>
          <a:xfrm>
            <a:off x="8116389" y="4598126"/>
            <a:ext cx="2801592" cy="20448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No limit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the number of admins/users that can be added to a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Max 20 admins/users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Admins can also add users to the same team through this method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0B4F043-3A13-9365-DD04-532F5F31D1D9}"/>
              </a:ext>
            </a:extLst>
          </p:cNvPr>
          <p:cNvSpPr/>
          <p:nvPr/>
        </p:nvSpPr>
        <p:spPr>
          <a:xfrm>
            <a:off x="8930389" y="2661542"/>
            <a:ext cx="2382045" cy="3922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Minimum 1 admin per team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4531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4E73F-742C-3320-0E0A-5673FDDD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DD59C-08F0-EF48-EDCE-953846527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5" b="4790"/>
          <a:stretch/>
        </p:blipFill>
        <p:spPr>
          <a:xfrm>
            <a:off x="1283777" y="1871267"/>
            <a:ext cx="3338690" cy="109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1EBC9-FD34-BD18-DD9B-92EA6B821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4" t="-526" r="28412" b="77439"/>
          <a:stretch/>
        </p:blipFill>
        <p:spPr>
          <a:xfrm>
            <a:off x="7049940" y="1811037"/>
            <a:ext cx="3394047" cy="120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522C0-B9F1-089A-263D-BE337BCCE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631" y="2984360"/>
            <a:ext cx="4364665" cy="387364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52EE92-0ECC-3B52-C70A-7CEDF76DC728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consolidator email entered does not belong to the Master but an existing admin/user, AGENT 360 will identify the Master and send the email to the sub-agent Master 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9A9F35E-A643-B789-3E9E-12FF3C91E1B2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consolidator email entered is not a registered email, AGENT 360 will send an email to remind the consolidator to register on AGENT 360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E01CDF-0E1D-463B-6E6B-466425C772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B2672-B6EE-E1AF-0EEE-5DC72DC9669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6C8C9C-5A5B-8CEB-40F0-CAEF73BD4497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228077-7FB3-8C46-B13F-51B3FFF2473F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E76148-ACEE-7DE7-EA47-967360CF6656}"/>
              </a:ext>
            </a:extLst>
          </p:cNvPr>
          <p:cNvGrpSpPr/>
          <p:nvPr/>
        </p:nvGrpSpPr>
        <p:grpSpPr>
          <a:xfrm>
            <a:off x="672804" y="2996628"/>
            <a:ext cx="4794918" cy="3849104"/>
            <a:chOff x="5425840" y="1194668"/>
            <a:chExt cx="6159190" cy="49442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5472F7-38F3-03D7-0012-A213AB30B84B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4B5094-2A0E-DFBE-43EA-DC6A9B348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B8B336-735F-0281-58A2-2D518C384A90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FA674-7632-8C91-C20A-F575C0721EAC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84019017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1042-C8C3-2441-0FBD-88923381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30DF81-3C09-500B-9331-2FA5D98B7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9" y="4283256"/>
            <a:ext cx="8090186" cy="228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CB38B-F53F-176E-D788-E6496E172F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7" t="22107" r="4692" b="6325"/>
          <a:stretch>
            <a:fillRect/>
          </a:stretch>
        </p:blipFill>
        <p:spPr>
          <a:xfrm>
            <a:off x="381849" y="1167662"/>
            <a:ext cx="8090186" cy="2632749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F698633-7899-32D8-8F96-285357870932}"/>
              </a:ext>
            </a:extLst>
          </p:cNvPr>
          <p:cNvSpPr/>
          <p:nvPr/>
        </p:nvSpPr>
        <p:spPr>
          <a:xfrm>
            <a:off x="8754701" y="4988460"/>
            <a:ext cx="3131693" cy="16557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Sub-agents can select a consolidator they are appointed under and create the order as usual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be changed later on after booking is created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030D72-6272-CEFB-B5E3-E9FAAA4BA1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995137" y="5685639"/>
            <a:ext cx="693214" cy="693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02D0CA-7FF9-FEC0-AC01-A49DA6AAC10B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17AE880-5089-6D92-FB04-AA66209A4C5D}"/>
              </a:ext>
            </a:extLst>
          </p:cNvPr>
          <p:cNvSpPr/>
          <p:nvPr/>
        </p:nvSpPr>
        <p:spPr>
          <a:xfrm>
            <a:off x="8754700" y="2371340"/>
            <a:ext cx="3131693" cy="9143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 / ARC / TIDS sub-agents will perform search using their own agent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77DDF-24ED-4752-FE95-C2E959EEB9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820031" y="3052891"/>
            <a:ext cx="693214" cy="693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871B5-B09C-D3B7-A150-608CC410FA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889497" y="2137428"/>
            <a:ext cx="693214" cy="693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F72F5F-FE80-7204-02BC-3369672869D5}"/>
              </a:ext>
            </a:extLst>
          </p:cNvPr>
          <p:cNvSpPr/>
          <p:nvPr/>
        </p:nvSpPr>
        <p:spPr>
          <a:xfrm>
            <a:off x="6998327" y="1173256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IATA / ARC / TIDS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C1C77-50C9-1875-38FD-A429561C62FB}"/>
              </a:ext>
            </a:extLst>
          </p:cNvPr>
          <p:cNvSpPr/>
          <p:nvPr/>
        </p:nvSpPr>
        <p:spPr>
          <a:xfrm>
            <a:off x="6938507" y="4292492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Non-IATA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68506B9-4D01-2F2F-EEFC-AEC678BBE94A}"/>
              </a:ext>
            </a:extLst>
          </p:cNvPr>
          <p:cNvSpPr/>
          <p:nvPr/>
        </p:nvSpPr>
        <p:spPr>
          <a:xfrm>
            <a:off x="8754700" y="4257603"/>
            <a:ext cx="3131693" cy="618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Non-IATA sub-agents do not have an agent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C5DC00-4163-84A4-2BB2-DC815CC54D9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CREATE BOOKING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F7DCC3-9A3B-BF11-4B94-417D2D33A67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Create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63F417-7688-D857-54C9-E8A00E0867CA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35CFF-89CF-1A02-8AFD-222ABEB12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B169BB-32D6-5D75-CF9D-740CA993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48" y="873772"/>
            <a:ext cx="9252155" cy="5983637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5E34559-8945-F0A6-9AD4-9A987AA8D274}"/>
              </a:ext>
            </a:extLst>
          </p:cNvPr>
          <p:cNvSpPr/>
          <p:nvPr/>
        </p:nvSpPr>
        <p:spPr>
          <a:xfrm>
            <a:off x="8320035" y="5193544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 the Order Details page, sub-agent can click “Queue” to queue the booking to the consolidator for payment.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A3E70F-AC3C-62B9-14C1-EC61D9F804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279141" y="6200287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B45C5-FC6F-654C-CEA2-CDA7F96DDC2E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D9468-E660-7560-B50D-0912569E5BD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8BC729-85D0-7018-D498-1447F8BB4E8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48554C-D2F2-EEEB-558E-20AB4327D6CA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198E8FA-1674-9A3B-1B97-C55AC5E85A86}"/>
              </a:ext>
            </a:extLst>
          </p:cNvPr>
          <p:cNvSpPr/>
          <p:nvPr/>
        </p:nvSpPr>
        <p:spPr>
          <a:xfrm>
            <a:off x="297353" y="3564758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transaction they need the consolidator to pay for or select “Others” to input free text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828045-8FBF-4915-0C1E-80F2CC33A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561" y="2290917"/>
            <a:ext cx="3599245" cy="311994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4DC93BC-2B32-1DE5-3B3E-3FF7159FD2A4}"/>
              </a:ext>
            </a:extLst>
          </p:cNvPr>
          <p:cNvSpPr/>
          <p:nvPr/>
        </p:nvSpPr>
        <p:spPr>
          <a:xfrm>
            <a:off x="297353" y="1915297"/>
            <a:ext cx="3565328" cy="137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a consolidator to queue to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booking is ticketed, only the ticketing consolidator can be selected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FC910D-F29A-83DE-3098-8A4263910F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348480" y="3728080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4785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C0E2-D420-3A31-5F3A-94AED6A9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8668C0-1964-B454-1EC8-B97FB676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645" y="907861"/>
            <a:ext cx="8492709" cy="59501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0DECEE-54AE-BB55-5CE5-7C8C46F1B1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184268" y="6259045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4CDEF-9A45-A404-B41C-CB2BE0D8E8F7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5C0A4-374E-97F6-DBC5-2B2BBF3D233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727E28-CFFF-3F9D-A07E-EBD87A7AFBD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159C9-6714-A312-925C-84B622DB4215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ADBAC65-8C01-DC3E-99FE-74F03FB1135C}"/>
              </a:ext>
            </a:extLst>
          </p:cNvPr>
          <p:cNvSpPr/>
          <p:nvPr/>
        </p:nvSpPr>
        <p:spPr>
          <a:xfrm>
            <a:off x="7641906" y="4302035"/>
            <a:ext cx="4028945" cy="1648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Once a booking is queued to the consolidator, the sub-agent will not be able to continue servicing the booking until the queue is complete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“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Unqueue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” to remove the booking from the queue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6DDBA6-A950-D2FB-6625-B52D0B160350}"/>
              </a:ext>
            </a:extLst>
          </p:cNvPr>
          <p:cNvSpPr/>
          <p:nvPr/>
        </p:nvSpPr>
        <p:spPr>
          <a:xfrm>
            <a:off x="5136000" y="1651563"/>
            <a:ext cx="2539361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 details will be displayed above</a:t>
            </a:r>
          </a:p>
        </p:txBody>
      </p:sp>
    </p:spTree>
    <p:extLst>
      <p:ext uri="{BB962C8B-B14F-4D97-AF65-F5344CB8AC3E}">
        <p14:creationId xmlns:p14="http://schemas.microsoft.com/office/powerpoint/2010/main" val="330023777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4AE23-AB87-1491-1C21-F9C96325B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3EE4E4-AE7F-A90E-DA54-72615700B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84" y="906528"/>
            <a:ext cx="10698831" cy="59514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8C374690-6F91-29AB-00A9-9B50E4FD6AAB}"/>
              </a:ext>
            </a:extLst>
          </p:cNvPr>
          <p:cNvSpPr/>
          <p:nvPr/>
        </p:nvSpPr>
        <p:spPr>
          <a:xfrm>
            <a:off x="3142960" y="1418436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My Queued Bookings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38156B-B927-4883-AD3F-0BB4BEF81A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481160" y="1909273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0FD9E-58CA-0456-A5CB-941A54351411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BE8D64-D29F-FE3E-3716-3FBF3870191C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18FCF8-5FC8-5E08-96CB-F6579E67122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F95ED-D3DE-E452-4DB5-136299F0337C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65DE583-AF2B-0C1B-7406-469735518E29}"/>
              </a:ext>
            </a:extLst>
          </p:cNvPr>
          <p:cNvSpPr/>
          <p:nvPr/>
        </p:nvSpPr>
        <p:spPr>
          <a:xfrm>
            <a:off x="448012" y="5649358"/>
            <a:ext cx="5389897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viewing permissions for bookings depends on the agent’s role: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Master can view all queued bookings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made by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agency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Admin can view all queued bookings made by team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User can view individual queued bookings only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1284DF1-284B-8F01-ABF5-5327FE043BB7}"/>
              </a:ext>
            </a:extLst>
          </p:cNvPr>
          <p:cNvSpPr/>
          <p:nvPr/>
        </p:nvSpPr>
        <p:spPr>
          <a:xfrm>
            <a:off x="7191633" y="5649358"/>
            <a:ext cx="4337649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8850002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DELETE CONSOL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7534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choose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withdraw from the Subagent-Consolidator relationship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to any existing ticketed bookings remain accessible by the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Queued bookings pending the removed consolidator’s action will be automatically unqueued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4731591"/>
            <a:ext cx="693214" cy="693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E5CF-12A4-A72B-B58C-1D89798D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3708B5-B805-2ED3-5AB6-96D1CC6D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30" y="901484"/>
            <a:ext cx="9768339" cy="5956516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6FA60161-D58B-62F0-2573-0CCBA544E384}"/>
              </a:ext>
            </a:extLst>
          </p:cNvPr>
          <p:cNvSpPr/>
          <p:nvPr/>
        </p:nvSpPr>
        <p:spPr>
          <a:xfrm>
            <a:off x="884588" y="5561127"/>
            <a:ext cx="5067160" cy="1007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in the consolidator can access bookings queued to the consolidator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Anyone in the consolidator can action on queued bookings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DE6D34-A72C-C603-205B-E676A909D5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836279" y="1566791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7BC70-23B2-4C90-D6B3-32AAC8B74936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96B2ED-C67F-1C4A-57AB-D6D4D67DA66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7E7FAE-61A6-073C-6D50-3DE0EC4FDB3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965C30C-C9A3-2B37-5833-6DF70B0FE4C3}"/>
              </a:ext>
            </a:extLst>
          </p:cNvPr>
          <p:cNvSpPr/>
          <p:nvPr/>
        </p:nvSpPr>
        <p:spPr>
          <a:xfrm>
            <a:off x="2608201" y="1624403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Subagent Bookings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CB02B3-E108-DF82-32B2-A53177CDB2B6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901D13B-C2DC-C64C-B68F-FEF594CCD534}"/>
              </a:ext>
            </a:extLst>
          </p:cNvPr>
          <p:cNvSpPr/>
          <p:nvPr/>
        </p:nvSpPr>
        <p:spPr>
          <a:xfrm>
            <a:off x="6522445" y="5553419"/>
            <a:ext cx="3869588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1520470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DCBC-53B2-7042-E223-341D156D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46DB3B-E228-BB67-74FD-766BCAA2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63" y="905158"/>
            <a:ext cx="8776396" cy="595284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BFAE00AC-F7B9-8ECD-CE03-F7EF586E4DDD}"/>
              </a:ext>
            </a:extLst>
          </p:cNvPr>
          <p:cNvSpPr/>
          <p:nvPr/>
        </p:nvSpPr>
        <p:spPr>
          <a:xfrm>
            <a:off x="7134487" y="4944149"/>
            <a:ext cx="4496110" cy="1184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perform any action on the booking and is not limited to what the subagent has requested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consolidator is done, click “Complete Queue”.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F10CE-3025-4B8B-929C-70365484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989063" y="6273559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BB362-E1FB-ED0E-0D69-C85B8E22C10A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8B334A-6EA0-F09C-9129-1CA6D73F857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9D3D00-F626-CBAD-314F-BE80DBDDF248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4A5AB-FAF0-501F-0FB8-DE7C29EC54B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406C0362-3056-2B18-12BB-93A9EE207E1E}"/>
              </a:ext>
            </a:extLst>
          </p:cNvPr>
          <p:cNvSpPr/>
          <p:nvPr/>
        </p:nvSpPr>
        <p:spPr>
          <a:xfrm>
            <a:off x="485617" y="2478838"/>
            <a:ext cx="2452668" cy="15304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opening the order details of a queued booking, consolidator will be prompted to select the IATA / ARC code to service the booking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6F46F9FF-C540-4DC7-0C1D-95751B7A20AC}"/>
              </a:ext>
            </a:extLst>
          </p:cNvPr>
          <p:cNvSpPr/>
          <p:nvPr/>
        </p:nvSpPr>
        <p:spPr>
          <a:xfrm>
            <a:off x="6992403" y="1648371"/>
            <a:ext cx="3510133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Refer to queue details above to view what transaction sub-agent has requested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16D01-DA80-2DDE-95EA-D9292D599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00" y="1239337"/>
            <a:ext cx="2591879" cy="11429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60936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F6804-B729-C8C1-D636-19C093E8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5B154D-1EBC-1E45-3196-93D5C3E11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73" y="958676"/>
            <a:ext cx="11128653" cy="52998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A0581A74-B0F6-9A1A-7C3F-CB6E466EF86D}"/>
              </a:ext>
            </a:extLst>
          </p:cNvPr>
          <p:cNvSpPr/>
          <p:nvPr/>
        </p:nvSpPr>
        <p:spPr>
          <a:xfrm>
            <a:off x="8333932" y="3822260"/>
            <a:ext cx="2347987" cy="102961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any comments for the sub-agent’s reference and complete queue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A2BE5-F079-4E69-55D6-3997C72EF0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52347" y="4764996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96AEFB-65D5-D31C-B512-0BC4A01318D9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67767-E539-8DD3-9A52-B9AF03E502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4FB265-8995-BB5B-0368-B523779C07EB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39A7F-A8D7-6BC3-00AC-1BDB7E9DCDA0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7618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4C86-3F5D-B812-53C9-BC4BCF6A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1E6214-D578-45CB-1ECE-EDF538AF7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294" y="873772"/>
            <a:ext cx="7132568" cy="5960003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D1B8E66-E0C0-51FA-6E43-151D7E4310B3}"/>
              </a:ext>
            </a:extLst>
          </p:cNvPr>
          <p:cNvSpPr/>
          <p:nvPr/>
        </p:nvSpPr>
        <p:spPr>
          <a:xfrm>
            <a:off x="3281802" y="4493366"/>
            <a:ext cx="5767553" cy="12379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After the consolidator has completed queue, the booking is released back to the sub-agent to continue servicing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queued and completed as many times as required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CF7B27-A3EF-8847-1E09-6FB668602B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301835" y="6185550"/>
            <a:ext cx="693214" cy="693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81E415-1713-7BD1-559B-EF63CD7D657D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573F4-7424-41D1-529E-0D074FCFEFCD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C0ED8-B7FC-6784-257E-FAFEE03D3D5A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152E6C-8EAE-8E3A-A331-F5936B1F95DC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86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517C6-0362-4895-75C2-244EB4D6E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AAD557-131F-7E67-806B-2C296A1FC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3" t="9379" r="1583" b="13156"/>
          <a:stretch/>
        </p:blipFill>
        <p:spPr>
          <a:xfrm>
            <a:off x="5440039" y="1434546"/>
            <a:ext cx="6520580" cy="5216464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6FA55-8C30-5752-7968-8DB59A86F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" t="4001" r="2061"/>
          <a:stretch/>
        </p:blipFill>
        <p:spPr>
          <a:xfrm>
            <a:off x="231381" y="2708131"/>
            <a:ext cx="4940320" cy="351393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42D04A-3F9E-645D-5A1D-2DFED42B0E9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FAD5C-9AF0-EAC2-AB53-86B7428FB1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871933" y="4251049"/>
            <a:ext cx="737611" cy="737611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0A95777-DD0D-9999-4421-801545DD9CBE}"/>
              </a:ext>
            </a:extLst>
          </p:cNvPr>
          <p:cNvSpPr/>
          <p:nvPr/>
        </p:nvSpPr>
        <p:spPr>
          <a:xfrm>
            <a:off x="471529" y="1719364"/>
            <a:ext cx="4403644" cy="70996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&amp; Users will receive an email notification link sent by Masters to complete their registration.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7A53D5-6549-7332-C461-56A1D27208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93077" y="4096291"/>
            <a:ext cx="737611" cy="737611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12F84A82-095C-49F3-CDF3-7D501A223D1E}"/>
              </a:ext>
            </a:extLst>
          </p:cNvPr>
          <p:cNvSpPr/>
          <p:nvPr/>
        </p:nvSpPr>
        <p:spPr>
          <a:xfrm>
            <a:off x="7663057" y="4147139"/>
            <a:ext cx="2759039" cy="46208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invited email is auto-populated and cannot be edited.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033A6-E2AC-62AF-70E9-45737778CEE4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646380-0059-344A-ECDD-42200213D3E8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29B71-1334-7A8D-4EDD-27C0E2B9EC72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42446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SETUP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/>
        </p:nvGraphicFramePr>
        <p:xfrm>
          <a:off x="1384340" y="2449571"/>
          <a:ext cx="9408351" cy="391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117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</a:tblGrid>
              <a:tr h="333631">
                <a:tc>
                  <a:txBody>
                    <a:bodyPr/>
                    <a:lstStyle/>
                    <a:p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Consolidator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Subagent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4692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User setup and access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Need not manage subagent’s users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staff vs subagents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Independent agency setup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Own management of user access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28999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Booking Management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bookings vs subagent bookings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Access controls remain available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Conveniently choose consolidator to ticket via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19754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Invitation and Appointment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Invite, appoint and remove subagents conveniently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Can be appointed by more than one consolidator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Self-nomination subject to consolidator’s appointment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617B1A7-9EA1-BFFB-B3C8-6C16F2A3BCE7}"/>
              </a:ext>
            </a:extLst>
          </p:cNvPr>
          <p:cNvSpPr/>
          <p:nvPr/>
        </p:nvSpPr>
        <p:spPr>
          <a:xfrm>
            <a:off x="1399307" y="1224513"/>
            <a:ext cx="9393385" cy="8317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black"/>
                </a:solidFill>
                <a:latin typeface="Aptos" panose="020B0004020202020204" pitchFamily="34" charset="0"/>
              </a:rPr>
              <a:t>I</a:t>
            </a:r>
            <a:r>
              <a:rPr lang="en-SG" sz="1600" b="1">
                <a:solidFill>
                  <a:prstClr val="black"/>
                </a:solidFill>
                <a:latin typeface="Aptos" panose="020B0004020202020204" pitchFamily="34" charset="0"/>
              </a:rPr>
              <a:t>CYMI: </a:t>
            </a:r>
            <a:r>
              <a:rPr lang="en-SG" sz="1600">
                <a:solidFill>
                  <a:prstClr val="black"/>
                </a:solidFill>
                <a:latin typeface="Aptos" panose="020B0004020202020204" pitchFamily="34" charset="0"/>
              </a:rPr>
              <a:t>AGENT 360’s Booking Portal now supports a Subagent-Consolidator Setup where consolidators can appoint subagents and subagents can queue bookings to consolidators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7058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9179A-7529-2D07-C39B-AFE9D7B16E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251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Summary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471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13B91F-143A-4937-8736-CD21F9544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75363"/>
              </p:ext>
            </p:extLst>
          </p:nvPr>
        </p:nvGraphicFramePr>
        <p:xfrm>
          <a:off x="303447" y="1010219"/>
          <a:ext cx="6008872" cy="582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7861">
                  <a:extLst>
                    <a:ext uri="{9D8B030D-6E8A-4147-A177-3AD203B41FA5}">
                      <a16:colId xmlns:a16="http://schemas.microsoft.com/office/drawing/2014/main" val="670741187"/>
                    </a:ext>
                  </a:extLst>
                </a:gridCol>
                <a:gridCol w="4671011">
                  <a:extLst>
                    <a:ext uri="{9D8B030D-6E8A-4147-A177-3AD203B41FA5}">
                      <a16:colId xmlns:a16="http://schemas.microsoft.com/office/drawing/2014/main" val="3269702777"/>
                    </a:ext>
                  </a:extLst>
                </a:gridCol>
              </a:tblGrid>
              <a:tr h="110086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Booking portal access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All agent types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/ ARC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TIDS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Non-IATA sub-agents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0338"/>
                  </a:ext>
                </a:extLst>
              </a:tr>
              <a:tr h="110086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Itineraries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One-way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Round-trip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Open-jaw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Multi-city (up to 6 bounds)</a:t>
                      </a:r>
                      <a:endParaRPr lang="en-SG" sz="1400" b="0" i="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33583"/>
                  </a:ext>
                </a:extLst>
              </a:tr>
              <a:tr h="84696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Carriers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SQ</a:t>
                      </a:r>
                      <a:endParaRPr lang="en-SG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Codeshare partners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Interline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32057"/>
                  </a:ext>
                </a:extLst>
              </a:tr>
              <a:tr h="118494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Fare Types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NDC Market Fares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Public Fares (e.g. SQTR fares)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Private/Corporate Fares unlocked by access code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Promo Fares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rgbClr val="70AD47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Waitlist Fares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234064"/>
                  </a:ext>
                </a:extLst>
              </a:tr>
              <a:tr h="1588050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Pax Type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FIT (1-9 pax)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all markets: ADT, CHD, INF, INS, SEA, STU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PTCs*: B15​, C02​, C03​, C04​, C15​, CMA​, CMP​, EMI​, HOF​, IIT​, IMF​, INE​, INN​​, ITF​, ITS​, JCB​, JNF​, JNN​, JNS​, LBR​, LIF​, LNN​, MIL​, NTL​, OFW​, SPS​, SRC​​, UNN​, VFR​, YTH​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76606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52E4B9-B2D0-4232-903A-B87922C54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946936"/>
              </p:ext>
            </p:extLst>
          </p:nvPr>
        </p:nvGraphicFramePr>
        <p:xfrm>
          <a:off x="6421700" y="1010220"/>
          <a:ext cx="5219226" cy="582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46049">
                  <a:extLst>
                    <a:ext uri="{9D8B030D-6E8A-4147-A177-3AD203B41FA5}">
                      <a16:colId xmlns:a16="http://schemas.microsoft.com/office/drawing/2014/main" val="1682330911"/>
                    </a:ext>
                  </a:extLst>
                </a:gridCol>
                <a:gridCol w="4073177">
                  <a:extLst>
                    <a:ext uri="{9D8B030D-6E8A-4147-A177-3AD203B41FA5}">
                      <a16:colId xmlns:a16="http://schemas.microsoft.com/office/drawing/2014/main" val="738555248"/>
                    </a:ext>
                  </a:extLst>
                </a:gridCol>
              </a:tblGrid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Payment*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IATA / ARC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Cash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CC (including UATP)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</a:t>
                      </a:r>
                      <a:r>
                        <a:rPr lang="en-US" sz="1400" b="0" i="0" kern="1200" err="1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EasyPay</a:t>
                      </a: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TIDS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Cash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892664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Ancillaries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Seats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Excess Baggage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Standard meals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Service Requests (BLND, DEAF, MAAS, WCHR)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213941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Servicing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Manual reprice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Void / Refund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rgbClr val="70AD47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Open Tickets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Reshop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Instant payment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Deferred payment –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reshop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with double inventory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Split PNR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Cross-Channel Servicing (Import Ticketed PNR)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Passenger profiles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Reports</a:t>
                      </a:r>
                    </a:p>
                    <a:p>
                      <a:pPr marL="685800" lvl="1" indent="-228600" algn="l" rtl="0" eaLnBrk="1" latinLnBrk="0" hangingPunct="1">
                        <a:buAutoNum type="arabicPeriod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IUR Accounting Files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33883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83A592-5AAD-47F9-A601-36BAB672DABE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CAPABILITIES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56991-C6A0-3845-6A31-95CA793DFE77}"/>
              </a:ext>
            </a:extLst>
          </p:cNvPr>
          <p:cNvSpPr/>
          <p:nvPr/>
        </p:nvSpPr>
        <p:spPr>
          <a:xfrm>
            <a:off x="2008962" y="616722"/>
            <a:ext cx="1920240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>
                <a:solidFill>
                  <a:schemeClr val="tx1"/>
                </a:solidFill>
                <a:latin typeface="Aptos" panose="020B0004020202020204" pitchFamily="34" charset="0"/>
              </a:rPr>
              <a:t>*varies across markets</a:t>
            </a:r>
            <a:endParaRPr lang="en-SG" sz="105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4B7F55-05F4-B4B5-1F7F-F08FABDC099C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94291028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CCF5D7-C638-B457-3D75-204C31ADF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414141"/>
              </p:ext>
            </p:extLst>
          </p:nvPr>
        </p:nvGraphicFramePr>
        <p:xfrm>
          <a:off x="213360" y="1568154"/>
          <a:ext cx="11765277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235">
                  <a:extLst>
                    <a:ext uri="{9D8B030D-6E8A-4147-A177-3AD203B41FA5}">
                      <a16:colId xmlns:a16="http://schemas.microsoft.com/office/drawing/2014/main" val="4073077401"/>
                    </a:ext>
                  </a:extLst>
                </a:gridCol>
                <a:gridCol w="945863">
                  <a:extLst>
                    <a:ext uri="{9D8B030D-6E8A-4147-A177-3AD203B41FA5}">
                      <a16:colId xmlns:a16="http://schemas.microsoft.com/office/drawing/2014/main" val="1436477344"/>
                    </a:ext>
                  </a:extLst>
                </a:gridCol>
                <a:gridCol w="905109">
                  <a:extLst>
                    <a:ext uri="{9D8B030D-6E8A-4147-A177-3AD203B41FA5}">
                      <a16:colId xmlns:a16="http://schemas.microsoft.com/office/drawing/2014/main" val="508507902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134053093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875789652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973354799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701666745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616382943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1498192725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600874320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361261605"/>
                    </a:ext>
                  </a:extLst>
                </a:gridCol>
                <a:gridCol w="997230">
                  <a:extLst>
                    <a:ext uri="{9D8B030D-6E8A-4147-A177-3AD203B41FA5}">
                      <a16:colId xmlns:a16="http://schemas.microsoft.com/office/drawing/2014/main" val="2890998277"/>
                    </a:ext>
                  </a:extLst>
                </a:gridCol>
              </a:tblGrid>
              <a:tr h="6806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Type of Booking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Type of Booking</a:t>
                      </a:r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PNR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single pax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Manual Reprice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Void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Cancel / Refund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Immediate / deferred payment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Open Tickets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Seats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XBAG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Meals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SSR</a:t>
                      </a:r>
                    </a:p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BLND, DEAF, MAAS, WCHR</a:t>
                      </a:r>
                      <a:endParaRPr lang="en-SG" sz="10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626780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AGENT 360 Booking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UNTKT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N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26370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SG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N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>
                          <a:latin typeface="Aptos" panose="020B0004020202020204" pitchFamily="34" charset="0"/>
                        </a:rPr>
                        <a:t>Within same BSP day</a:t>
                      </a:r>
                      <a:endParaRPr lang="en-SG" sz="10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62331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Imported Booking from other NDC platforms</a:t>
                      </a:r>
                      <a:endParaRPr lang="en-SG" sz="140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UNTKT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bookings cannot be imported</a:t>
                      </a:r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00561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/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TKT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Bookings must be voided in original NDC platform</a:t>
                      </a:r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" panose="020B0004020202020204" pitchFamily="34" charset="0"/>
                        </a:rPr>
                        <a:t>Y</a:t>
                      </a:r>
                      <a:endParaRPr lang="en-SG" sz="1400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051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8F9F2EF-7380-4D7A-09AB-FD9282627143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FUNCTIONS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C94E95-01BC-55A1-5134-83521F5F7F3C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62655689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54520"/>
              </p:ext>
            </p:extLst>
          </p:nvPr>
        </p:nvGraphicFramePr>
        <p:xfrm>
          <a:off x="1570025" y="2015059"/>
          <a:ext cx="9051951" cy="22447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69728">
                  <a:extLst>
                    <a:ext uri="{9D8B030D-6E8A-4147-A177-3AD203B41FA5}">
                      <a16:colId xmlns:a16="http://schemas.microsoft.com/office/drawing/2014/main" val="1881947143"/>
                    </a:ext>
                  </a:extLst>
                </a:gridCol>
                <a:gridCol w="5382223">
                  <a:extLst>
                    <a:ext uri="{9D8B030D-6E8A-4147-A177-3AD203B41FA5}">
                      <a16:colId xmlns:a16="http://schemas.microsoft.com/office/drawing/2014/main" val="2140838090"/>
                    </a:ext>
                  </a:extLst>
                </a:gridCol>
              </a:tblGrid>
              <a:tr h="382720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If Agent have feedback for us for the following: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Agents can reach out to us via the following platform:</a:t>
                      </a: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98748"/>
                  </a:ext>
                </a:extLst>
              </a:tr>
              <a:tr h="115879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>
                          <a:effectLst/>
                          <a:latin typeface="Aptos"/>
                        </a:rPr>
                        <a:t>General feedback, AGENT 360 technical support​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 with: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1. Description of issue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2. Email address, IATA number used &amp; PNR (if applicable)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3. Screenshots with timestamp where applicable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4. Browser version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259460382"/>
                  </a:ext>
                </a:extLst>
              </a:tr>
              <a:tr h="61660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SG" sz="1400">
                          <a:effectLst/>
                          <a:latin typeface="Aptos"/>
                        </a:rPr>
                        <a:t>NDC servicing that cannot be self-serviced via the AGENT 360 NDC Booking Portal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336580423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EC2F5A5-0355-47A5-8460-FCE8B4EB035D}"/>
              </a:ext>
            </a:extLst>
          </p:cNvPr>
          <p:cNvGrpSpPr/>
          <p:nvPr/>
        </p:nvGrpSpPr>
        <p:grpSpPr>
          <a:xfrm>
            <a:off x="10985201" y="5559854"/>
            <a:ext cx="1143737" cy="1089122"/>
            <a:chOff x="10985201" y="5559854"/>
            <a:chExt cx="1143737" cy="1089122"/>
          </a:xfrm>
        </p:grpSpPr>
        <p:pic>
          <p:nvPicPr>
            <p:cNvPr id="6" name="Picture 30" descr="A picture containing umbrella&#10;&#10;Description generated with very high confiden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85201" y="5559854"/>
              <a:ext cx="952540" cy="9329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36539" y="5758480"/>
              <a:ext cx="892399" cy="890496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C4974D6-AB6E-40B1-9E6E-010D8BDEF69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CONTACT SUPPORT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31331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90C3F-9063-FE47-59CB-A7E100625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6B3AB-23EF-FB94-FF04-3429D6B58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352EC-E4D2-C8B5-E4E7-DF359EA58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896B1DBC-B436-C33D-AC71-E6CA5C2B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CC9FDC9-4B0A-8229-D8F4-3BDD0DC2C209}"/>
              </a:ext>
            </a:extLst>
          </p:cNvPr>
          <p:cNvGrpSpPr/>
          <p:nvPr/>
        </p:nvGrpSpPr>
        <p:grpSpPr>
          <a:xfrm>
            <a:off x="345440" y="4705757"/>
            <a:ext cx="7518400" cy="1838960"/>
            <a:chOff x="233680" y="4624477"/>
            <a:chExt cx="7518400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E4E68B01-0C99-4D65-2699-080D6C58104E}"/>
                </a:ext>
              </a:extLst>
            </p:cNvPr>
            <p:cNvSpPr/>
            <p:nvPr/>
          </p:nvSpPr>
          <p:spPr>
            <a:xfrm>
              <a:off x="233680" y="4624477"/>
              <a:ext cx="751840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FDF22-4314-7203-6B0B-D99564250706}"/>
                </a:ext>
              </a:extLst>
            </p:cNvPr>
            <p:cNvSpPr txBox="1"/>
            <p:nvPr/>
          </p:nvSpPr>
          <p:spPr>
            <a:xfrm>
              <a:off x="619760" y="4871671"/>
              <a:ext cx="6598986" cy="144655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latin typeface="Aptos" panose="020B0004020202020204" pitchFamily="34" charset="0"/>
                </a:rPr>
                <a:t>THANK YOU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Please reach out to your local SQ Sales Office 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for questions or clarifications.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95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6AFE2-D2E1-A897-3784-40141D8B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AE91A-F4C2-7527-96E2-7AB7558A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6" y="1772482"/>
            <a:ext cx="5119178" cy="4680000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08495E-A021-6927-354F-615C0FCFDB5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95F6A88-0F51-D525-FF75-B6DFE269C155}"/>
              </a:ext>
            </a:extLst>
          </p:cNvPr>
          <p:cNvSpPr/>
          <p:nvPr/>
        </p:nvSpPr>
        <p:spPr>
          <a:xfrm>
            <a:off x="2956298" y="3213463"/>
            <a:ext cx="2214520" cy="7328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set a password during registration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DECE9F-A70C-6AF6-DD29-0CBCB9DC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1" y="1772482"/>
            <a:ext cx="6050573" cy="4680000"/>
          </a:xfrm>
          <a:prstGeom prst="rect">
            <a:avLst/>
          </a:prstGeom>
          <a:ln w="38100">
            <a:noFill/>
          </a:ln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79E983E-9BE2-A3A7-EBDA-573CF3736FA7}"/>
              </a:ext>
            </a:extLst>
          </p:cNvPr>
          <p:cNvSpPr/>
          <p:nvPr/>
        </p:nvSpPr>
        <p:spPr>
          <a:xfrm>
            <a:off x="9235702" y="3378319"/>
            <a:ext cx="2149617" cy="93032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Account has been created and Agents can now login to AGENT 360!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2AB59E-F97D-CFBE-8F48-8B4C96A85F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954387" y="3474678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5AA40-5179-8286-8A9B-05E4E9CEE6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37543" y="2831428"/>
            <a:ext cx="737611" cy="737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798B26-4836-74D2-2AE3-86CD8CF327EA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F17556-F33B-85C8-A81B-7F66550185CD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2E0404-E27C-F21A-6EF5-8CC6DD7C95FF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1538559-92E0-A671-5674-8018CDEEEE5F}"/>
              </a:ext>
            </a:extLst>
          </p:cNvPr>
          <p:cNvSpPr/>
          <p:nvPr/>
        </p:nvSpPr>
        <p:spPr>
          <a:xfrm>
            <a:off x="463844" y="6052456"/>
            <a:ext cx="2874060" cy="5755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accept the general AGENT 360 T&amp;Cs (Section A) only</a:t>
            </a:r>
          </a:p>
        </p:txBody>
      </p:sp>
    </p:spTree>
    <p:extLst>
      <p:ext uri="{BB962C8B-B14F-4D97-AF65-F5344CB8AC3E}">
        <p14:creationId xmlns:p14="http://schemas.microsoft.com/office/powerpoint/2010/main" val="40614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217DD5-0076-4318-AED5-313739A3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72" y="1314349"/>
            <a:ext cx="9132657" cy="5504881"/>
          </a:xfrm>
          <a:prstGeom prst="rect">
            <a:avLst/>
          </a:prstGeom>
          <a:ln w="3810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A9B729-5F4A-406F-BADE-BCB30B564D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36954" y="2572513"/>
            <a:ext cx="737611" cy="73761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B10B86D-CDB3-42A2-88BB-6DDCF7353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7914148-7B05-211D-EF54-9D16BCF54843}"/>
              </a:ext>
            </a:extLst>
          </p:cNvPr>
          <p:cNvSpPr/>
          <p:nvPr/>
        </p:nvSpPr>
        <p:spPr>
          <a:xfrm>
            <a:off x="5016238" y="3363637"/>
            <a:ext cx="2579041" cy="8446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Masters can click on the team name to view admin and users in the team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7A1D4C7-FBF9-16D5-0EEF-7A011CA6BEDE}"/>
              </a:ext>
            </a:extLst>
          </p:cNvPr>
          <p:cNvSpPr/>
          <p:nvPr/>
        </p:nvSpPr>
        <p:spPr>
          <a:xfrm>
            <a:off x="217713" y="2722477"/>
            <a:ext cx="3004457" cy="43768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Under “Manage Agency” &gt;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57C10-9195-1C0F-BADE-58A31F986773}"/>
              </a:ext>
            </a:extLst>
          </p:cNvPr>
          <p:cNvSpPr/>
          <p:nvPr/>
        </p:nvSpPr>
        <p:spPr>
          <a:xfrm>
            <a:off x="1430061" y="2333263"/>
            <a:ext cx="1765352" cy="18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99018-498B-36E2-4C94-33918F66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3364" y="19923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7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81151-C704-00AF-FA8B-868EFAFD7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771295-09FC-29B5-135E-EB7031C4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" r="343" b="212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D36F524-89A3-52E6-240D-39533B5A8B1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EA10B-41A3-5171-04C2-D4814BB9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23" y="1158034"/>
            <a:ext cx="1632433" cy="315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D1AAFE-2C3F-D0E4-B73A-141B6965A01A}"/>
              </a:ext>
            </a:extLst>
          </p:cNvPr>
          <p:cNvSpPr/>
          <p:nvPr/>
        </p:nvSpPr>
        <p:spPr>
          <a:xfrm>
            <a:off x="2061883" y="2836599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325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B1004-C6DF-69E8-188E-4AFFF277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4F15A1-ED1A-677B-C31F-B312B0E499C5}"/>
              </a:ext>
            </a:extLst>
          </p:cNvPr>
          <p:cNvGrpSpPr/>
          <p:nvPr/>
        </p:nvGrpSpPr>
        <p:grpSpPr>
          <a:xfrm>
            <a:off x="0" y="890244"/>
            <a:ext cx="12192000" cy="5967756"/>
            <a:chOff x="0" y="890244"/>
            <a:chExt cx="12192000" cy="59677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BE0AD2-AF45-CBFD-A9C5-A9CA78E60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8" r="741"/>
            <a:stretch/>
          </p:blipFill>
          <p:spPr>
            <a:xfrm>
              <a:off x="0" y="890244"/>
              <a:ext cx="12192000" cy="596775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39E191-DD02-ADEA-64D6-E2292761F310}"/>
                </a:ext>
              </a:extLst>
            </p:cNvPr>
            <p:cNvSpPr/>
            <p:nvPr/>
          </p:nvSpPr>
          <p:spPr>
            <a:xfrm>
              <a:off x="4486275" y="6732495"/>
              <a:ext cx="857250" cy="125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6161269-667C-A3AD-7913-151BE29E80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3CC29-80C2-B81E-6AB6-827035FE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79" y="1020246"/>
            <a:ext cx="1632433" cy="315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326997-E231-D7AD-C013-8663080EB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432" y="5467893"/>
            <a:ext cx="1061636" cy="9922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33C5C-E9A3-E7E1-6314-D9A63F8692C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991649" y="5567542"/>
            <a:ext cx="737611" cy="737611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CCC2E85E-7046-2FAF-10B2-EAF560F08A67}"/>
              </a:ext>
            </a:extLst>
          </p:cNvPr>
          <p:cNvSpPr/>
          <p:nvPr/>
        </p:nvSpPr>
        <p:spPr>
          <a:xfrm>
            <a:off x="9782773" y="4746171"/>
            <a:ext cx="2146151" cy="19118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 invitation email expires after 72 hours. If the team’s invitation expires, please click on resend invite to re-trigger verification email.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0EDB964C-F954-1BC3-2EC8-B9253018F967}"/>
              </a:ext>
            </a:extLst>
          </p:cNvPr>
          <p:cNvSpPr/>
          <p:nvPr/>
        </p:nvSpPr>
        <p:spPr>
          <a:xfrm>
            <a:off x="133595" y="4335106"/>
            <a:ext cx="3747731" cy="23578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Master will be able to track the status of their invitation.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Admins/users that have not completed registration yet have “Invitation pending” status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Once Admins/users have completed account registration, the status will be updated accordingly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8404E-9210-BEDF-220F-CE2E1A0F22A7}"/>
              </a:ext>
            </a:extLst>
          </p:cNvPr>
          <p:cNvSpPr/>
          <p:nvPr/>
        </p:nvSpPr>
        <p:spPr>
          <a:xfrm>
            <a:off x="2115974" y="269557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932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B4F28E-729A-72BB-3648-B8E03BC82ABE}"/>
              </a:ext>
            </a:extLst>
          </p:cNvPr>
          <p:cNvSpPr txBox="1"/>
          <p:nvPr/>
        </p:nvSpPr>
        <p:spPr>
          <a:xfrm>
            <a:off x="683643" y="1104051"/>
            <a:ext cx="85725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SG" b="1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Portal</a:t>
            </a:r>
            <a:endParaRPr lang="en-SG" b="1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 action="ppaction://hlinksldjump"/>
              </a:rPr>
              <a:t>Dashboard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includes sales from imported PNRs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Flight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 action="ppaction://hlinksldjump"/>
              </a:rPr>
              <a:t>Flight filters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Prioritisation of fare types withi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n fare family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Save traveller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6" action="ppaction://hlinksldjump"/>
              </a:rPr>
              <a:t>Passenger Management </a:t>
            </a:r>
            <a:endParaRPr lang="en-SG" dirty="0">
              <a:solidFill>
                <a:srgbClr val="212121"/>
              </a:solidFill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Doc info optional for all itineraries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7" action="ppaction://hlinksldjump"/>
              </a:rPr>
              <a:t>Pay instantly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Servicing bookings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Reshop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Reshop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</a:t>
            </a: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unticketed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with deferred payment (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double inventory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)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Reshop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 ticketed with deferred payment (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double inventory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)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Ancillaries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0" action="ppaction://hlinksldjump"/>
              </a:rPr>
              <a:t>Hold ancillaries for ticketed bookings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Reports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Download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IUR accounting files 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directly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2" action="ppaction://hlinksldjump"/>
              </a:rPr>
              <a:t>Import multiple PNRs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Share bookings automatically in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 u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ser group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4" action="ppaction://hlinksldjump"/>
              </a:rPr>
              <a:t>Subagent-consolidator flow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9BD4D-1243-B558-F4CD-65CD70DBB1DA}"/>
              </a:ext>
            </a:extLst>
          </p:cNvPr>
          <p:cNvSpPr/>
          <p:nvPr/>
        </p:nvSpPr>
        <p:spPr>
          <a:xfrm>
            <a:off x="2008962" y="212106"/>
            <a:ext cx="4008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WHAT’S NEW</a:t>
            </a:r>
            <a:endParaRPr lang="en-SG" sz="14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50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1A93F-3840-724D-BD4C-6322EF688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8AC25-FD72-50AF-F1C8-F504D17E35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3CC9-A64B-E54E-146F-B8CEFF6FB9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0D4CD-F481-44D7-5BC2-B42A2208D3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9EB15-A16C-9AA9-B351-FFB6E4CDA007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8E1AA-191D-7415-E877-0541595A4FA3}"/>
              </a:ext>
            </a:extLst>
          </p:cNvPr>
          <p:cNvSpPr txBox="1"/>
          <p:nvPr/>
        </p:nvSpPr>
        <p:spPr>
          <a:xfrm>
            <a:off x="5847780" y="604678"/>
            <a:ext cx="534902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Granting Teams Product Access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F1411D1-6F19-74A8-DD6E-0F71D5BD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50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9DEFFD-2002-27EA-90A0-B6B8EF5C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r="98"/>
          <a:stretch/>
        </p:blipFill>
        <p:spPr>
          <a:xfrm>
            <a:off x="0" y="923455"/>
            <a:ext cx="12192000" cy="5934545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5878C85B-8927-44C1-A7B7-CFEA2DE9C0DD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30B32-DE6A-413E-9E81-68407CEEC4A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GRANTING BOOKING PORTAL ACCESS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544CB3C-B130-42E0-AE14-5D7DA067B149}"/>
              </a:ext>
            </a:extLst>
          </p:cNvPr>
          <p:cNvSpPr/>
          <p:nvPr/>
        </p:nvSpPr>
        <p:spPr>
          <a:xfrm>
            <a:off x="410484" y="3094968"/>
            <a:ext cx="3302797" cy="210062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Master is responsible for granting product access to the relevant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By default, team product access is set to “none”.</a:t>
            </a:r>
          </a:p>
          <a:p>
            <a:endParaRPr lang="en-SG" sz="1400" b="1">
              <a:solidFill>
                <a:srgbClr val="FF0000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must log in to AGENT 360 and configure the team product access settings.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31F5087D-8104-5A3C-21F5-2AAB94C9ED4D}"/>
              </a:ext>
            </a:extLst>
          </p:cNvPr>
          <p:cNvSpPr/>
          <p:nvPr/>
        </p:nvSpPr>
        <p:spPr>
          <a:xfrm>
            <a:off x="8013332" y="2921063"/>
            <a:ext cx="3768184" cy="969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team booking portal access is granted, all admins/users in the team have access to the Booking Portal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D47C8-35D0-F8EB-789E-D236CC938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97" y="1042931"/>
            <a:ext cx="1632433" cy="31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23C45-3551-B07C-BD03-221A9775A6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868567" y="3521921"/>
            <a:ext cx="737611" cy="737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E153AA-FD6E-5F42-E22C-44F06B24C5C7}"/>
              </a:ext>
            </a:extLst>
          </p:cNvPr>
          <p:cNvSpPr/>
          <p:nvPr/>
        </p:nvSpPr>
        <p:spPr>
          <a:xfrm>
            <a:off x="5989850" y="3468407"/>
            <a:ext cx="1056938" cy="197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73D49B-99A5-3798-9B28-28940D06F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312" y="4623090"/>
            <a:ext cx="2205000" cy="2343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2F493E-D63D-8E6E-64F9-B092980CF979}"/>
              </a:ext>
            </a:extLst>
          </p:cNvPr>
          <p:cNvSpPr/>
          <p:nvPr/>
        </p:nvSpPr>
        <p:spPr>
          <a:xfrm>
            <a:off x="2428874" y="2723494"/>
            <a:ext cx="1398359" cy="19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412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97DF-F4AE-CC2A-EC70-A192DF216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17E7F-7597-0E04-027D-39EE57BF33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8323-4FBA-EB15-5CEA-391DB782589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B9B7C-B53B-1A3E-6990-BC15818E63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C3B4E9E-9771-9304-083C-E0097E3A7D8A}"/>
              </a:ext>
            </a:extLst>
          </p:cNvPr>
          <p:cNvSpPr/>
          <p:nvPr/>
        </p:nvSpPr>
        <p:spPr>
          <a:xfrm>
            <a:off x="5557520" y="426412"/>
            <a:ext cx="6187440" cy="1713473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09646-4DE1-ADE2-C8DF-CB0537A4EF20}"/>
              </a:ext>
            </a:extLst>
          </p:cNvPr>
          <p:cNvSpPr txBox="1"/>
          <p:nvPr/>
        </p:nvSpPr>
        <p:spPr>
          <a:xfrm>
            <a:off x="5797386" y="604678"/>
            <a:ext cx="5430772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Removing Admins/Users from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E57E1846-9674-8EE5-D428-15611545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90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D221A7-9CAE-7217-6A52-EC6A2299EA8B}"/>
              </a:ext>
            </a:extLst>
          </p:cNvPr>
          <p:cNvGrpSpPr/>
          <p:nvPr/>
        </p:nvGrpSpPr>
        <p:grpSpPr>
          <a:xfrm>
            <a:off x="-1200" y="945304"/>
            <a:ext cx="12193200" cy="5912696"/>
            <a:chOff x="-1200" y="945304"/>
            <a:chExt cx="12193200" cy="59126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968431-695A-4DBB-8BBA-0248C23C0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3" t="10000" r="1418" b="1520"/>
            <a:stretch/>
          </p:blipFill>
          <p:spPr>
            <a:xfrm>
              <a:off x="-1200" y="945304"/>
              <a:ext cx="12193200" cy="591269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3E2B87-E6BB-CC75-A617-9DD7A8F5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283" y="1015359"/>
              <a:ext cx="2779767" cy="377685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63FC9D8-EE3C-4E98-B89E-C956332CDCD5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526C3351-84C4-4F18-9956-88C337DCE8BD}"/>
              </a:ext>
            </a:extLst>
          </p:cNvPr>
          <p:cNvSpPr/>
          <p:nvPr/>
        </p:nvSpPr>
        <p:spPr>
          <a:xfrm>
            <a:off x="7315200" y="4433253"/>
            <a:ext cx="3291252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/>
              </a:rPr>
              <a:t>To remove a member, locate Admin/User that the agent wants to delete from a team and click directly on the name to enter profile.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443E23-DDA1-4D29-96C3-D96B299417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200102" y="477203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0A7973-402F-9D08-5ABE-2C6CED6AC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972" y="1061341"/>
            <a:ext cx="1538829" cy="2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21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CCBC5B-CF89-903E-E9A3-F81D6201AF5C}"/>
              </a:ext>
            </a:extLst>
          </p:cNvPr>
          <p:cNvGrpSpPr/>
          <p:nvPr/>
        </p:nvGrpSpPr>
        <p:grpSpPr>
          <a:xfrm>
            <a:off x="0" y="833878"/>
            <a:ext cx="12193200" cy="6024122"/>
            <a:chOff x="0" y="833878"/>
            <a:chExt cx="12193200" cy="60241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770F8B-D5BA-4C74-B657-7A7263296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" t="10318" r="1408"/>
            <a:stretch/>
          </p:blipFill>
          <p:spPr>
            <a:xfrm>
              <a:off x="0" y="833878"/>
              <a:ext cx="12193200" cy="602412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69A49B-2151-81EC-7132-44A80C2A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758" y="900972"/>
              <a:ext cx="2779767" cy="3776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856DC0-956B-456E-8F66-212BD07E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35358" y="387944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A05DFB-E3F8-327B-450E-DB09D0100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933759"/>
            <a:ext cx="1538829" cy="2972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3A7B82-256A-BA09-C32F-1BC2A3276AC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9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EEC451-B066-AAE4-DB7C-1E02CDE5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0" r="4630"/>
          <a:stretch/>
        </p:blipFill>
        <p:spPr>
          <a:xfrm>
            <a:off x="-1200" y="910244"/>
            <a:ext cx="12193200" cy="5947756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E1BAE62-5DCD-4211-8263-9BDD2D8C59C0}"/>
              </a:ext>
            </a:extLst>
          </p:cNvPr>
          <p:cNvSpPr/>
          <p:nvPr/>
        </p:nvSpPr>
        <p:spPr>
          <a:xfrm>
            <a:off x="8550543" y="2580655"/>
            <a:ext cx="3291252" cy="393246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Once removed from a team, the user will have their account revoked and become a </a:t>
            </a:r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floating user</a:t>
            </a: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. This user is not permanently deleted yet.</a:t>
            </a:r>
          </a:p>
          <a:p>
            <a:pPr marL="342900" indent="-342900">
              <a:buFont typeface="+mj-lt"/>
              <a:buAutoNum type="arabicPeriod"/>
            </a:pP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Any transactions made are still accessible by Master / Admins in the team</a:t>
            </a:r>
            <a:b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If there is only 1 admin left in the team, please delete team instead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9C1A7-DB20-2B45-B683-59CC6C5B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767918" y="4330858"/>
            <a:ext cx="737611" cy="73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8B95F1-B500-8FD3-5CA3-91A877F2D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214" y="954437"/>
            <a:ext cx="2073212" cy="587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80D51-FC51-52ED-9B32-BE42B39D4C6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DD4BA-14FD-E862-D7AC-C79168295FA5}"/>
              </a:ext>
            </a:extLst>
          </p:cNvPr>
          <p:cNvSpPr/>
          <p:nvPr/>
        </p:nvSpPr>
        <p:spPr>
          <a:xfrm>
            <a:off x="1638300" y="3104494"/>
            <a:ext cx="1581150" cy="32450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726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3FD2-EF67-4537-49BA-F53BF33B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E473F-DB45-DC1B-A088-31AD5A820C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6A95715-2F35-BB60-10FD-0BA984130E7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FE5E-F695-2365-66B2-D56DA6B8D49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6684-7A49-4CEC-CFD8-E8507A55BC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36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558BA-3F67-1DAC-AE00-3D74B449A059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Floating Users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24ABA8B-D189-B26C-9193-1277294C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595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DEE8B-4FC3-B055-FA55-80F47E198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BB3B23-3373-37F7-CE73-97B432762E40}"/>
              </a:ext>
            </a:extLst>
          </p:cNvPr>
          <p:cNvGrpSpPr/>
          <p:nvPr/>
        </p:nvGrpSpPr>
        <p:grpSpPr>
          <a:xfrm>
            <a:off x="2687343" y="838829"/>
            <a:ext cx="8876007" cy="6019171"/>
            <a:chOff x="1039518" y="838828"/>
            <a:chExt cx="8876007" cy="60191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40E710-9A3C-ECD6-B703-A24C4676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18" y="838828"/>
              <a:ext cx="8876007" cy="60191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ABB61C-50AB-B633-5427-C8923433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76" y="957652"/>
              <a:ext cx="1799376" cy="358344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7663DF8-3FD6-4064-8D07-94D2759A481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ACACA989-FBD2-ADB2-A627-5747E1FBCA74}"/>
              </a:ext>
            </a:extLst>
          </p:cNvPr>
          <p:cNvSpPr/>
          <p:nvPr/>
        </p:nvSpPr>
        <p:spPr>
          <a:xfrm>
            <a:off x="221937" y="5011356"/>
            <a:ext cx="4350063" cy="1448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users who have previously been removed from a team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These floating users still have accounts on AGENT 360 but are unable to login until the Master adds them to a team.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F24173-7966-209F-E013-688FCB9638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107842" y="5064869"/>
            <a:ext cx="737611" cy="737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BB3A5-D1CC-4BB1-029E-04A3AD6CCF1F}"/>
              </a:ext>
            </a:extLst>
          </p:cNvPr>
          <p:cNvSpPr/>
          <p:nvPr/>
        </p:nvSpPr>
        <p:spPr>
          <a:xfrm>
            <a:off x="3172285" y="287655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6420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F8ED-90C0-0543-8C75-010FA4AD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B91491-2C24-85A6-39E0-644FCF1B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5" y="904874"/>
            <a:ext cx="9101951" cy="5953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88B3C1-8B7C-E68F-52A6-5E4BA4C1763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0B7F1B5-A0C1-8AE4-6049-53117B5193AD}"/>
              </a:ext>
            </a:extLst>
          </p:cNvPr>
          <p:cNvSpPr/>
          <p:nvPr/>
        </p:nvSpPr>
        <p:spPr>
          <a:xfrm>
            <a:off x="6809897" y="4357483"/>
            <a:ext cx="4280421" cy="17140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Click on the team “Floating Users” to view a list of floating users in the team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Master can choose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Re-assign floating users into new / existing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floating users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BD7930-23BE-572E-B9AB-36565FEAD7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441092" y="620786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BBA16D-FC69-2263-F034-286828BF4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916" y="1059157"/>
            <a:ext cx="1799376" cy="358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91C30B-91A1-9EE1-2437-C9CD72A8AE26}"/>
              </a:ext>
            </a:extLst>
          </p:cNvPr>
          <p:cNvSpPr/>
          <p:nvPr/>
        </p:nvSpPr>
        <p:spPr>
          <a:xfrm>
            <a:off x="1857835" y="293370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2302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4594F-C7F9-2DEB-4F65-EEF579B7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651E7C-5AB1-FF4D-245E-CEC44146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05" y="914400"/>
            <a:ext cx="9015791" cy="57916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0A59AA-49D7-9E87-253A-715C43DF02F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40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6BB7BD4-DE5C-0E4C-D46F-E190E62C2BF7}"/>
              </a:ext>
            </a:extLst>
          </p:cNvPr>
          <p:cNvSpPr/>
          <p:nvPr/>
        </p:nvSpPr>
        <p:spPr>
          <a:xfrm>
            <a:off x="8419443" y="4635871"/>
            <a:ext cx="3162957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Select Delete to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the floating user’s AGENT 360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68D44F-D90E-374A-766F-857E2414AC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399720" y="4803683"/>
            <a:ext cx="737611" cy="737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2CBFB-FF38-E625-B016-C8239E4900B4}"/>
              </a:ext>
            </a:extLst>
          </p:cNvPr>
          <p:cNvSpPr/>
          <p:nvPr/>
        </p:nvSpPr>
        <p:spPr>
          <a:xfrm>
            <a:off x="1962610" y="2952750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837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DE3A-F098-624E-72BC-80D8BEDF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69D9D-1A80-5EC3-AA62-CA0E607788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0170-0E30-179F-0053-EBDE06B4065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850CB-E40C-A032-365E-FDB1D9CECC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B5CE40D-DE4F-AD11-8C08-90FE523F5F3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17FD3-A2BD-49BA-FE3F-907E21D81340}"/>
              </a:ext>
            </a:extLst>
          </p:cNvPr>
          <p:cNvSpPr txBox="1"/>
          <p:nvPr/>
        </p:nvSpPr>
        <p:spPr>
          <a:xfrm>
            <a:off x="6745231" y="604678"/>
            <a:ext cx="355411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AGENT 360 Overview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54B0127-253E-5377-6FF3-DA7218D8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43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A6387-FAE7-6C4B-265E-E63FD34D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010968-0396-A0E7-3443-D5D7A57F4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" t="-1" r="26" b="21489"/>
          <a:stretch/>
        </p:blipFill>
        <p:spPr>
          <a:xfrm>
            <a:off x="0" y="1018764"/>
            <a:ext cx="12192000" cy="5839236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59709E-654D-B232-D280-08539EB74FA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6266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RE-ASSIGNING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B6130EB-0653-CFCC-0DB3-BAFB6E9B71F4}"/>
              </a:ext>
            </a:extLst>
          </p:cNvPr>
          <p:cNvSpPr/>
          <p:nvPr/>
        </p:nvSpPr>
        <p:spPr>
          <a:xfrm>
            <a:off x="8190843" y="4750171"/>
            <a:ext cx="3461375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can be re-assigned to a new or existing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Appear as a drop-down option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6E7CDF-36A0-5B5F-3913-5372D4C4EA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498117" y="464255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CFFED-E9E1-33D2-4B59-6178701F8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098" y="1143498"/>
            <a:ext cx="1732353" cy="3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7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39CAF-895B-B2C0-1FA8-BFC033E9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6F5CD-3479-1DCE-EEDC-9078E8AD37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96E2DE2-52EF-2DE5-392D-7B39BBE939AD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5A5DC-F76A-A453-1433-8B32631E04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FA95E-E806-2FD9-D343-02318DE19C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41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2DBA2-0D9A-6197-ABF0-E093F7CED0C0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Admins/Users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AC14E5B-7AEB-A946-21C8-1EF31255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93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3CEAE4-36A0-400D-87FB-E011F15F1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10636" r="4133" b="3630"/>
          <a:stretch/>
        </p:blipFill>
        <p:spPr>
          <a:xfrm>
            <a:off x="0" y="900523"/>
            <a:ext cx="12193200" cy="5957477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A36CA-931D-46CE-A3E7-3DB01192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90054" y="3481132"/>
            <a:ext cx="737611" cy="737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B797329-85B0-40A1-9770-B45AC54A33AA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21493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59017-1026-DC0C-93AD-8638FB860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05" y="986248"/>
            <a:ext cx="1538829" cy="29727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E219C56-A066-8BD3-6A50-D0FB1185D793}"/>
              </a:ext>
            </a:extLst>
          </p:cNvPr>
          <p:cNvSpPr/>
          <p:nvPr/>
        </p:nvSpPr>
        <p:spPr>
          <a:xfrm>
            <a:off x="648456" y="4265707"/>
            <a:ext cx="3291252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add admins/users to an existing team, navigate to the team and click “Add users”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45B09-FD80-1382-7709-78DE6EA9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8585" y="2404807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8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DC039-2CDD-F62A-152A-C1DCDDF30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73"/>
          <a:stretch/>
        </p:blipFill>
        <p:spPr>
          <a:xfrm>
            <a:off x="4796968" y="815794"/>
            <a:ext cx="6814007" cy="553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6AD3DC-240A-3BE7-F170-68AF4F3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3" t="13350" r="32604" b="8232"/>
          <a:stretch/>
        </p:blipFill>
        <p:spPr>
          <a:xfrm>
            <a:off x="128242" y="1028236"/>
            <a:ext cx="4525026" cy="5704259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4BDD3C-FEC2-4C31-8B74-07A497B0405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518276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8DFAA5F-1821-4796-8854-1AF9A615BD1B}"/>
              </a:ext>
            </a:extLst>
          </p:cNvPr>
          <p:cNvSpPr/>
          <p:nvPr/>
        </p:nvSpPr>
        <p:spPr>
          <a:xfrm>
            <a:off x="6359607" y="5726107"/>
            <a:ext cx="3688727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 error message will appear if the admin/user’s email is already registered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0336B0-C54B-4F69-BBF5-C9A0B3F592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879980" y="452640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12136-A5D8-2815-0563-29FEA55D44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539652" y="3738583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E626A45-4199-6E1B-C863-C37490649C3E}"/>
              </a:ext>
            </a:extLst>
          </p:cNvPr>
          <p:cNvSpPr/>
          <p:nvPr/>
        </p:nvSpPr>
        <p:spPr>
          <a:xfrm>
            <a:off x="581025" y="5086568"/>
            <a:ext cx="3461375" cy="1089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automatically displayed as a drop-down option and can be selected to be added to the team</a:t>
            </a:r>
          </a:p>
        </p:txBody>
      </p:sp>
    </p:spTree>
    <p:extLst>
      <p:ext uri="{BB962C8B-B14F-4D97-AF65-F5344CB8AC3E}">
        <p14:creationId xmlns:p14="http://schemas.microsoft.com/office/powerpoint/2010/main" val="17219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5DB1D-422A-4F47-BAC0-409AE1A192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C13E1A-FDBF-4856-A615-03C063503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10478" r="1204"/>
          <a:stretch/>
        </p:blipFill>
        <p:spPr>
          <a:xfrm>
            <a:off x="0" y="911608"/>
            <a:ext cx="12193200" cy="5984380"/>
          </a:xfrm>
          <a:prstGeom prst="rect">
            <a:avLst/>
          </a:prstGeom>
          <a:ln w="38100">
            <a:noFill/>
          </a:ln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4D0C15A5-16BD-4C63-8434-55ACD10E3A45}"/>
              </a:ext>
            </a:extLst>
          </p:cNvPr>
          <p:cNvSpPr/>
          <p:nvPr/>
        </p:nvSpPr>
        <p:spPr>
          <a:xfrm>
            <a:off x="7839945" y="4131330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invitation will remain pending until the user registers the account (within 72 hours).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50C22CC-E4B5-4009-A98B-2EC6B66D8D44}"/>
              </a:ext>
            </a:extLst>
          </p:cNvPr>
          <p:cNvSpPr/>
          <p:nvPr/>
        </p:nvSpPr>
        <p:spPr>
          <a:xfrm>
            <a:off x="7839945" y="5711222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Admin/User has completed their account registration, the status will be updated accordingly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6837-EFE9-5EBA-0B67-F5A99CBFA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337" y="986413"/>
            <a:ext cx="1463283" cy="282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60828-3BA2-7D42-2940-E46E8118A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83120" y="4283558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CCC58-942B-A9FB-B133-742017B4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149513" y="5962166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33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73B6-6E07-7EEE-F099-3D2BC242C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0DFA0-A3FA-BCF2-9E26-35BF5B1FB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BDA19-9207-EE70-B4E3-CCBDDE75C4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E0D1-86BB-6FE6-C35F-DB8F3BBB50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F18F7F-C85E-930D-5E15-E4C74BCDC16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F2EE6-6902-6D70-A04D-F67D6B264529}"/>
              </a:ext>
            </a:extLst>
          </p:cNvPr>
          <p:cNvSpPr txBox="1"/>
          <p:nvPr/>
        </p:nvSpPr>
        <p:spPr>
          <a:xfrm>
            <a:off x="7176344" y="604678"/>
            <a:ext cx="26918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Deleting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D914777-9BDD-3C0A-D15A-F413F3CD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77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1F78-C083-0D94-8C30-21E6A667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4DA9B9-F1EF-CB6C-3A79-0045AC844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" r="237"/>
          <a:stretch/>
        </p:blipFill>
        <p:spPr>
          <a:xfrm>
            <a:off x="-1" y="868440"/>
            <a:ext cx="12192001" cy="5988991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6CB9D95F-FD2A-7557-E965-09E937CF300B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86C98-4564-9060-E386-4F917125F25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A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6CF13-A043-C1B5-D7A3-F3C8ECE3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557890" y="3769990"/>
            <a:ext cx="737611" cy="737611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D35EB1B-77D2-2EC1-4B01-6D79F15A4C42}"/>
              </a:ext>
            </a:extLst>
          </p:cNvPr>
          <p:cNvSpPr/>
          <p:nvPr/>
        </p:nvSpPr>
        <p:spPr>
          <a:xfrm>
            <a:off x="647037" y="3498346"/>
            <a:ext cx="3461375" cy="22875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also delete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 team is deleted, the Admins &amp; Users will still have accounts on AGENT 360 and become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hlinkClick r:id="rId4" action="ppaction://hlinksldjump"/>
              </a:rPr>
              <a:t>Floating Users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Floating Users still have an account but are unable to login until the Master adds them to a team.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78BA0-E6DE-E8FB-0BE2-3A783A4B3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56" y="995914"/>
            <a:ext cx="1720126" cy="246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08F190-8F4D-0087-91B7-B652FA6954A4}"/>
              </a:ext>
            </a:extLst>
          </p:cNvPr>
          <p:cNvSpPr/>
          <p:nvPr/>
        </p:nvSpPr>
        <p:spPr>
          <a:xfrm>
            <a:off x="2689647" y="2474437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6558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4E97-E676-DDFF-E284-E8FFA281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282A7-2D98-BB34-0AEA-BD600F91E2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1C397-87B2-B778-8D85-E3DCBFEECE3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CD925-5FE6-2B5D-0EF2-F2AE28AF7E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9BA8968-0441-0704-ECC4-3C90E6CBEFA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F9AD0-729B-C4CE-49FA-19C53D1887C3}"/>
              </a:ext>
            </a:extLst>
          </p:cNvPr>
          <p:cNvSpPr txBox="1"/>
          <p:nvPr/>
        </p:nvSpPr>
        <p:spPr>
          <a:xfrm>
            <a:off x="5738070" y="604678"/>
            <a:ext cx="587229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Switching Teams and Roles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8319DF-97F6-B74A-C7B6-36052092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21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B42A8-7D57-2BF6-8FD3-F6E958A6F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/>
          <a:stretch/>
        </p:blipFill>
        <p:spPr>
          <a:xfrm>
            <a:off x="1747115" y="1999770"/>
            <a:ext cx="8697770" cy="3861867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22A82DA-79F3-45BA-A691-53C71FADBCE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11209C-9491-4A62-B5ED-B310015BCE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741281" y="3561899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B180C6F-6CA8-9AC6-8A4E-0F77696820CC}"/>
              </a:ext>
            </a:extLst>
          </p:cNvPr>
          <p:cNvSpPr/>
          <p:nvPr/>
        </p:nvSpPr>
        <p:spPr>
          <a:xfrm>
            <a:off x="5156461" y="5441921"/>
            <a:ext cx="3469063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switch an admin/user’s role, select the three dots and select “Switch team”.</a:t>
            </a:r>
          </a:p>
        </p:txBody>
      </p:sp>
    </p:spTree>
    <p:extLst>
      <p:ext uri="{BB962C8B-B14F-4D97-AF65-F5344CB8AC3E}">
        <p14:creationId xmlns:p14="http://schemas.microsoft.com/office/powerpoint/2010/main" val="475656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F409-B2FE-0BC8-5335-B3726872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C9A4FCA-E260-C730-F141-43AC148F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57" y="2034336"/>
            <a:ext cx="5354548" cy="3827303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7936DD-3B16-EA21-29A5-7AC0F346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531" y="2031984"/>
            <a:ext cx="5782638" cy="3832008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F8A915-5BB6-4C3D-B5F0-0A32E36E49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E58625-2947-483A-D452-4C0DB734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556848" y="3904863"/>
            <a:ext cx="737611" cy="7376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245291-CF6D-4964-D945-10DB9CD034F1}"/>
              </a:ext>
            </a:extLst>
          </p:cNvPr>
          <p:cNvCxnSpPr>
            <a:cxnSpLocks/>
          </p:cNvCxnSpPr>
          <p:nvPr/>
        </p:nvCxnSpPr>
        <p:spPr>
          <a:xfrm flipH="1">
            <a:off x="1894658" y="2563668"/>
            <a:ext cx="4201342" cy="0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4C846-9C58-C9C7-FD25-9A5C8298BB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529018" y="4749499"/>
            <a:ext cx="737611" cy="737611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A834EE0-18C0-1BB0-CC1F-A25318849333}"/>
              </a:ext>
            </a:extLst>
          </p:cNvPr>
          <p:cNvSpPr/>
          <p:nvPr/>
        </p:nvSpPr>
        <p:spPr>
          <a:xfrm>
            <a:off x="2780906" y="5468986"/>
            <a:ext cx="3676455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name of the new team that the agent would like to move this admin/user to.</a:t>
            </a:r>
          </a:p>
        </p:txBody>
      </p:sp>
    </p:spTree>
    <p:extLst>
      <p:ext uri="{BB962C8B-B14F-4D97-AF65-F5344CB8AC3E}">
        <p14:creationId xmlns:p14="http://schemas.microsoft.com/office/powerpoint/2010/main" val="112382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8E5C0-D844-3098-5975-5C9B9258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D8D2E8-42AC-48AA-83FD-B55C35DF6B70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0A8744-D62E-4728-A3CC-89DA7C270083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A one-stop travel agent portal for our travel agents to work with Singapore Airlines.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6C127F-8A03-5230-2A01-04BD8BDB7DC9}"/>
              </a:ext>
            </a:extLst>
          </p:cNvPr>
          <p:cNvSpPr/>
          <p:nvPr/>
        </p:nvSpPr>
        <p:spPr>
          <a:xfrm>
            <a:off x="835820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Knowledge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Providing a centralized information and support portal to empower travel agents</a:t>
            </a:r>
            <a:endParaRPr kumimoji="0" lang="en-SG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0F286D-D2D7-1415-9A6E-8C3EFA57F62C}"/>
              </a:ext>
            </a:extLst>
          </p:cNvPr>
          <p:cNvSpPr/>
          <p:nvPr/>
        </p:nvSpPr>
        <p:spPr>
          <a:xfrm>
            <a:off x="1738086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311412-2F4D-91B7-D8B5-5D3547C94475}"/>
              </a:ext>
            </a:extLst>
          </p:cNvPr>
          <p:cNvSpPr/>
          <p:nvPr/>
        </p:nvSpPr>
        <p:spPr>
          <a:xfrm>
            <a:off x="4599677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NDC Bookings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flights, service bookings, add ancillaries and gain access to exclusive SIA NDC content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1FD221-ED87-76D5-996C-A2D542999560}"/>
              </a:ext>
            </a:extLst>
          </p:cNvPr>
          <p:cNvSpPr/>
          <p:nvPr/>
        </p:nvSpPr>
        <p:spPr>
          <a:xfrm>
            <a:off x="5548507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786DB7-A8A4-63BE-94CA-96A3BB4C3C47}"/>
              </a:ext>
            </a:extLst>
          </p:cNvPr>
          <p:cNvSpPr/>
          <p:nvPr/>
        </p:nvSpPr>
        <p:spPr>
          <a:xfrm>
            <a:off x="8363534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Servicing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Streamline service requests for more efficient servicing and tracking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23D41C-FA09-36AB-9933-CDFAD3FEDA3F}"/>
              </a:ext>
            </a:extLst>
          </p:cNvPr>
          <p:cNvSpPr/>
          <p:nvPr/>
        </p:nvSpPr>
        <p:spPr>
          <a:xfrm>
            <a:off x="9265800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3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85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FCB72B7-D436-4C85-A321-063A45C0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1" y="1910591"/>
            <a:ext cx="5345631" cy="3920136"/>
          </a:xfrm>
          <a:prstGeom prst="rect">
            <a:avLst/>
          </a:prstGeom>
          <a:ln w="38100">
            <a:noFill/>
          </a:ln>
        </p:spPr>
      </p:pic>
      <p:pic>
        <p:nvPicPr>
          <p:cNvPr id="15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6619DB-E62E-4338-BF8E-86D3DB1B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98" y="1913313"/>
            <a:ext cx="5743381" cy="391741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003C06-70C9-437B-AA1F-D8E5E8C5FDB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ROLE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E63C47-C164-4A1A-81A3-A40636438ED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692240" y="5351864"/>
            <a:ext cx="737611" cy="7376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D089FA-249D-44E1-A267-B29D589A0D5F}"/>
              </a:ext>
            </a:extLst>
          </p:cNvPr>
          <p:cNvCxnSpPr>
            <a:cxnSpLocks/>
          </p:cNvCxnSpPr>
          <p:nvPr/>
        </p:nvCxnSpPr>
        <p:spPr>
          <a:xfrm flipH="1">
            <a:off x="1503336" y="4494508"/>
            <a:ext cx="4788976" cy="402956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2F5665D-9C90-1ACE-A077-DAA7CD060403}"/>
              </a:ext>
            </a:extLst>
          </p:cNvPr>
          <p:cNvSpPr/>
          <p:nvPr/>
        </p:nvSpPr>
        <p:spPr>
          <a:xfrm>
            <a:off x="3710900" y="5630283"/>
            <a:ext cx="3956245" cy="8017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 switch role, select “Change role to admin”.</a:t>
            </a:r>
          </a:p>
        </p:txBody>
      </p:sp>
    </p:spTree>
    <p:extLst>
      <p:ext uri="{BB962C8B-B14F-4D97-AF65-F5344CB8AC3E}">
        <p14:creationId xmlns:p14="http://schemas.microsoft.com/office/powerpoint/2010/main" val="978233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074BE0-9060-6D3C-5D3B-B8D935DCA80B}"/>
              </a:ext>
            </a:extLst>
          </p:cNvPr>
          <p:cNvGrpSpPr/>
          <p:nvPr/>
        </p:nvGrpSpPr>
        <p:grpSpPr>
          <a:xfrm>
            <a:off x="0" y="926924"/>
            <a:ext cx="12192000" cy="5931075"/>
            <a:chOff x="0" y="926924"/>
            <a:chExt cx="12192000" cy="59310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278327-EBFC-4F52-8FF6-7E5F01988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62" t="490" r="6902" b="12681"/>
            <a:stretch/>
          </p:blipFill>
          <p:spPr>
            <a:xfrm>
              <a:off x="0" y="926924"/>
              <a:ext cx="12192000" cy="59310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335B25-F819-DC90-2A95-A75844E05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5937" y="1005463"/>
              <a:ext cx="1463283" cy="282679"/>
            </a:xfrm>
            <a:prstGeom prst="rect">
              <a:avLst/>
            </a:prstGeom>
          </p:spPr>
        </p:pic>
      </p:grp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46972EC-137F-4CE3-AF0C-F61C1E920521}"/>
              </a:ext>
            </a:extLst>
          </p:cNvPr>
          <p:cNvSpPr/>
          <p:nvPr/>
        </p:nvSpPr>
        <p:spPr>
          <a:xfrm>
            <a:off x="8065660" y="2504112"/>
            <a:ext cx="3450760" cy="9248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Admin/User will also be able to view who their Master and team members are under ‘My Team’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038081-A0CD-4310-B399-A5AA98B8233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AGENCY’S MASTER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F6902-B7C3-2861-21E5-08B0A6BF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203712" y="2597749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8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69D03-27FA-2BE0-086A-2FDED2BF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F11E0-434C-9C44-CA5F-BB140C1F4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37567-BAE2-E021-958E-172500E65FD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66595-04DE-3B81-28CF-88E9A6274E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45E9024-E77C-5AC3-9B7A-536A2CC918A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9EC7C-F4D0-13C8-CE44-CD7583081D46}"/>
              </a:ext>
            </a:extLst>
          </p:cNvPr>
          <p:cNvSpPr txBox="1"/>
          <p:nvPr/>
        </p:nvSpPr>
        <p:spPr>
          <a:xfrm>
            <a:off x="5620606" y="604678"/>
            <a:ext cx="597297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Additional IATA Numbers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27602CD-866F-D228-41EB-F7F3B2A5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14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C5044-8850-E3B1-9388-4EE6C7DE6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356"/>
            <a:ext cx="12192000" cy="55630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F4CA3D-531E-49F0-9FFB-A50E433ECF5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08CDB06-71C1-45A2-8C6F-5705E1014FDE}"/>
              </a:ext>
            </a:extLst>
          </p:cNvPr>
          <p:cNvSpPr/>
          <p:nvPr/>
        </p:nvSpPr>
        <p:spPr>
          <a:xfrm>
            <a:off x="262541" y="3535758"/>
            <a:ext cx="3252183" cy="9177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“Manage Agency” &gt; “Agency Details”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, Master can view list of IATA / ARC / TIDS codes registered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8E995-E3DE-4806-B72A-C1D2D0E7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76556" y="2555497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BF780-586D-FE14-C1EC-81648172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614" y="1153847"/>
            <a:ext cx="1546861" cy="274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16783-66E7-580B-4EC1-195B13E01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77"/>
          <a:stretch/>
        </p:blipFill>
        <p:spPr>
          <a:xfrm>
            <a:off x="6694170" y="1166882"/>
            <a:ext cx="687706" cy="253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C3B93-6D65-38DE-0D85-1AB084C92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51"/>
          <a:stretch/>
        </p:blipFill>
        <p:spPr>
          <a:xfrm>
            <a:off x="7863839" y="1145962"/>
            <a:ext cx="791211" cy="274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1CBF92-5C1E-ED83-A981-3D4FF3D85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5919" y="2345948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95C4EAD-1F31-68B2-FA64-784574CA8D22}"/>
              </a:ext>
            </a:extLst>
          </p:cNvPr>
          <p:cNvSpPr/>
          <p:nvPr/>
        </p:nvSpPr>
        <p:spPr>
          <a:xfrm>
            <a:off x="8103695" y="3511379"/>
            <a:ext cx="3585559" cy="13468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Register another code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” to register additional IATA / ARC / TIDS codes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Additional codes will be reviewed by your local SQ office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84DE68-CD69-2309-B8DC-8AFCCAB1D769}"/>
              </a:ext>
            </a:extLst>
          </p:cNvPr>
          <p:cNvSpPr/>
          <p:nvPr/>
        </p:nvSpPr>
        <p:spPr>
          <a:xfrm>
            <a:off x="2061883" y="3007802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0313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F02D-CC97-5E68-6461-2454BBD8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7EB536-EF7A-EAB8-2A32-B133ADDC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93" y="932286"/>
            <a:ext cx="6804614" cy="59257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7574CA-A946-AE1C-5676-52BE049B48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0ABB7-68BE-C9A7-2DA6-F376CCB4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1045370"/>
            <a:ext cx="1245868" cy="22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1F49F-6458-CF5A-54D4-481EFC4FA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742054" y="2706534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9952801-D1B8-A4E9-0DA2-F2AAFEDD574A}"/>
              </a:ext>
            </a:extLst>
          </p:cNvPr>
          <p:cNvSpPr/>
          <p:nvPr/>
        </p:nvSpPr>
        <p:spPr>
          <a:xfrm>
            <a:off x="7511238" y="4229100"/>
            <a:ext cx="3585559" cy="7624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Similar to registration, enter the IATA / ARC / TIDS code details and submit</a:t>
            </a:r>
          </a:p>
        </p:txBody>
      </p:sp>
    </p:spTree>
    <p:extLst>
      <p:ext uri="{BB962C8B-B14F-4D97-AF65-F5344CB8AC3E}">
        <p14:creationId xmlns:p14="http://schemas.microsoft.com/office/powerpoint/2010/main" val="4098116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899B-13C8-870C-4884-6F9B9187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79497-0E0E-5362-824D-2CA2FE40E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5B2EA-231D-5538-B776-A176483F680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6357B-C982-2F7A-C957-660E99523E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8CE7845-082B-5CFD-A95A-29A300E44FE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7BA18-647B-0BE1-652A-ECEF510B00D0}"/>
              </a:ext>
            </a:extLst>
          </p:cNvPr>
          <p:cNvSpPr txBox="1"/>
          <p:nvPr/>
        </p:nvSpPr>
        <p:spPr>
          <a:xfrm>
            <a:off x="6488058" y="604678"/>
            <a:ext cx="4068486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Assigning IATA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84A9964-7B50-93A9-5B7F-7E80FA0C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77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935FF1-D15D-4CA1-B115-B59240FD5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5" t="10566" r="19986" b="30338"/>
          <a:stretch/>
        </p:blipFill>
        <p:spPr>
          <a:xfrm>
            <a:off x="689382" y="1017496"/>
            <a:ext cx="10666376" cy="5714999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9FE85-5C05-8847-B4AC-F17C6E086633}"/>
              </a:ext>
            </a:extLst>
          </p:cNvPr>
          <p:cNvSpPr/>
          <p:nvPr/>
        </p:nvSpPr>
        <p:spPr>
          <a:xfrm>
            <a:off x="5178341" y="3554319"/>
            <a:ext cx="289788" cy="15341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44D8A-D5DA-4247-9E3D-4A7B40896F6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51B121A-2810-46F8-8632-5305A8A5ACC5}"/>
              </a:ext>
            </a:extLst>
          </p:cNvPr>
          <p:cNvSpPr/>
          <p:nvPr/>
        </p:nvSpPr>
        <p:spPr>
          <a:xfrm>
            <a:off x="135348" y="3679471"/>
            <a:ext cx="2825583" cy="21056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After registering additional IATA / ARC / TIDS codes, Master can assign additional codes to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Check a Team’s assigned codes 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“Teams” &gt; “Assigned Codes”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B8C0CD-E68F-4C7A-9873-42B21DE7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521641" y="368453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632756-36FF-43F1-82A1-97CF3E62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046295" y="4443206"/>
            <a:ext cx="737611" cy="737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88B38-C3F4-E424-1ACF-94099D97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429" y="1122709"/>
            <a:ext cx="1965434" cy="349003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452CCAF-38E5-5867-6982-6B6C08BE6891}"/>
              </a:ext>
            </a:extLst>
          </p:cNvPr>
          <p:cNvSpPr/>
          <p:nvPr/>
        </p:nvSpPr>
        <p:spPr>
          <a:xfrm>
            <a:off x="9036605" y="5234330"/>
            <a:ext cx="2532713" cy="11016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 Codes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to assign additional IATA / ARC / TIDS codes to the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9D7E9-2341-B50E-B423-5DE9340BD0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20948" y="29166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05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2C0AA9-8312-44A8-81B3-D08BBBD91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" t="10319" r="1086"/>
          <a:stretch/>
        </p:blipFill>
        <p:spPr>
          <a:xfrm>
            <a:off x="0" y="863264"/>
            <a:ext cx="12193200" cy="5994736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3D24E0-CDE5-4C33-BB54-1EB0427C47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F859DE1-7BDD-45EA-B64A-6317CA8C8EF4}"/>
              </a:ext>
            </a:extLst>
          </p:cNvPr>
          <p:cNvSpPr/>
          <p:nvPr/>
        </p:nvSpPr>
        <p:spPr>
          <a:xfrm>
            <a:off x="1699848" y="3672257"/>
            <a:ext cx="3291252" cy="9913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Search for an approved IATA code and click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412A4-4A52-4161-8369-DB85F3365D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611946" y="3529566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D02D5-BA48-28D8-2332-9AB04B383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96" y="976314"/>
            <a:ext cx="1479751" cy="2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1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F9663-4456-E563-D04C-817A681BB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8E89E-5498-7360-9877-E82F33D67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18271-09CB-B607-047B-37E0403A21E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A2E71-A676-C84F-8322-0D98D05030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4665072-3F9D-6A0A-EBD0-20C9468E346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354B9-E051-688E-BBC7-66259CBFA7A4}"/>
              </a:ext>
            </a:extLst>
          </p:cNvPr>
          <p:cNvSpPr txBox="1"/>
          <p:nvPr/>
        </p:nvSpPr>
        <p:spPr>
          <a:xfrm>
            <a:off x="6621655" y="604678"/>
            <a:ext cx="380129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Reactivating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593BFD1-ED21-6FBD-D731-8D959DE78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34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7A9FB-3D1A-476A-96AD-438FD829A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3" t="653" r="11245" b="18837"/>
          <a:stretch/>
        </p:blipFill>
        <p:spPr>
          <a:xfrm>
            <a:off x="0" y="916496"/>
            <a:ext cx="12192000" cy="594150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246023" y="1800225"/>
            <a:ext cx="3631719" cy="146685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Masters are never deactivated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 / User accounts  that have not logged in for </a:t>
            </a:r>
            <a:r>
              <a:rPr lang="en-US" sz="1400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180 consecutive days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are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deactivated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71E75-DB1A-9D91-B9C8-B99B134F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434915"/>
            <a:ext cx="737611" cy="7376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41C25D-10D4-FA8A-A3F7-F5660016CDFD}"/>
              </a:ext>
            </a:extLst>
          </p:cNvPr>
          <p:cNvGrpSpPr/>
          <p:nvPr/>
        </p:nvGrpSpPr>
        <p:grpSpPr>
          <a:xfrm>
            <a:off x="8033461" y="2085446"/>
            <a:ext cx="3912516" cy="4201054"/>
            <a:chOff x="8067676" y="1466851"/>
            <a:chExt cx="3912516" cy="4201054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B24EF093-BDCD-395C-95C8-7C2EAD0B200A}"/>
                </a:ext>
              </a:extLst>
            </p:cNvPr>
            <p:cNvSpPr/>
            <p:nvPr/>
          </p:nvSpPr>
          <p:spPr>
            <a:xfrm>
              <a:off x="8067676" y="1466851"/>
              <a:ext cx="3912516" cy="4201054"/>
            </a:xfrm>
            <a:prstGeom prst="round2DiagRect">
              <a:avLst>
                <a:gd name="adj1" fmla="val 8633"/>
                <a:gd name="adj2" fmla="val 0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Reminder emails will be sent at day 170 and day 175 of inactivity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Deactivation email will be sent on day 180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>
                <a:solidFill>
                  <a:schemeClr val="tx1"/>
                </a:solidFill>
                <a:latin typeface="Aptos" panose="020B0004020202020204" pitchFamily="34" charset="0"/>
                <a:cs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4BE84C-D2D1-69E7-2BC0-5472D9F3E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45" r="1106"/>
            <a:stretch/>
          </p:blipFill>
          <p:spPr>
            <a:xfrm>
              <a:off x="8451109" y="3091289"/>
              <a:ext cx="2974831" cy="10145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ED320F-32ED-D808-6BDB-D1A65B363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8332" y="4430677"/>
              <a:ext cx="2920387" cy="10199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4EC388-6C2A-8C31-94D1-98E79F943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351"/>
            <a:stretch/>
          </p:blipFill>
          <p:spPr>
            <a:xfrm>
              <a:off x="8478332" y="2062123"/>
              <a:ext cx="2974830" cy="1029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5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0496-61A5-CCD2-8C5D-26D60E75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1C648-8FE6-02C9-47DE-BADB8A63F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B28900-7918-89C7-1139-A73E700F0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3" r="8333"/>
          <a:stretch/>
        </p:blipFill>
        <p:spPr>
          <a:xfrm>
            <a:off x="6501155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63F2A4-2794-3FBE-0A86-9201A210A0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10" r="11810"/>
          <a:stretch/>
        </p:blipFill>
        <p:spPr>
          <a:xfrm>
            <a:off x="1560677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CC5B1-C739-61A7-5811-983DF2E350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76" t="-127" r="14129" b="16155"/>
          <a:stretch/>
        </p:blipFill>
        <p:spPr>
          <a:xfrm>
            <a:off x="6501155" y="1823601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FAB4F-03BC-B1B2-78A2-F22348D60B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70" t="-11" r="5687" b="37"/>
          <a:stretch/>
        </p:blipFill>
        <p:spPr>
          <a:xfrm>
            <a:off x="1517453" y="1830870"/>
            <a:ext cx="3910400" cy="2199600"/>
          </a:xfrm>
          <a:prstGeom prst="rect">
            <a:avLst/>
          </a:prstGeom>
          <a:ln w="3810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FAAE34-47F8-BA3F-DA34-D37206B5CAF4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42E461-D1B5-E60E-61EF-AAA6DDA20945}"/>
              </a:ext>
            </a:extLst>
          </p:cNvPr>
          <p:cNvSpPr/>
          <p:nvPr/>
        </p:nvSpPr>
        <p:spPr>
          <a:xfrm>
            <a:off x="7465765" y="388478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ptos" panose="020B0004020202020204" pitchFamily="34" charset="0"/>
              </a:rPr>
              <a:t>Admin Access System</a:t>
            </a:r>
            <a:endParaRPr lang="en-SG" sz="1200" dirty="0">
              <a:latin typeface="Aptos" panose="020B00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1AEC21-0798-A696-1528-A65760CCDF4B}"/>
              </a:ext>
            </a:extLst>
          </p:cNvPr>
          <p:cNvSpPr/>
          <p:nvPr/>
        </p:nvSpPr>
        <p:spPr>
          <a:xfrm>
            <a:off x="2482063" y="6419413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NDC Booking Portal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C0236-04A8-31F1-032B-BBED7CB0E06B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Travel agents will have access to the following features on AGENT 360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BA1FFA-C5D2-CC4F-02C7-AEB6FB0BD5C2}"/>
              </a:ext>
            </a:extLst>
          </p:cNvPr>
          <p:cNvSpPr/>
          <p:nvPr/>
        </p:nvSpPr>
        <p:spPr>
          <a:xfrm>
            <a:off x="2525287" y="388357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Localized Content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72855-3919-82F7-92DC-F81039D1EFFE}"/>
              </a:ext>
            </a:extLst>
          </p:cNvPr>
          <p:cNvSpPr/>
          <p:nvPr/>
        </p:nvSpPr>
        <p:spPr>
          <a:xfrm>
            <a:off x="7398570" y="6419413"/>
            <a:ext cx="211557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Service Request Forms</a:t>
            </a:r>
            <a:endParaRPr lang="en-SG" sz="12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749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714B5-D2E8-42D1-AC49-3C4ACB7ED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0" t="12319" r="24501" b="17520"/>
          <a:stretch/>
        </p:blipFill>
        <p:spPr>
          <a:xfrm>
            <a:off x="1019625" y="972495"/>
            <a:ext cx="7200000" cy="576000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8219625" y="4195082"/>
            <a:ext cx="3248605" cy="2502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Deactivated admin/users are highlighted in </a:t>
            </a:r>
            <a:r>
              <a:rPr lang="en-US" sz="1400" dirty="0">
                <a:solidFill>
                  <a:srgbClr val="C00000"/>
                </a:solidFill>
                <a:latin typeface="Aptos" panose="020B0004020202020204" pitchFamily="34" charset="0"/>
                <a:cs typeface="Calibri Light"/>
              </a:rPr>
              <a:t>red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can reactivate deactivated Admin/User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If the Master is unavailable, please approach local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232977" y="5077771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34BAB-0033-F005-F915-BCE999FABD6A}"/>
              </a:ext>
            </a:extLst>
          </p:cNvPr>
          <p:cNvSpPr/>
          <p:nvPr/>
        </p:nvSpPr>
        <p:spPr>
          <a:xfrm>
            <a:off x="1266825" y="2568546"/>
            <a:ext cx="1057275" cy="175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045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8AEDE-F58F-680D-CC8F-678D251B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E115F-9A5E-D1EF-6C7F-7F928A50C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151E7-728A-DB5E-B46D-105431E7F9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EF3CB-5A14-C7C6-16BF-1BDF2A6161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D49B8F-E889-8C37-F9B2-A027C8E9E0E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A4F43-601F-5B1F-C660-EEC1C933B3C0}"/>
              </a:ext>
            </a:extLst>
          </p:cNvPr>
          <p:cNvSpPr txBox="1"/>
          <p:nvPr/>
        </p:nvSpPr>
        <p:spPr>
          <a:xfrm>
            <a:off x="6885479" y="604678"/>
            <a:ext cx="327365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Unlocking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71CB65E-B49D-C9C4-721D-A3CB10E6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64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108-70A8-40BC-A9B5-6D6016476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" t="10627" r="5305" b="8225"/>
          <a:stretch/>
        </p:blipFill>
        <p:spPr>
          <a:xfrm>
            <a:off x="0" y="890452"/>
            <a:ext cx="12192000" cy="5967547"/>
          </a:xfrm>
          <a:prstGeom prst="rect">
            <a:avLst/>
          </a:prstGeom>
          <a:ln w="38100">
            <a:noFill/>
          </a:ln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8021698" y="3613810"/>
            <a:ext cx="3694052" cy="15240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3 incorrect password attempts,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accounts are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locked for 24h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All accounts – Master / admin / user can be locked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C9114-8B06-07A5-2632-C4F6F06C21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53973" y="4007035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5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A44E9-E673-449B-886B-A75DA0BF2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1" t="12668" r="7489" b="14293"/>
          <a:stretch/>
        </p:blipFill>
        <p:spPr>
          <a:xfrm>
            <a:off x="0" y="966197"/>
            <a:ext cx="12192000" cy="5891803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78196" y="3269353"/>
            <a:ext cx="3367374" cy="33314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Master accounts or urgent admin / user unlock requests, kindly approach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Admin accounts, Master can help to unlock</a:t>
            </a:r>
            <a:b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</a:b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User accounts, Master/Admin from same team can help to unlock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599470" y="5522997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E53C87-9923-C311-8867-BE29BDBF30C8}"/>
              </a:ext>
            </a:extLst>
          </p:cNvPr>
          <p:cNvSpPr/>
          <p:nvPr/>
        </p:nvSpPr>
        <p:spPr>
          <a:xfrm>
            <a:off x="2952750" y="2495550"/>
            <a:ext cx="106680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31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199D-BE3A-FFFD-1D46-F237B7248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43154-8688-6F5F-DF2F-D4B7F01AD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5405C-A36D-9FF8-813B-9C32B29B2C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473A-D763-3D32-CEEA-522FC14FED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4227F7F-94F4-FD82-B0A8-7EF83AA9FA4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C7DF-61DD-D361-CE4E-CE38E543D829}"/>
              </a:ext>
            </a:extLst>
          </p:cNvPr>
          <p:cNvSpPr txBox="1"/>
          <p:nvPr/>
        </p:nvSpPr>
        <p:spPr>
          <a:xfrm>
            <a:off x="7128785" y="604678"/>
            <a:ext cx="278704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Reset Password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E16B0FB-7DA5-5443-A978-D55602F4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8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E0EF0-1949-4E17-9F7E-EC42A315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" t="3291" r="358" b="25923"/>
          <a:stretch/>
        </p:blipFill>
        <p:spPr>
          <a:xfrm>
            <a:off x="0" y="857250"/>
            <a:ext cx="12193200" cy="600075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88626" y="3429000"/>
            <a:ext cx="3346514" cy="16119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request for multiple password reset emails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​.</a:t>
            </a: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 Light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To reset password, they can click on “Forgot Password”.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672180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AD414-C7C0-40CD-A375-73392191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71" y="1828891"/>
            <a:ext cx="3990975" cy="26860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24850-70E6-4A56-A996-2CCAA4E87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71" y="4708752"/>
            <a:ext cx="3990975" cy="188698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31124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9D021-2D3A-C9EF-66B8-DF3BE5240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8E7363-BE3A-4CB9-8A6D-0E557B86318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A6A78-A095-4967-AEC5-C1F6F98A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685" y="1007137"/>
            <a:ext cx="5150719" cy="349543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0035F9-C2D7-4FF8-B124-1EF9C9B4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78" y="4809941"/>
            <a:ext cx="4180826" cy="174068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EBE0B8-0CC9-4855-9398-311C2C3E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96" y="1074025"/>
            <a:ext cx="5284848" cy="4034416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AE36F9E9-FBAA-4DAA-A928-11E70E60BE04}"/>
              </a:ext>
            </a:extLst>
          </p:cNvPr>
          <p:cNvSpPr/>
          <p:nvPr/>
        </p:nvSpPr>
        <p:spPr>
          <a:xfrm>
            <a:off x="628856" y="5009598"/>
            <a:ext cx="4778949" cy="16481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Password reset email will be sent to agents by </a:t>
            </a:r>
            <a:r>
              <a:rPr lang="en-SG" sz="1400" b="1" u="sng" dirty="0">
                <a:solidFill>
                  <a:schemeClr val="accent1"/>
                </a:solidFill>
                <a:effectLst/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agent_360@singaporeair.com.sg</a:t>
            </a:r>
            <a:r>
              <a:rPr lang="en-US" sz="1400" b="1" u="sng" dirty="0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Agents should add to safe sender’s list / whitelist this email.</a:t>
            </a:r>
          </a:p>
          <a:p>
            <a:pPr marL="85725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a successful password reset, agents can only make another password reset 24h later.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2CBE105-DE53-2E74-E0D9-7FC505E4F39F}"/>
              </a:ext>
            </a:extLst>
          </p:cNvPr>
          <p:cNvSpPr/>
          <p:nvPr/>
        </p:nvSpPr>
        <p:spPr>
          <a:xfrm>
            <a:off x="7520359" y="247836"/>
            <a:ext cx="3213438" cy="49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A password reset email will be sent</a:t>
            </a:r>
          </a:p>
        </p:txBody>
      </p:sp>
    </p:spTree>
    <p:extLst>
      <p:ext uri="{BB962C8B-B14F-4D97-AF65-F5344CB8AC3E}">
        <p14:creationId xmlns:p14="http://schemas.microsoft.com/office/powerpoint/2010/main" val="3726443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D998-D79F-F931-C111-0534E791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5C89A-25E5-88AC-72B2-118C486A97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CB565-9913-95C7-3C2A-A671A9C9F5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F1567-3F5E-8396-E2BA-978E7C7299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834C446-963E-2906-1DF6-C236D236DC43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D91A8-AFFC-2B2D-F0C6-5B8DA057437A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Dashboard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E2E2D48-37C2-2E87-E72A-35246C5F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031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A61F-BA08-2408-87DD-67720C33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C8F4E3-3911-3B8E-E218-B400C72C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" r="218" b="17916"/>
          <a:stretch/>
        </p:blipFill>
        <p:spPr>
          <a:xfrm>
            <a:off x="0" y="889046"/>
            <a:ext cx="12193200" cy="5968954"/>
          </a:xfrm>
          <a:prstGeom prst="rect">
            <a:avLst/>
          </a:prstGeom>
          <a:ln w="38100">
            <a:noFill/>
          </a:ln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B158E77-B4B0-7A9D-F6FC-42A10C512C88}"/>
              </a:ext>
            </a:extLst>
          </p:cNvPr>
          <p:cNvSpPr/>
          <p:nvPr/>
        </p:nvSpPr>
        <p:spPr>
          <a:xfrm>
            <a:off x="653340" y="2810887"/>
            <a:ext cx="4035201" cy="18586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How do Travel Agents access the booking portal?</a:t>
            </a:r>
          </a:p>
          <a:p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log into AGENT 360 &gt; “Book Trip”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No additional login is necessary as we have enabled single sign-on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0BE0A3-DCB6-9B1E-C71C-CFAE5AC428F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ACESSING BOOKING PORTAL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E4B65-B58A-8667-F066-DA880814F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315" y="991093"/>
            <a:ext cx="2100697" cy="30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92A82-63AA-C9AA-AEB4-E2D6506E9A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732681" y="1026868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11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58F16-22DF-3B84-74A6-7959441C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2F254A-6864-4DEE-A0F6-97A0B2DE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653" y="906355"/>
            <a:ext cx="9444693" cy="5951645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188F0658-3ECB-F8CC-72DB-22E76E1F1A75}"/>
              </a:ext>
            </a:extLst>
          </p:cNvPr>
          <p:cNvSpPr/>
          <p:nvPr/>
        </p:nvSpPr>
        <p:spPr>
          <a:xfrm>
            <a:off x="662864" y="1879164"/>
            <a:ext cx="1421577" cy="67785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Number of bookings in that month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33A3E516-8CF1-631E-C2C1-1EB139FB69FE}"/>
              </a:ext>
            </a:extLst>
          </p:cNvPr>
          <p:cNvSpPr/>
          <p:nvPr/>
        </p:nvSpPr>
        <p:spPr>
          <a:xfrm>
            <a:off x="9629215" y="1397127"/>
            <a:ext cx="1899920" cy="16554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Total sales from issued tickets in that month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Includes amount from imported PNRs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B4AC841D-2EBA-32C1-1989-E1D5D0F4275E}"/>
              </a:ext>
            </a:extLst>
          </p:cNvPr>
          <p:cNvSpPr/>
          <p:nvPr/>
        </p:nvSpPr>
        <p:spPr>
          <a:xfrm>
            <a:off x="8835088" y="4048759"/>
            <a:ext cx="3064021" cy="216377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Viewing permissions for bookings depends on the agent’s role:​​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view all bookings made by agency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 can view all bookings made by team 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User can view individual bookings only​​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FE48E0-0FD9-7F6A-7F25-84E83D3277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PORTAL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A571C6-7146-9AA0-1ADE-CD6BD632CFF5}"/>
              </a:ext>
            </a:extLst>
          </p:cNvPr>
          <p:cNvSpPr/>
          <p:nvPr/>
        </p:nvSpPr>
        <p:spPr>
          <a:xfrm>
            <a:off x="662863" y="2771604"/>
            <a:ext cx="1421577" cy="131479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PNRs that have TTL Expiring within 3 days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4F09231-8DAE-4093-05E2-352264074C07}"/>
              </a:ext>
            </a:extLst>
          </p:cNvPr>
          <p:cNvSpPr/>
          <p:nvPr/>
        </p:nvSpPr>
        <p:spPr>
          <a:xfrm>
            <a:off x="4126359" y="3456014"/>
            <a:ext cx="3939280" cy="31903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PNRs affected by Schedule/Order Changes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40F405D-9A13-84A9-8CBB-E7DFDC983396}"/>
              </a:ext>
            </a:extLst>
          </p:cNvPr>
          <p:cNvSpPr/>
          <p:nvPr/>
        </p:nvSpPr>
        <p:spPr>
          <a:xfrm>
            <a:off x="4502006" y="2509855"/>
            <a:ext cx="1789088" cy="4070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Bookings on hold</a:t>
            </a:r>
          </a:p>
        </p:txBody>
      </p:sp>
    </p:spTree>
    <p:extLst>
      <p:ext uri="{BB962C8B-B14F-4D97-AF65-F5344CB8AC3E}">
        <p14:creationId xmlns:p14="http://schemas.microsoft.com/office/powerpoint/2010/main" val="9689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6" grpId="0" animBg="1"/>
      <p:bldP spid="11" grpId="0" animBg="1"/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D6B7F-3ADF-23E4-DC19-88E8B6F4F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340"/>
          <a:stretch/>
        </p:blipFill>
        <p:spPr>
          <a:xfrm>
            <a:off x="0" y="0"/>
            <a:ext cx="593261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0FB990-8D4C-3B4D-9F59-4E94E7B8084E}"/>
              </a:ext>
            </a:extLst>
          </p:cNvPr>
          <p:cNvSpPr/>
          <p:nvPr/>
        </p:nvSpPr>
        <p:spPr>
          <a:xfrm>
            <a:off x="5932617" y="89703"/>
            <a:ext cx="1534510" cy="6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237600-3596-4301-AC2C-6EE5233EFD24}"/>
              </a:ext>
            </a:extLst>
          </p:cNvPr>
          <p:cNvSpPr/>
          <p:nvPr/>
        </p:nvSpPr>
        <p:spPr>
          <a:xfrm>
            <a:off x="-219175" y="3099739"/>
            <a:ext cx="631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ADMIN ACCESS</a:t>
            </a:r>
            <a:endParaRPr lang="en-SG" sz="36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8A063E3-CC03-48C4-BC3B-B1D3748551E9}"/>
              </a:ext>
            </a:extLst>
          </p:cNvPr>
          <p:cNvSpPr/>
          <p:nvPr/>
        </p:nvSpPr>
        <p:spPr>
          <a:xfrm>
            <a:off x="6477220" y="861978"/>
            <a:ext cx="5567046" cy="359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Comprehensive access management system 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Caters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complex travel agency setup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(from local retailers to global consolidators)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3 Travel Agent Roles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(Master, Admin, User)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Multi-IATA​, Multi-Country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Flexibility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self-manage access rights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to AGENT 360 features</a:t>
            </a:r>
          </a:p>
        </p:txBody>
      </p:sp>
    </p:spTree>
    <p:extLst>
      <p:ext uri="{BB962C8B-B14F-4D97-AF65-F5344CB8AC3E}">
        <p14:creationId xmlns:p14="http://schemas.microsoft.com/office/powerpoint/2010/main" val="285494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CEC0E-DE65-3765-0283-2F9F4C43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45022-ECED-E3BA-D73C-F373C72D5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315C2-5DA5-E2D7-5B54-A17C518150B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97D06-B7BD-8394-AAFF-5B8D21546D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70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CE47821-8ECF-9406-707F-88054ADEEEC1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6B28C-1C1B-C5EE-D36E-A911FEABED9F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Booking Flights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92A5EBE-A7A0-690E-C5E1-53E04968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D313-7E64-AFE1-D48A-2811E2005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2792D3-5C80-2A49-DFD5-0A88F77C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1" y="995877"/>
            <a:ext cx="12196811" cy="50494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38C7EC-0B09-22DC-43D1-76EA6D69C935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8B9E030-4D46-1F49-C7FF-F372F6B47BF9}"/>
              </a:ext>
            </a:extLst>
          </p:cNvPr>
          <p:cNvSpPr/>
          <p:nvPr/>
        </p:nvSpPr>
        <p:spPr>
          <a:xfrm>
            <a:off x="4042846" y="4685752"/>
            <a:ext cx="4471993" cy="1242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Types of Itineraries: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One-Way, Round-Trip, Multi-city</a:t>
            </a: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Types: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Market Fare, Private Fare, Corporate Fare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Carriers: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SQ  / Codeshare / Interline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EFFD309-050D-CB9B-7DB7-00A26EEDDEE9}"/>
              </a:ext>
            </a:extLst>
          </p:cNvPr>
          <p:cNvSpPr/>
          <p:nvPr/>
        </p:nvSpPr>
        <p:spPr>
          <a:xfrm>
            <a:off x="4650279" y="1662602"/>
            <a:ext cx="2088347" cy="5096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 “Book Trip”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5BFBB-F32D-61F0-D04E-891E3F01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667309" y="1113290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94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97AFB-A725-0C60-117E-5348E5C1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13CB6E-9E82-DE22-A818-02800BC1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995"/>
            <a:ext cx="12192000" cy="504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5C8FD0-3B6F-C62C-29DB-9FD0F9044B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68912" y="2963068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1E33E22-A28E-8654-F0D4-80D324ACCD2D}"/>
              </a:ext>
            </a:extLst>
          </p:cNvPr>
          <p:cNvSpPr/>
          <p:nvPr/>
        </p:nvSpPr>
        <p:spPr>
          <a:xfrm>
            <a:off x="7606465" y="3794015"/>
            <a:ext cx="4138835" cy="11117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Cabin Preference: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Choose Cabin Preference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Mixed Cabin Search is supported at Flight Search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2038EF3-9A69-D279-5B2C-B377AA1C2EC8}"/>
              </a:ext>
            </a:extLst>
          </p:cNvPr>
          <p:cNvSpPr/>
          <p:nvPr/>
        </p:nvSpPr>
        <p:spPr>
          <a:xfrm>
            <a:off x="2651394" y="3676696"/>
            <a:ext cx="3500879" cy="12290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IATA: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AGENT 360 registered codes are displayed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the agency has more than 1 IATA code, select which code to use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E679-967E-1B25-A01E-9182BD171B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1657033" y="3496561"/>
            <a:ext cx="876948" cy="87694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41A3BE-380D-6E83-9D8E-4CF32DE96797}"/>
              </a:ext>
            </a:extLst>
          </p:cNvPr>
          <p:cNvSpPr/>
          <p:nvPr/>
        </p:nvSpPr>
        <p:spPr>
          <a:xfrm>
            <a:off x="8767254" y="2206520"/>
            <a:ext cx="3264408" cy="5921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Add/Delete route: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to add/delete flight segments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FC458-86CE-98EC-0AE9-2B879BFA9511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68856-1B7C-10C1-293C-CDBAB4C022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05692" y="2916129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9937-43A1-3C42-5EF5-71E6224B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69D4F-363D-292F-4898-60E4B2B5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0259"/>
            <a:ext cx="12192000" cy="5154706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582A3284-5BB0-8423-CA65-22B1D9F4865F}"/>
              </a:ext>
            </a:extLst>
          </p:cNvPr>
          <p:cNvSpPr/>
          <p:nvPr/>
        </p:nvSpPr>
        <p:spPr>
          <a:xfrm>
            <a:off x="4032486" y="4339691"/>
            <a:ext cx="3121792" cy="1600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Passenger Type: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Max 9 pax in 1 booking: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Adult (ADT)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Child (CHD)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Infant (INF)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Special PTCs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C4410-849D-23A2-D39A-96A24FFCA8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138665" y="4340479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268FBB-D90B-EEBE-9398-FF7F9B87392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245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18B6-FAE9-AFC8-5878-37CAD663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3298E-29C9-2CA7-70C1-874A1376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995"/>
            <a:ext cx="12192000" cy="504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1E7DB1-1C89-5846-3B10-3EA02E8263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4206793" y="3934471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507E53E2-0D47-0AD1-D6EB-433290B210EC}"/>
              </a:ext>
            </a:extLst>
          </p:cNvPr>
          <p:cNvSpPr/>
          <p:nvPr/>
        </p:nvSpPr>
        <p:spPr>
          <a:xfrm>
            <a:off x="3104342" y="3156433"/>
            <a:ext cx="3181515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Access code: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access code to unlock special/private/corporate fares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9D7268-1C5C-9BF2-B6B2-A44762F2C9A7}"/>
              </a:ext>
            </a:extLst>
          </p:cNvPr>
          <p:cNvSpPr/>
          <p:nvPr/>
        </p:nvSpPr>
        <p:spPr>
          <a:xfrm>
            <a:off x="82966" y="5608719"/>
            <a:ext cx="2643301" cy="11750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Currency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the country is eligible to transact in multiple currencies, currency can be selected here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4B1BC853-6890-946A-F33B-AFDBCD128D79}"/>
              </a:ext>
            </a:extLst>
          </p:cNvPr>
          <p:cNvSpPr/>
          <p:nvPr/>
        </p:nvSpPr>
        <p:spPr>
          <a:xfrm>
            <a:off x="8534882" y="3156432"/>
            <a:ext cx="2842177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Promo Code: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promo code to unlock promotional fares 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A552E08-5C91-D120-8E5A-CE76913FA422}"/>
              </a:ext>
            </a:extLst>
          </p:cNvPr>
          <p:cNvSpPr/>
          <p:nvPr/>
        </p:nvSpPr>
        <p:spPr>
          <a:xfrm>
            <a:off x="5694167" y="4695144"/>
            <a:ext cx="3332480" cy="9135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Corporate ID: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Indicate corporate ID to identify this booking as a corporate booking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E5B6EF-C108-5D2A-F68F-2F6C060F469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90BE7-E5A9-0590-B762-2B42491ED9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7112863" y="3934470"/>
            <a:ext cx="876948" cy="876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443B9-2444-3C5F-C5B4-514DC31258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826582" y="3934471"/>
            <a:ext cx="876948" cy="876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D88C5-9060-9117-F6E5-BE31C1A8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700738" y="5073526"/>
            <a:ext cx="876948" cy="876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DCF5A-2E6A-0697-B652-09CB464461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1232105" y="4614358"/>
            <a:ext cx="876948" cy="876948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E568A64-85B2-9E3A-A83C-E514593934FA}"/>
              </a:ext>
            </a:extLst>
          </p:cNvPr>
          <p:cNvSpPr/>
          <p:nvPr/>
        </p:nvSpPr>
        <p:spPr>
          <a:xfrm>
            <a:off x="3583325" y="5865623"/>
            <a:ext cx="3332480" cy="9135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0AD47"/>
                </a:solidFill>
                <a:latin typeface="Aptos" panose="020B0004020202020204" pitchFamily="34" charset="0"/>
              </a:rPr>
              <a:t>Waitlist:</a:t>
            </a:r>
          </a:p>
          <a:p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Check here whenever searching for a waitlisted flight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D3CEA-6AD3-EEB4-287A-09AE004FF22F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20250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D586C4-7442-F3F5-43D4-593E1C40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995"/>
            <a:ext cx="12192000" cy="5047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2423099" y="5217050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278081" y="3747993"/>
            <a:ext cx="4937872" cy="11840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Frequent flyer </a:t>
            </a:r>
            <a:r>
              <a:rPr lang="en-US" sz="1400" b="1" err="1">
                <a:solidFill>
                  <a:schemeClr val="tx1"/>
                </a:solidFill>
                <a:latin typeface="Aptos" panose="020B0004020202020204" pitchFamily="34" charset="0"/>
              </a:rPr>
              <a:t>programme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: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Indicate the frequent flyer programme (if any)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Note: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KF number must match FNAME/LNAME/DOB for KF accruals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39641-474D-704F-C4BA-FC497844D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459" y="5248105"/>
            <a:ext cx="5848350" cy="1371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45101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7318D5-CAF4-CBB2-BAE2-DBD32CB63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37" y="940138"/>
            <a:ext cx="10170126" cy="5917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440751" y="256876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3165473" y="4673600"/>
            <a:ext cx="5861051" cy="142049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Stopover:</a:t>
            </a: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now indicate desired stop and duration of stopover at the search page for each bound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However, 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 (reissuance/revalidation)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STOPOVER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510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C3362-F8D8-08C9-44E3-B37E8AC63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E11718-329A-3026-4A5D-EA632A922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8451"/>
            <a:ext cx="12191999" cy="5794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93A309-5DFF-FA03-D5D5-5FF244C36E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5910490" y="3517501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FCB674E-471E-934B-47C6-3B6DD03D9089}"/>
              </a:ext>
            </a:extLst>
          </p:cNvPr>
          <p:cNvSpPr/>
          <p:nvPr/>
        </p:nvSpPr>
        <p:spPr>
          <a:xfrm>
            <a:off x="2964150" y="4302757"/>
            <a:ext cx="5861051" cy="188236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Stopover Reminder: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 reminder will be displayed to remind agents to use the stopover feature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flights: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Within 96 hours of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Non-return flights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A52C7D-DC68-5D9C-FBD2-0ECFFB5CE4F8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STOPOVER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45E8B-AD40-192C-5DAD-94FF29BB67D6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22294948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4C796-A864-4EC2-1F72-E927B658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11" y="946653"/>
            <a:ext cx="10545177" cy="5911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967275" y="243463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016233" y="3902326"/>
            <a:ext cx="4126136" cy="289382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</a:rPr>
              <a:t>Time Field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specify flight time when searching for a flight to see flights within a certain window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Indicate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desired flight time 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Indicate flexible time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before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after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E.g. 12pm +/- 6h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highlight>
                <a:srgbClr val="F5F5F5"/>
              </a:highlight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Aptos" panose="020B00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TIME FIELD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861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1F217D-4398-E7C6-189D-D987D8EE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251" y="1624649"/>
            <a:ext cx="8412480" cy="1747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CB113-9E28-2868-188F-B805FD6F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14" y="4376662"/>
            <a:ext cx="8412480" cy="1735370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0D15E12-B7F1-4E68-B2AA-42EDDD14460F}"/>
              </a:ext>
            </a:extLst>
          </p:cNvPr>
          <p:cNvSpPr/>
          <p:nvPr/>
        </p:nvSpPr>
        <p:spPr>
          <a:xfrm>
            <a:off x="171398" y="1519086"/>
            <a:ext cx="3114727" cy="4592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performing a search, the available flight offers will be displayed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also choose to perform a flexible search to view the lowest fares. 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The window of flexible search depends on the type of itinerary searched</a:t>
            </a:r>
            <a:b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One-way: +/- 7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2 bounds: +/- 3 days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3 bounds or more: No flexible search available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ECECCE-3444-4414-A860-0B1A7A2D3F06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DF6BF52-64AB-FE11-0333-DD876D82138B}"/>
              </a:ext>
            </a:extLst>
          </p:cNvPr>
          <p:cNvSpPr/>
          <p:nvPr/>
        </p:nvSpPr>
        <p:spPr>
          <a:xfrm>
            <a:off x="3557366" y="1244865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1: SIN-BKK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4A73450-E12E-B62E-17B9-6155EE8DEEFF}"/>
              </a:ext>
            </a:extLst>
          </p:cNvPr>
          <p:cNvSpPr/>
          <p:nvPr/>
        </p:nvSpPr>
        <p:spPr>
          <a:xfrm>
            <a:off x="3604991" y="4004282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2: SIN-BKK, BKK-SIN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ED263-64B0-D42C-3C5E-219132351F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4" y="1801201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005A-D414-3B07-D9A4-1AA73C7738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8" y="45930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126D78-F9F2-8A9B-84EF-9A4999A2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02" y="1119848"/>
            <a:ext cx="4886434" cy="54001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1DE1FC-68AF-4045-9772-891323CE05B9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3110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SERVICE REQUEST FORMS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B22CF7-C1C6-4448-A120-1C1C82C79872}"/>
              </a:ext>
            </a:extLst>
          </p:cNvPr>
          <p:cNvSpPr/>
          <p:nvPr/>
        </p:nvSpPr>
        <p:spPr>
          <a:xfrm>
            <a:off x="5574938" y="1146849"/>
            <a:ext cx="5960861" cy="51218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Requests are split into 4 categories: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Waiver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Itinerary Changes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(Reissuance)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 Refunds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Extend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Ticketing Time Limit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(TTL)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Name Error Correction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Apply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Waitlist Confirmation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(DAPO)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General Form*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9C2A4-8DA8-F9A1-A482-FF3296B58CDA}"/>
              </a:ext>
            </a:extLst>
          </p:cNvPr>
          <p:cNvSpPr/>
          <p:nvPr/>
        </p:nvSpPr>
        <p:spPr>
          <a:xfrm>
            <a:off x="6793992" y="6561534"/>
            <a:ext cx="5413593" cy="317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  <a:latin typeface="Aptos" panose="020B0004020202020204" pitchFamily="34" charset="0"/>
              </a:rPr>
              <a:t>*Non-IATA/TIDS agents will only be able to submit the General Form</a:t>
            </a:r>
            <a:endParaRPr lang="en-SG" sz="1400" i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8586C-C631-6D04-0C04-5848BC51187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981263" y="47474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71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20628F9D-AEBF-CEDC-76EF-E5363E3F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23" y="2882006"/>
            <a:ext cx="11350906" cy="2490772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788866" y="1221930"/>
            <a:ext cx="5671717" cy="14280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One-way: +/- 7 days flexible search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 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the desired departure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date to view offers for that date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3C96463-140B-45AA-BBED-B0FDB7412457}"/>
              </a:ext>
            </a:extLst>
          </p:cNvPr>
          <p:cNvCxnSpPr>
            <a:cxnSpLocks/>
          </p:cNvCxnSpPr>
          <p:nvPr/>
        </p:nvCxnSpPr>
        <p:spPr>
          <a:xfrm flipH="1">
            <a:off x="1271872" y="5677929"/>
            <a:ext cx="76689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28328F-9E9C-4DF2-9A84-B0E04E3756BD}"/>
              </a:ext>
            </a:extLst>
          </p:cNvPr>
          <p:cNvSpPr txBox="1"/>
          <p:nvPr/>
        </p:nvSpPr>
        <p:spPr>
          <a:xfrm>
            <a:off x="8267393" y="4993977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BD7BA-C44C-40D5-8EDC-F1AD202B64D3}"/>
              </a:ext>
            </a:extLst>
          </p:cNvPr>
          <p:cNvSpPr txBox="1"/>
          <p:nvPr/>
        </p:nvSpPr>
        <p:spPr>
          <a:xfrm>
            <a:off x="411694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56547F-62EA-3463-1082-DBCB5EFCCE3B}"/>
              </a:ext>
            </a:extLst>
          </p:cNvPr>
          <p:cNvCxnSpPr>
            <a:cxnSpLocks/>
          </p:cNvCxnSpPr>
          <p:nvPr/>
        </p:nvCxnSpPr>
        <p:spPr>
          <a:xfrm>
            <a:off x="9855200" y="5677928"/>
            <a:ext cx="1124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DC31C3-056B-B32D-E7B4-BB30A6DF0184}"/>
              </a:ext>
            </a:extLst>
          </p:cNvPr>
          <p:cNvSpPr txBox="1"/>
          <p:nvPr/>
        </p:nvSpPr>
        <p:spPr>
          <a:xfrm>
            <a:off x="11161786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DCFBF-A349-DEE2-DBCF-9032A783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716795" y="4555502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2616AD-39B7-7E21-D27B-FB07CB72B065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233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CB665-9F8C-CA04-A94C-C1497A76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2" y="2180774"/>
            <a:ext cx="8995016" cy="4537372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2064405" y="691679"/>
            <a:ext cx="5265301" cy="9391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Two bounds: +/- 3 days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 flexible search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SIN-BKK, LON-SIN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 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desired combination of departure dates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view offers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D5CAA7-A0B5-4675-BEFB-34DB60412DC3}"/>
              </a:ext>
            </a:extLst>
          </p:cNvPr>
          <p:cNvCxnSpPr>
            <a:cxnSpLocks/>
          </p:cNvCxnSpPr>
          <p:nvPr/>
        </p:nvCxnSpPr>
        <p:spPr>
          <a:xfrm flipV="1">
            <a:off x="1406205" y="3195005"/>
            <a:ext cx="0" cy="139301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7BC44B-A1AA-186B-C998-A8E953DB284E}"/>
              </a:ext>
            </a:extLst>
          </p:cNvPr>
          <p:cNvCxnSpPr>
            <a:cxnSpLocks/>
          </p:cNvCxnSpPr>
          <p:nvPr/>
        </p:nvCxnSpPr>
        <p:spPr>
          <a:xfrm flipH="1">
            <a:off x="2923674" y="1910897"/>
            <a:ext cx="29900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205AE88-C2FF-A021-56C8-5AD1CCC0DD31}"/>
              </a:ext>
            </a:extLst>
          </p:cNvPr>
          <p:cNvSpPr txBox="1"/>
          <p:nvPr/>
        </p:nvSpPr>
        <p:spPr>
          <a:xfrm>
            <a:off x="5683811" y="1765276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22285-4B8C-AA68-5C51-586FB2C2358B}"/>
              </a:ext>
            </a:extLst>
          </p:cNvPr>
          <p:cNvSpPr txBox="1"/>
          <p:nvPr/>
        </p:nvSpPr>
        <p:spPr>
          <a:xfrm>
            <a:off x="2212757" y="1759980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E324C3-2ABB-959C-9684-274A0EF04575}"/>
              </a:ext>
            </a:extLst>
          </p:cNvPr>
          <p:cNvCxnSpPr>
            <a:cxnSpLocks/>
          </p:cNvCxnSpPr>
          <p:nvPr/>
        </p:nvCxnSpPr>
        <p:spPr>
          <a:xfrm>
            <a:off x="7417324" y="1903775"/>
            <a:ext cx="32915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EEE92C-EA3D-7DD7-636D-5C91375EFC6F}"/>
              </a:ext>
            </a:extLst>
          </p:cNvPr>
          <p:cNvSpPr txBox="1"/>
          <p:nvPr/>
        </p:nvSpPr>
        <p:spPr>
          <a:xfrm>
            <a:off x="10787241" y="1762971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3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C143D-9317-F371-F5C2-F16CEED96E2E}"/>
              </a:ext>
            </a:extLst>
          </p:cNvPr>
          <p:cNvSpPr txBox="1"/>
          <p:nvPr/>
        </p:nvSpPr>
        <p:spPr>
          <a:xfrm>
            <a:off x="447924" y="3347657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8961FA-BA68-E95B-CB85-39C276C8D421}"/>
              </a:ext>
            </a:extLst>
          </p:cNvPr>
          <p:cNvSpPr txBox="1"/>
          <p:nvPr/>
        </p:nvSpPr>
        <p:spPr>
          <a:xfrm>
            <a:off x="-260677" y="4697521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5A76E5-F5B7-DA9D-2545-8C423A90A568}"/>
              </a:ext>
            </a:extLst>
          </p:cNvPr>
          <p:cNvCxnSpPr>
            <a:cxnSpLocks/>
          </p:cNvCxnSpPr>
          <p:nvPr/>
        </p:nvCxnSpPr>
        <p:spPr>
          <a:xfrm>
            <a:off x="1406205" y="5116792"/>
            <a:ext cx="0" cy="134832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5FB4A7-148F-5414-F2DF-D976BA8E11A1}"/>
              </a:ext>
            </a:extLst>
          </p:cNvPr>
          <p:cNvSpPr txBox="1"/>
          <p:nvPr/>
        </p:nvSpPr>
        <p:spPr>
          <a:xfrm>
            <a:off x="445791" y="6168638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3DE6D-4681-DF63-2838-D5F7E39B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16" y="2478805"/>
            <a:ext cx="1218230" cy="198493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9F71FD72-40B0-61A7-9013-0F441E1EB1FA}"/>
              </a:ext>
            </a:extLst>
          </p:cNvPr>
          <p:cNvSpPr/>
          <p:nvPr/>
        </p:nvSpPr>
        <p:spPr>
          <a:xfrm flipV="1">
            <a:off x="2914147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D12461-21FE-22F0-B291-20802DC04CEF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A907FD2-07A2-1A90-1640-689184DFAEC0}"/>
              </a:ext>
            </a:extLst>
          </p:cNvPr>
          <p:cNvSpPr/>
          <p:nvPr/>
        </p:nvSpPr>
        <p:spPr>
          <a:xfrm flipV="1">
            <a:off x="2914147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BA882D0-49D5-A7D4-287F-0D09E1E28CE0}"/>
              </a:ext>
            </a:extLst>
          </p:cNvPr>
          <p:cNvSpPr/>
          <p:nvPr/>
        </p:nvSpPr>
        <p:spPr>
          <a:xfrm flipV="1">
            <a:off x="2914147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2EEEF9F-2A7A-3DCE-ACAD-B4341B3C5178}"/>
              </a:ext>
            </a:extLst>
          </p:cNvPr>
          <p:cNvSpPr/>
          <p:nvPr/>
        </p:nvSpPr>
        <p:spPr>
          <a:xfrm flipV="1">
            <a:off x="3988094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723F82-DE33-D183-83B6-CED7083C1C47}"/>
              </a:ext>
            </a:extLst>
          </p:cNvPr>
          <p:cNvSpPr/>
          <p:nvPr/>
        </p:nvSpPr>
        <p:spPr>
          <a:xfrm flipV="1">
            <a:off x="398809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FF54FC29-7C8E-ABF3-BFBA-8873C848B14D}"/>
              </a:ext>
            </a:extLst>
          </p:cNvPr>
          <p:cNvSpPr/>
          <p:nvPr/>
        </p:nvSpPr>
        <p:spPr>
          <a:xfrm flipV="1">
            <a:off x="398809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CA0162F1-33FF-4154-8BC4-196B6CECE13C}"/>
              </a:ext>
            </a:extLst>
          </p:cNvPr>
          <p:cNvSpPr/>
          <p:nvPr/>
        </p:nvSpPr>
        <p:spPr>
          <a:xfrm flipV="1">
            <a:off x="5072250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10AC56E-99A2-77CF-14F8-10A0475529C8}"/>
              </a:ext>
            </a:extLst>
          </p:cNvPr>
          <p:cNvSpPr/>
          <p:nvPr/>
        </p:nvSpPr>
        <p:spPr>
          <a:xfrm flipV="1">
            <a:off x="5072250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B83E06B-4BB7-E366-B26E-9FE14BD1D351}"/>
              </a:ext>
            </a:extLst>
          </p:cNvPr>
          <p:cNvSpPr/>
          <p:nvPr/>
        </p:nvSpPr>
        <p:spPr>
          <a:xfrm flipV="1">
            <a:off x="5072250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B0DD1D8-669A-B385-DB20-9C6888F34BF0}"/>
              </a:ext>
            </a:extLst>
          </p:cNvPr>
          <p:cNvSpPr/>
          <p:nvPr/>
        </p:nvSpPr>
        <p:spPr>
          <a:xfrm flipV="1">
            <a:off x="829703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1A2B67E-1B00-632D-67C2-EA06B4D2BC6D}"/>
              </a:ext>
            </a:extLst>
          </p:cNvPr>
          <p:cNvSpPr/>
          <p:nvPr/>
        </p:nvSpPr>
        <p:spPr>
          <a:xfrm flipV="1">
            <a:off x="829703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DEEFB5-C812-C6FC-7963-A130838C5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281481"/>
            <a:ext cx="869426" cy="2471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8293C5-721F-3195-6084-8AE4666F5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753921"/>
            <a:ext cx="869426" cy="2471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DE6AD8-75BC-7A0A-10E5-84D8641B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4226361"/>
            <a:ext cx="869426" cy="2471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CEC9F9-2F28-276E-D933-38028532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291021"/>
            <a:ext cx="869426" cy="2471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B73ABD-8535-DE31-13DD-1404DE6D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762200"/>
            <a:ext cx="869426" cy="2471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D9AE11-83D2-7B02-3AC3-73886EE5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28" y="4226361"/>
            <a:ext cx="869426" cy="247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518F345-01A6-6F84-3A3D-8D847334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281481"/>
            <a:ext cx="869426" cy="2471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6E184A-CD0C-58EB-BE06-B160FF044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753921"/>
            <a:ext cx="869426" cy="2471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4B2E14-5E2D-4163-1C69-36203A621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226361"/>
            <a:ext cx="869426" cy="2471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C209ED-2FAE-0D6D-75C2-408B926D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691851"/>
            <a:ext cx="869426" cy="247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F54B88B-2211-65FE-8239-F64CF3769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844" y="6146118"/>
            <a:ext cx="718587" cy="132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D328FB-F9F4-8ED3-4A59-52786E582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62" y="3281481"/>
            <a:ext cx="869426" cy="2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09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76BB-DFC1-393A-A64F-9C855445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AAA79-E47C-9E45-761E-5D6B8CC55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872" y="975856"/>
            <a:ext cx="8864255" cy="588214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446A483-42B6-8048-AA4F-F623DB958608}"/>
              </a:ext>
            </a:extLst>
          </p:cNvPr>
          <p:cNvSpPr/>
          <p:nvPr/>
        </p:nvSpPr>
        <p:spPr>
          <a:xfrm>
            <a:off x="5302891" y="2398979"/>
            <a:ext cx="3907784" cy="17621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Flight offers are sorted by price by default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change the sort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Departure/arrival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Point of stopover (sorted alphabetically)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22F180-4D3D-E49A-D2B2-CEDB79F40BD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DCCF5EE-9D1C-215F-00A0-151674539006}"/>
              </a:ext>
            </a:extLst>
          </p:cNvPr>
          <p:cNvSpPr/>
          <p:nvPr/>
        </p:nvSpPr>
        <p:spPr>
          <a:xfrm>
            <a:off x="3853822" y="4928404"/>
            <a:ext cx="3402961" cy="16954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Flights can also be filtered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Operating airline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/ arrival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Price range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953E2F-6A2A-E772-9A64-101FE99FAD65}"/>
              </a:ext>
            </a:extLst>
          </p:cNvPr>
          <p:cNvSpPr/>
          <p:nvPr/>
        </p:nvSpPr>
        <p:spPr>
          <a:xfrm>
            <a:off x="1756588" y="2301655"/>
            <a:ext cx="1888717" cy="37188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8D6F3-507A-C226-4E13-3D5AE4E8C215}"/>
              </a:ext>
            </a:extLst>
          </p:cNvPr>
          <p:cNvSpPr/>
          <p:nvPr/>
        </p:nvSpPr>
        <p:spPr>
          <a:xfrm>
            <a:off x="3738021" y="2357437"/>
            <a:ext cx="1467722" cy="159892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1974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2AE5-E8E8-7D34-57C3-6A3F4D38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BB79EE5-8E49-3E13-785B-A4079F91B617}"/>
              </a:ext>
            </a:extLst>
          </p:cNvPr>
          <p:cNvSpPr/>
          <p:nvPr/>
        </p:nvSpPr>
        <p:spPr>
          <a:xfrm>
            <a:off x="1664338" y="1039696"/>
            <a:ext cx="8756012" cy="9043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Flight offers of the selected cabin class up to the next cabin class will be displayed (depending on availability)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cabin class to view offers by fare family. For each fare family, the lowest RBD offer will be displayed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24CE0-3CC8-788F-9617-698A78E3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64451" y="2918761"/>
            <a:ext cx="696628" cy="69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8DC4F2-58C9-5A0E-0862-856AEEA6E2D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41381-ED06-F51F-A4A4-6FBC6D38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795" y="2016631"/>
            <a:ext cx="7301097" cy="48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82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FADF-4728-646E-A828-730FA89B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099957A-B884-0734-C8F1-DE99B2A8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32" y="2834157"/>
            <a:ext cx="2615417" cy="33730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7C1AEC-010E-E5A1-2F86-5CE873FD2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553" y="2834157"/>
            <a:ext cx="2615416" cy="3441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1DA44-AC13-D18A-1923-E9C3F1A7A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392" y="2834157"/>
            <a:ext cx="2615417" cy="3414572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8AB4E99-639C-DF3B-CD78-ECC884E14966}"/>
              </a:ext>
            </a:extLst>
          </p:cNvPr>
          <p:cNvSpPr/>
          <p:nvPr/>
        </p:nvSpPr>
        <p:spPr>
          <a:xfrm>
            <a:off x="190581" y="978963"/>
            <a:ext cx="8159388" cy="16485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Three fare types are displayed: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 Fare (if valid access code is entered at flight search)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the same fare family, multiple fare types can be returned and will be displayed in the above priority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00F8C5-97B3-6692-83AF-6D93A01A305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ECC9C-4C7C-7548-57B7-32CCA59DE9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732857" y="3248024"/>
            <a:ext cx="737611" cy="737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C86E4-0849-8237-B15C-016F3C965C3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558846" y="3164375"/>
            <a:ext cx="737611" cy="737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AD986-C4C3-8D37-9A80-4B8C7987468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267455" y="3248023"/>
            <a:ext cx="737611" cy="737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3083F-C3AB-445E-2AFF-52D9F343F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2608" y="2834157"/>
            <a:ext cx="2571020" cy="33730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CCAC600-5194-B1D3-2592-4D4F23F182E9}"/>
              </a:ext>
            </a:extLst>
          </p:cNvPr>
          <p:cNvSpPr/>
          <p:nvPr/>
        </p:nvSpPr>
        <p:spPr>
          <a:xfrm>
            <a:off x="9242608" y="1642533"/>
            <a:ext cx="2688086" cy="984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For waitlisted flights, the status will be indicated above the fare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1C1EE-7B6C-1F81-36C4-C8FF4A5D5C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860845" y="5484919"/>
            <a:ext cx="737611" cy="737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4D6E09-A403-EFED-A2FF-31BB7B9D3CB8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4305416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D39B94-AD09-7CD4-7A74-8AE3E2A1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36" y="895068"/>
            <a:ext cx="8132527" cy="59629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8205FF-416A-781B-D329-EEBC1E7A490A}"/>
              </a:ext>
            </a:extLst>
          </p:cNvPr>
          <p:cNvSpPr/>
          <p:nvPr/>
        </p:nvSpPr>
        <p:spPr>
          <a:xfrm>
            <a:off x="8729559" y="5007906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176982" y="2372669"/>
            <a:ext cx="2546238" cy="105633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 summary of the selected flight offer, flight details and price breakdown is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8DB4D02-3B44-BE90-1F93-8EF030D260B4}"/>
              </a:ext>
            </a:extLst>
          </p:cNvPr>
          <p:cNvSpPr/>
          <p:nvPr/>
        </p:nvSpPr>
        <p:spPr>
          <a:xfrm>
            <a:off x="5452503" y="1830677"/>
            <a:ext cx="2189133" cy="77581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“Change” to change flights selected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7886463" y="1640181"/>
            <a:ext cx="796245" cy="79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1AC64-E9E9-7B88-C093-D0253ADF56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9426685" y="4213466"/>
            <a:ext cx="796245" cy="7962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7B86B4-D770-A25C-9CCF-9B77A5B9E45F}"/>
              </a:ext>
            </a:extLst>
          </p:cNvPr>
          <p:cNvSpPr/>
          <p:nvPr/>
        </p:nvSpPr>
        <p:spPr>
          <a:xfrm>
            <a:off x="2895459" y="1651819"/>
            <a:ext cx="1302915" cy="17771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220D1-E1DC-5042-57DB-A83297527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587" y="3542101"/>
            <a:ext cx="3583412" cy="321876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774995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D952C9C-A745-394C-3782-C5139DDA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206" y="1231538"/>
            <a:ext cx="6256562" cy="24614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COPY OF ITIN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355179" y="1860826"/>
            <a:ext cx="3747707" cy="123073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do a quick copy of the itinerary on the Order Summary page. The copy button can be found beside Flight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919">
            <a:off x="4498323" y="1594709"/>
            <a:ext cx="796245" cy="796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3DF6CA-5DEB-7EE7-F08A-2126583CC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934" y="4006346"/>
            <a:ext cx="3747707" cy="153551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52960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B1EB9-CF3E-61BD-AD7C-1E23022F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34F64A-818E-5886-4603-2DCA402AC6D9}"/>
              </a:ext>
            </a:extLst>
          </p:cNvPr>
          <p:cNvSpPr/>
          <p:nvPr/>
        </p:nvSpPr>
        <p:spPr>
          <a:xfrm>
            <a:off x="516702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Breakdown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C62B9D-CA49-B668-02D2-66C9761E5764}"/>
              </a:ext>
            </a:extLst>
          </p:cNvPr>
          <p:cNvSpPr/>
          <p:nvPr/>
        </p:nvSpPr>
        <p:spPr>
          <a:xfrm>
            <a:off x="6408840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Rules/Conditions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CC59E72-75EE-1050-88FF-A315AF41D72C}"/>
              </a:ext>
            </a:extLst>
          </p:cNvPr>
          <p:cNvSpPr/>
          <p:nvPr/>
        </p:nvSpPr>
        <p:spPr>
          <a:xfrm>
            <a:off x="503558" y="983485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View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AB7F0D-C2DC-EF3A-43D7-C3E955D0AE2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41E42-015B-3605-FD8C-52588CD10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81" y="2838472"/>
            <a:ext cx="4593380" cy="3695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D754E-33CA-AFC7-0BBE-5777396E4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318" y="3006121"/>
            <a:ext cx="5334359" cy="33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80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A88D-D896-E720-39A4-9832468E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56BE1F-3F8B-EF84-2BEF-492830DB0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15" y="700756"/>
            <a:ext cx="5243186" cy="60317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48B14A-CF84-03C6-47D4-5A66938F6BC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4DBF8BC-8327-749C-885C-11C6DE4E8E80}"/>
              </a:ext>
            </a:extLst>
          </p:cNvPr>
          <p:cNvSpPr/>
          <p:nvPr/>
        </p:nvSpPr>
        <p:spPr>
          <a:xfrm>
            <a:off x="9053046" y="3508023"/>
            <a:ext cx="2794960" cy="826243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Document information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is optional (even for US itineraries)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AAB8B-49D5-52BD-1CAB-09B7FBCABB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606827" y="1885012"/>
            <a:ext cx="681388" cy="681388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21E1061-2FAF-FFBC-1637-88DC2A275FE8}"/>
              </a:ext>
            </a:extLst>
          </p:cNvPr>
          <p:cNvSpPr/>
          <p:nvPr/>
        </p:nvSpPr>
        <p:spPr>
          <a:xfrm>
            <a:off x="124706" y="1065700"/>
            <a:ext cx="3080312" cy="566679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pax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DOB is no longer mandatory for 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DOB is still mandatory for CHD &amp; INF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“I do not have a first/given name” if pax has 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Single names will reflect as Salutation + Name e.g. Mr John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 long names: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No character limit to enter name on AGENT 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NDC will truncate names that exceed 59 characters after order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This includes no. of characters in first name + last name + 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does not affect check-in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E59D1FC-5445-C321-B83B-3293DA34EDC6}"/>
              </a:ext>
            </a:extLst>
          </p:cNvPr>
          <p:cNvSpPr/>
          <p:nvPr/>
        </p:nvSpPr>
        <p:spPr>
          <a:xfrm>
            <a:off x="9298852" y="903178"/>
            <a:ext cx="2074415" cy="171265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Save Traveller: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Save entered pax details as a passenger profile. This can be reviewed under the “Passenger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Mgt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tab.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443D38F4-B347-F657-F6E6-F035B41F3458}"/>
              </a:ext>
            </a:extLst>
          </p:cNvPr>
          <p:cNvSpPr/>
          <p:nvPr/>
        </p:nvSpPr>
        <p:spPr>
          <a:xfrm>
            <a:off x="9053046" y="4440834"/>
            <a:ext cx="2794960" cy="89494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Known Traveler Number (KTN)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optional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4DDA61-AD5D-BC11-4847-AD3CBBA6CD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52375" y="1885014"/>
            <a:ext cx="681388" cy="6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DA5AD-95AE-C451-6BDE-A06F5D43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89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7C0DE-9A97-3DF5-4E04-B2351F7D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379" y="689736"/>
            <a:ext cx="5243186" cy="6031739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95AAAF0-4874-A5F3-7187-0EE48B92CA20}"/>
              </a:ext>
            </a:extLst>
          </p:cNvPr>
          <p:cNvSpPr/>
          <p:nvPr/>
        </p:nvSpPr>
        <p:spPr>
          <a:xfrm>
            <a:off x="8156805" y="1128964"/>
            <a:ext cx="3196995" cy="460007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one passenger as the primary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 and Agent email address are mandatory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E-tickets, schedule change notifications, refund notices will be sent to both emails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now 2 passenger email address fields. Agents can decide if they want the pax email to receive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Either (1) or (2) must be populated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2B495-B9B3-AFBB-82EC-C4D07446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994071" y="3513656"/>
            <a:ext cx="696957" cy="6969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9AA9FEE-72DB-A7B7-5594-C22E13E1EE0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6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E039-2316-6D40-35CD-745239A3E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45C99-AA84-E093-C37E-6E2C57F2EB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BBDD-8AA9-C8DA-8096-F3DA1E421A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158FC-84A1-0F05-30B6-4D755E62E1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9BD8C5D-88D7-F05E-3156-6E80EE6982B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EBAA9-218B-1D2F-A7E6-69450688DEA4}"/>
              </a:ext>
            </a:extLst>
          </p:cNvPr>
          <p:cNvSpPr txBox="1"/>
          <p:nvPr/>
        </p:nvSpPr>
        <p:spPr>
          <a:xfrm>
            <a:off x="6938133" y="604678"/>
            <a:ext cx="316830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Travel Agent Roles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AA1A762-55D8-868D-7640-39A7B3E7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042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2E675-E155-0CE9-5B94-ACD1832C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90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FDFE8-8FAA-AF62-214E-BF4B109D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978" y="698090"/>
            <a:ext cx="5552494" cy="61599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30632E-8FC1-3664-F368-37C98682F9A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6886C75C-FDCA-9AB4-9CB3-FE01B20B26CD}"/>
              </a:ext>
            </a:extLst>
          </p:cNvPr>
          <p:cNvSpPr/>
          <p:nvPr/>
        </p:nvSpPr>
        <p:spPr>
          <a:xfrm>
            <a:off x="235794" y="2471345"/>
            <a:ext cx="3196995" cy="246845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need to input contact information (Contact No. and Email Address) for individual passengers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Option to use same contact information as Pax 1 is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in line with the SAA’s current UI/UX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EDFCC-D70D-0B98-1B00-669F36BFA8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14">
            <a:off x="3517448" y="5332918"/>
            <a:ext cx="696957" cy="696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361E9-2DCF-34B7-AF7E-86F44B2C49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14">
            <a:off x="3517447" y="2122867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555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374FA-3B3F-465D-D57C-486FB9050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639"/>
            <a:ext cx="8724343" cy="1459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5CC8B0-B1E8-0A64-DC49-96E7F2126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9496"/>
            <a:ext cx="8724343" cy="6211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8922366" y="1751191"/>
            <a:ext cx="3183965" cy="135139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 email address are mandatory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They can also add any additional email address if required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DC23B-2282-6A6D-AD08-85B77D73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289589" y="1987913"/>
            <a:ext cx="696957" cy="696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10EEF9-EDCA-8C49-B44E-E46AF543DA98}"/>
              </a:ext>
            </a:extLst>
          </p:cNvPr>
          <p:cNvSpPr/>
          <p:nvPr/>
        </p:nvSpPr>
        <p:spPr>
          <a:xfrm>
            <a:off x="9071204" y="922421"/>
            <a:ext cx="2899320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temporarily does not support endorsement box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FE25D7C0-DB03-D44C-191F-0D854AB32C7E}"/>
              </a:ext>
            </a:extLst>
          </p:cNvPr>
          <p:cNvSpPr/>
          <p:nvPr/>
        </p:nvSpPr>
        <p:spPr>
          <a:xfrm>
            <a:off x="239836" y="3429653"/>
            <a:ext cx="2665935" cy="8139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Create Order: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Book and hold an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PNR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D194CE6-68FA-F48F-B363-FCC7FD3CCD85}"/>
              </a:ext>
            </a:extLst>
          </p:cNvPr>
          <p:cNvSpPr/>
          <p:nvPr/>
        </p:nvSpPr>
        <p:spPr>
          <a:xfrm>
            <a:off x="3176673" y="3429654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Add ancillaries:</a:t>
            </a:r>
            <a:b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Add ancillaries and book and hold/issue ticket instantly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3023FF1-B17E-6B05-4A30-8C1523FD0E54}"/>
              </a:ext>
            </a:extLst>
          </p:cNvPr>
          <p:cNvSpPr/>
          <p:nvPr/>
        </p:nvSpPr>
        <p:spPr>
          <a:xfrm>
            <a:off x="6046728" y="3429653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Pay:</a:t>
            </a:r>
            <a:b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Issue ticket instantly. A PNR and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is generated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DA167D-273B-6888-01E2-4E6D483462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7076456" y="2694428"/>
            <a:ext cx="696957" cy="696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6621A-8617-7765-7748-EBF2334D71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952326" y="2758175"/>
            <a:ext cx="696957" cy="696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36AFD7-FE99-1D84-E456-93487B1236C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2828195" y="2758175"/>
            <a:ext cx="696957" cy="696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14A50-70D5-67F3-96F4-13FB1EAE3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67816"/>
            <a:ext cx="8724343" cy="558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AF91C8-F57A-449A-6565-B97AF4E9C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6996"/>
            <a:ext cx="8724343" cy="1459898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B6DBE0B-11AD-5A85-C304-8FDC3D3F6186}"/>
              </a:ext>
            </a:extLst>
          </p:cNvPr>
          <p:cNvSpPr/>
          <p:nvPr/>
        </p:nvSpPr>
        <p:spPr>
          <a:xfrm>
            <a:off x="8922365" y="4536996"/>
            <a:ext cx="3183965" cy="105227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70AD47"/>
                </a:solidFill>
              </a:rPr>
              <a:t>For waitlisted bookings, agents will only be able to create the booking and not make other changes such as adding ancillaries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A67539-9147-1024-57E7-9DFEAD10533F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B88630-43B2-9B0E-DD09-6E6ECD15BB9F}"/>
              </a:ext>
            </a:extLst>
          </p:cNvPr>
          <p:cNvSpPr/>
          <p:nvPr/>
        </p:nvSpPr>
        <p:spPr>
          <a:xfrm>
            <a:off x="-1" y="1043146"/>
            <a:ext cx="2532889" cy="35858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Non waitlisted booking</a:t>
            </a:r>
            <a:endParaRPr lang="en-SG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8B477B-8C14-963E-87BD-380175FCC654}"/>
              </a:ext>
            </a:extLst>
          </p:cNvPr>
          <p:cNvSpPr/>
          <p:nvPr/>
        </p:nvSpPr>
        <p:spPr>
          <a:xfrm>
            <a:off x="0" y="4531466"/>
            <a:ext cx="2532889" cy="35858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Waitlisted booking</a:t>
            </a:r>
            <a:endParaRPr lang="en-SG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D6368B-A718-EFD7-9E36-B3369A49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860559" y="6177629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07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488F0C-BB17-8DD3-C0D1-B14DD6B12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9" y="1009511"/>
            <a:ext cx="6606749" cy="5848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AMEND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7030051" y="5271513"/>
            <a:ext cx="5042933" cy="153422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Known Traveler Number (KTN):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indicate passengers’ KTN during order creation or anytime after booking is made for both ticketed and non-ticketed bookings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be removed anytime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Will be reflected in the passenger’s visa document section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B8BC8-9746-6F81-29BF-94604762EE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243435" y="4995908"/>
            <a:ext cx="696957" cy="696957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06D44EB-ADBC-D6AB-5396-093B943AA920}"/>
              </a:ext>
            </a:extLst>
          </p:cNvPr>
          <p:cNvSpPr/>
          <p:nvPr/>
        </p:nvSpPr>
        <p:spPr>
          <a:xfrm>
            <a:off x="7030050" y="4144450"/>
            <a:ext cx="5042933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Passengers’ passport number, Known Traveller Number and FFP can be removed/added post-booking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5C031-FC73-7E01-8E7F-5A565A6543F7}"/>
              </a:ext>
            </a:extLst>
          </p:cNvPr>
          <p:cNvSpPr/>
          <p:nvPr/>
        </p:nvSpPr>
        <p:spPr>
          <a:xfrm>
            <a:off x="1101826" y="2729121"/>
            <a:ext cx="254899" cy="31463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D60C44E-DB6A-83B3-88DD-69440DF192BC}"/>
              </a:ext>
            </a:extLst>
          </p:cNvPr>
          <p:cNvSpPr/>
          <p:nvPr/>
        </p:nvSpPr>
        <p:spPr>
          <a:xfrm>
            <a:off x="7108213" y="2580570"/>
            <a:ext cx="4100067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quick copy of the itinerary feature is also available on the Order Details page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10EB3D-10AF-AF35-0C33-D16C7D6A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688" y="1009511"/>
            <a:ext cx="3276884" cy="176799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633282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C3F35-FB29-3454-27CF-74BBE99D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93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87E450-63F8-B5C1-BD94-7E41663AD7D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EA29-5694-7A35-4E68-256E9A7E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954" y="3315079"/>
            <a:ext cx="6595844" cy="2769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CAD53-8370-616B-9676-C6047BC4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954" y="1281323"/>
            <a:ext cx="6595843" cy="1344103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3F58278-EF1C-41E4-069C-459FD770D7BA}"/>
              </a:ext>
            </a:extLst>
          </p:cNvPr>
          <p:cNvSpPr/>
          <p:nvPr/>
        </p:nvSpPr>
        <p:spPr>
          <a:xfrm>
            <a:off x="414980" y="1762124"/>
            <a:ext cx="3922458" cy="391651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passengers’ date of birth post-booking under the Traveller Information section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DOB modification can only be completed alongside passengers’ travel document information changes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i.e. existing travel document info needs to be deleted then re-added alongside the correct DOB</a:t>
            </a:r>
          </a:p>
          <a:p>
            <a:pPr lvl="1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An alert will be displayed when agents attempt to update the date of birth without travel document information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65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D955C8-6B61-F63C-83AC-23E360FA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496" y="768275"/>
            <a:ext cx="6779895" cy="60897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00655" y="1195156"/>
            <a:ext cx="3922458" cy="523596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2 passenger email fields: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If frequent flyer details are provided but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is left blank, FF email will receive all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should input agent email as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if they do not want pax to receive all emails</a:t>
            </a:r>
          </a:p>
          <a:p>
            <a:pPr algn="l" rtl="0"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passengers’ contact number and email address post-booking creation under the Contact Information section on the Order Details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need to operationalize the change via addition of the new contact detail and removal of the existing one</a:t>
            </a: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5316070" y="5068763"/>
            <a:ext cx="4304180" cy="136235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84744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417B6-4CB0-F80E-0252-BCB24646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91" y="905278"/>
            <a:ext cx="9132016" cy="59527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COMMISSION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982709" y="3244035"/>
            <a:ext cx="7188451" cy="181631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agent books a commission fare, commission information (%) is displayed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Fare breakdown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Order details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Commissions are not displayed if fare does not have a commission filed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subagents book commission fares, commission information is only displayed to consolidators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6629577" y="2424237"/>
            <a:ext cx="667516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9A50D-F134-2B10-D04A-9D0C521BF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554" y="2335794"/>
            <a:ext cx="2400492" cy="3889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905459-A5AB-EFB3-9118-916055775CA4}"/>
              </a:ext>
            </a:extLst>
          </p:cNvPr>
          <p:cNvSpPr/>
          <p:nvPr/>
        </p:nvSpPr>
        <p:spPr>
          <a:xfrm>
            <a:off x="9287626" y="5314383"/>
            <a:ext cx="2291755" cy="2082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DA83C4-B733-7F1E-6DEC-01B4F77BF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804" y="6270208"/>
            <a:ext cx="855521" cy="2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3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EB1F-9A46-44B9-53D2-7FC4CD7A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8F96D0E-B19A-509E-090C-C0BCB7CC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344" y="1005551"/>
            <a:ext cx="8765312" cy="58524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215F2F-7C3A-E158-14AF-CE1B36C32E4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WAITLIST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9C6FEAD-DBFF-D2F2-D802-A977F7605DCB}"/>
              </a:ext>
            </a:extLst>
          </p:cNvPr>
          <p:cNvSpPr/>
          <p:nvPr/>
        </p:nvSpPr>
        <p:spPr>
          <a:xfrm>
            <a:off x="5179037" y="1681777"/>
            <a:ext cx="2767100" cy="899543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</a:t>
            </a: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he booking status on the Order Details page will be reflected as ‘Waitlisted’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68935-A899-A109-D701-1308BF98AEED}"/>
              </a:ext>
            </a:extLst>
          </p:cNvPr>
          <p:cNvSpPr/>
          <p:nvPr/>
        </p:nvSpPr>
        <p:spPr>
          <a:xfrm>
            <a:off x="4352721" y="2771709"/>
            <a:ext cx="667516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36C75-F736-E8C1-4EBD-D4B3C5CC0A1C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34CACC53-B5BD-2FFA-16E3-7FB1464B352C}"/>
              </a:ext>
            </a:extLst>
          </p:cNvPr>
          <p:cNvSpPr/>
          <p:nvPr/>
        </p:nvSpPr>
        <p:spPr>
          <a:xfrm>
            <a:off x="3814815" y="4946904"/>
            <a:ext cx="5495544" cy="1241048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Cancellation of Waitlisted bookings is currently not supported. Agents can reach out to your local Sales Ops for further assistance</a:t>
            </a:r>
          </a:p>
          <a:p>
            <a:pPr fontAlgn="base"/>
            <a:endParaRPr lang="en-SG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Only </a:t>
            </a:r>
            <a:r>
              <a:rPr lang="en-SG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 can be done for now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61FA00-A116-8308-FCAC-FBBD8E206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83" y="6277338"/>
            <a:ext cx="891617" cy="33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075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8A13-4501-345A-EA7C-B33056F7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6FB7C-C6EC-E3E8-155A-E584492DE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62072-7ECE-A8CF-BCD8-855B8D152C6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2/1/2026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812B-FFBC-2712-B753-00EA1394D7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59CD7ED-9837-B113-C0EF-86739B89D88F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649FD-88FE-FD79-6628-AD3167035841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</a:t>
            </a:r>
            <a:r>
              <a:rPr lang="en-SG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6091C80-47CB-6F5B-D144-6BC81ED8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270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23AA-7CE7-8EAF-0654-E89E5899E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88FE7-DC60-32CB-64BA-407C9A882758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1024CA-1CB1-5AC0-D3F8-83DE384C46FE}"/>
              </a:ext>
            </a:extLst>
          </p:cNvPr>
          <p:cNvSpPr/>
          <p:nvPr/>
        </p:nvSpPr>
        <p:spPr>
          <a:xfrm>
            <a:off x="713900" y="2605148"/>
            <a:ext cx="4031836" cy="23304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choose to add ancillaries at 2 stages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During the booking flow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order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ancillaries/services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DF7E8-0D58-A0A1-D615-0737539D2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571" y="808190"/>
            <a:ext cx="6237845" cy="59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13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CBAC-2421-D011-772C-470F10F4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E663E-DE78-5D90-1138-AF251FF12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39" y="935547"/>
            <a:ext cx="6231737" cy="592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C40BF-C744-671E-23F8-484CF1EE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023244" y="5076736"/>
            <a:ext cx="696957" cy="696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E1246-758E-8EE5-4408-669D107259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069228" y="5984244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98256-6937-2F8C-570B-87369AD6A9E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XBAG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142E8C8-5D37-B61D-9FFA-B462306ED753}"/>
              </a:ext>
            </a:extLst>
          </p:cNvPr>
          <p:cNvSpPr/>
          <p:nvPr/>
        </p:nvSpPr>
        <p:spPr>
          <a:xfrm>
            <a:off x="6730867" y="3450147"/>
            <a:ext cx="2781298" cy="27338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XBAG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and for the respective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flight segment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XBAG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XBAG will be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held for 24h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from time of ancillary addition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XBAG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8FFE9-1EA5-EC62-D264-FF92FE454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456" y="1049764"/>
            <a:ext cx="2171945" cy="56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5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f07bea-925e-4c66-b168-8070f5e99461">
      <Terms xmlns="http://schemas.microsoft.com/office/infopath/2007/PartnerControls"/>
    </lcf76f155ced4ddcb4097134ff3c332f>
    <TaxCatchAll xmlns="45f931a1-bfd9-410b-bf00-b511a2c6d20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EC7BD769E8442ABD82AA5D59D8006" ma:contentTypeVersion="17" ma:contentTypeDescription="Create a new document." ma:contentTypeScope="" ma:versionID="626155e8bc19c0b75baa498cb1ccde80">
  <xsd:schema xmlns:xsd="http://www.w3.org/2001/XMLSchema" xmlns:xs="http://www.w3.org/2001/XMLSchema" xmlns:p="http://schemas.microsoft.com/office/2006/metadata/properties" xmlns:ns2="7df07bea-925e-4c66-b168-8070f5e99461" xmlns:ns3="45f931a1-bfd9-410b-bf00-b511a2c6d20d" targetNamespace="http://schemas.microsoft.com/office/2006/metadata/properties" ma:root="true" ma:fieldsID="97fb00c0f2e5257a6b87c53108980303" ns2:_="" ns3:_="">
    <xsd:import namespace="7df07bea-925e-4c66-b168-8070f5e99461"/>
    <xsd:import namespace="45f931a1-bfd9-410b-bf00-b511a2c6d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07bea-925e-4c66-b168-8070f5e99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b360d2c-db50-493b-a52c-d0187abea4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931a1-bfd9-410b-bf00-b511a2c6d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b85fea-7a7b-4658-810d-cedc220c930b}" ma:internalName="TaxCatchAll" ma:showField="CatchAllData" ma:web="45f931a1-bfd9-410b-bf00-b511a2c6d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72D0EC-BB89-438C-9666-56C3312F29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E0B991-3D9D-4D49-8817-26024FDEF210}">
  <ds:schemaRefs>
    <ds:schemaRef ds:uri="45f931a1-bfd9-410b-bf00-b511a2c6d20d"/>
    <ds:schemaRef ds:uri="http://schemas.microsoft.com/office/2006/documentManagement/types"/>
    <ds:schemaRef ds:uri="http://purl.org/dc/dcmitype/"/>
    <ds:schemaRef ds:uri="http://schemas.microsoft.com/office/infopath/2007/PartnerControls"/>
    <ds:schemaRef ds:uri="7df07bea-925e-4c66-b168-8070f5e99461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1986628-C8D2-46A8-BB25-FE7B51371C85}">
  <ds:schemaRefs>
    <ds:schemaRef ds:uri="45f931a1-bfd9-410b-bf00-b511a2c6d20d"/>
    <ds:schemaRef ds:uri="7df07bea-925e-4c66-b168-8070f5e99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d56c1b0d-cb31-4a85-93e0-11f8d2a215e0}" enabled="0" method="" siteId="{d56c1b0d-cb31-4a85-93e0-11f8d2a215e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12346</Words>
  <Application>Microsoft Office PowerPoint</Application>
  <PresentationFormat>Widescreen</PresentationFormat>
  <Paragraphs>2197</Paragraphs>
  <Slides>255</Slides>
  <Notes>162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255</vt:i4>
      </vt:variant>
    </vt:vector>
  </HeadingPairs>
  <TitlesOfParts>
    <vt:vector size="260" baseType="lpstr">
      <vt:lpstr>Aptos</vt:lpstr>
      <vt:lpstr>Arial</vt:lpstr>
      <vt:lpstr>Century Gothic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2020-11-20T08:19:36Z</dcterms:created>
  <dcterms:modified xsi:type="dcterms:W3CDTF">2026-01-19T02:32:35Z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0x0101000B7EC7BD769E8442ABD82AA5D59D8006</vt:lpwstr>
  </property>
  <property fmtid="{D5CDD505-2E9C-101B-9397-08002B2CF9AE}" pid="3" name="MediaServiceImageTags">
    <vt:lpwstr/>
  </property>
</Properties>
</file>