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73"/>
  </p:notesMasterIdLst>
  <p:handoutMasterIdLst>
    <p:handoutMasterId r:id="rId74"/>
  </p:handoutMasterIdLst>
  <p:sldIdLst>
    <p:sldId id="1346" r:id="rId5"/>
    <p:sldId id="1423" r:id="rId6"/>
    <p:sldId id="1463" r:id="rId7"/>
    <p:sldId id="1349" r:id="rId8"/>
    <p:sldId id="1351" r:id="rId9"/>
    <p:sldId id="1371" r:id="rId10"/>
    <p:sldId id="1372" r:id="rId11"/>
    <p:sldId id="1380" r:id="rId12"/>
    <p:sldId id="1649" r:id="rId13"/>
    <p:sldId id="1355" r:id="rId14"/>
    <p:sldId id="1702" r:id="rId15"/>
    <p:sldId id="1384" r:id="rId16"/>
    <p:sldId id="1391" r:id="rId17"/>
    <p:sldId id="1399" r:id="rId18"/>
    <p:sldId id="1400" r:id="rId19"/>
    <p:sldId id="1356" r:id="rId20"/>
    <p:sldId id="1404" r:id="rId21"/>
    <p:sldId id="1405" r:id="rId22"/>
    <p:sldId id="1406" r:id="rId23"/>
    <p:sldId id="1407" r:id="rId24"/>
    <p:sldId id="1648" r:id="rId25"/>
    <p:sldId id="1646" r:id="rId26"/>
    <p:sldId id="1647" r:id="rId27"/>
    <p:sldId id="1358" r:id="rId28"/>
    <p:sldId id="1740" r:id="rId29"/>
    <p:sldId id="1741" r:id="rId30"/>
    <p:sldId id="1742" r:id="rId31"/>
    <p:sldId id="1743" r:id="rId32"/>
    <p:sldId id="1739" r:id="rId33"/>
    <p:sldId id="1541" r:id="rId34"/>
    <p:sldId id="1393" r:id="rId35"/>
    <p:sldId id="1557" r:id="rId36"/>
    <p:sldId id="1408" r:id="rId37"/>
    <p:sldId id="1409" r:id="rId38"/>
    <p:sldId id="1353" r:id="rId39"/>
    <p:sldId id="1374" r:id="rId40"/>
    <p:sldId id="1376" r:id="rId41"/>
    <p:sldId id="1377" r:id="rId42"/>
    <p:sldId id="1378" r:id="rId43"/>
    <p:sldId id="1632" r:id="rId44"/>
    <p:sldId id="1402" r:id="rId45"/>
    <p:sldId id="1392" r:id="rId46"/>
    <p:sldId id="1410" r:id="rId47"/>
    <p:sldId id="1412" r:id="rId48"/>
    <p:sldId id="1555" r:id="rId49"/>
    <p:sldId id="1360" r:id="rId50"/>
    <p:sldId id="1395" r:id="rId51"/>
    <p:sldId id="1398" r:id="rId52"/>
    <p:sldId id="1465" r:id="rId53"/>
    <p:sldId id="1703" r:id="rId54"/>
    <p:sldId id="1464" r:id="rId55"/>
    <p:sldId id="1738" r:id="rId56"/>
    <p:sldId id="1427" r:id="rId57"/>
    <p:sldId id="1650" r:id="rId58"/>
    <p:sldId id="1701" r:id="rId59"/>
    <p:sldId id="1548" r:id="rId60"/>
    <p:sldId id="1471" r:id="rId61"/>
    <p:sldId id="1694" r:id="rId62"/>
    <p:sldId id="1553" r:id="rId63"/>
    <p:sldId id="1634" r:id="rId64"/>
    <p:sldId id="1695" r:id="rId65"/>
    <p:sldId id="1696" r:id="rId66"/>
    <p:sldId id="1699" r:id="rId67"/>
    <p:sldId id="1700" r:id="rId68"/>
    <p:sldId id="1698" r:id="rId69"/>
    <p:sldId id="1539" r:id="rId70"/>
    <p:sldId id="1538" r:id="rId71"/>
    <p:sldId id="1567" r:id="rId7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hor" initials="A" lastIdx="1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002A77"/>
    <a:srgbClr val="FFFFFF"/>
    <a:srgbClr val="102169"/>
    <a:srgbClr val="232323"/>
    <a:srgbClr val="ECDEF6"/>
    <a:srgbClr val="548235"/>
    <a:srgbClr val="808080"/>
    <a:srgbClr val="D9D9D9"/>
    <a:srgbClr val="323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i Dhamayantih" userId="S::sari_dhamayantih@singaporeair.com.sg::749ced77-9bc0-4da2-946a-8b48e04c9be5" providerId="AD" clId="Web-{BEA4AFD2-F4F8-4598-9424-BD2684082B3F}"/>
    <pc:docChg chg="modSld">
      <pc:chgData name="Sari Dhamayantih" userId="S::sari_dhamayantih@singaporeair.com.sg::749ced77-9bc0-4da2-946a-8b48e04c9be5" providerId="AD" clId="Web-{BEA4AFD2-F4F8-4598-9424-BD2684082B3F}" dt="2025-09-29T11:00:51.714" v="3" actId="1076"/>
      <pc:docMkLst>
        <pc:docMk/>
      </pc:docMkLst>
      <pc:sldChg chg="modSp">
        <pc:chgData name="Sari Dhamayantih" userId="S::sari_dhamayantih@singaporeair.com.sg::749ced77-9bc0-4da2-946a-8b48e04c9be5" providerId="AD" clId="Web-{BEA4AFD2-F4F8-4598-9424-BD2684082B3F}" dt="2025-09-29T11:00:51.714" v="3" actId="1076"/>
        <pc:sldMkLst>
          <pc:docMk/>
          <pc:sldMk cId="3221488195" sldId="1371"/>
        </pc:sldMkLst>
        <pc:picChg chg="mod">
          <ac:chgData name="Sari Dhamayantih" userId="S::sari_dhamayantih@singaporeair.com.sg::749ced77-9bc0-4da2-946a-8b48e04c9be5" providerId="AD" clId="Web-{BEA4AFD2-F4F8-4598-9424-BD2684082B3F}" dt="2025-09-29T11:00:35.073" v="0" actId="1076"/>
          <ac:picMkLst>
            <pc:docMk/>
            <pc:sldMk cId="3221488195" sldId="1371"/>
            <ac:picMk id="2" creationId="{D1D65F94-DA6E-4636-BAD0-75642BB4609C}"/>
          </ac:picMkLst>
        </pc:picChg>
        <pc:picChg chg="mod">
          <ac:chgData name="Sari Dhamayantih" userId="S::sari_dhamayantih@singaporeair.com.sg::749ced77-9bc0-4da2-946a-8b48e04c9be5" providerId="AD" clId="Web-{BEA4AFD2-F4F8-4598-9424-BD2684082B3F}" dt="2025-09-29T11:00:51.714" v="3" actId="1076"/>
          <ac:picMkLst>
            <pc:docMk/>
            <pc:sldMk cId="3221488195" sldId="1371"/>
            <ac:picMk id="12" creationId="{ED195805-9F11-4420-B9D4-D91869A80861}"/>
          </ac:picMkLst>
        </pc:picChg>
      </pc:sldChg>
    </pc:docChg>
  </pc:docChgLst>
  <pc:docChgLst>
    <pc:chgData name="Marjorie Yip" userId="a8c6298b-0b1e-40b1-98a5-9c8a9ee0c8d0" providerId="ADAL" clId="{633DBA4B-F264-44C1-986B-0E04C6690324}"/>
    <pc:docChg chg="modSld sldOrd">
      <pc:chgData name="Marjorie Yip" userId="a8c6298b-0b1e-40b1-98a5-9c8a9ee0c8d0" providerId="ADAL" clId="{633DBA4B-F264-44C1-986B-0E04C6690324}" dt="2025-10-14T01:44:10.851" v="1"/>
      <pc:docMkLst>
        <pc:docMk/>
      </pc:docMkLst>
      <pc:sldChg chg="ord">
        <pc:chgData name="Marjorie Yip" userId="a8c6298b-0b1e-40b1-98a5-9c8a9ee0c8d0" providerId="ADAL" clId="{633DBA4B-F264-44C1-986B-0E04C6690324}" dt="2025-10-14T01:44:10.851" v="1"/>
        <pc:sldMkLst>
          <pc:docMk/>
          <pc:sldMk cId="3741854756" sldId="16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577E8F-86DD-4ED6-B4D6-F427A51B4F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8206D-63E4-452A-A81F-A019F3F609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910A2-7F29-4CFF-AF94-B8C398AA63B7}" type="datetimeFigureOut">
              <a:rPr lang="en-SG" smtClean="0"/>
              <a:t>14/10/2025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AD185-FDA7-479C-8EE5-1A0D5B315A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2FE8A-A3AF-4ED6-9F3C-529447B15F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E706A-255B-4335-96B7-E8B90A8CEE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6410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AFE28-483A-4E5C-BA2D-FC182AC560CE}" type="datetimeFigureOut">
              <a:rPr lang="en-SG" smtClean="0"/>
              <a:t>14/10/2025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AF586-225C-4ECB-945E-FC33E6CC3A1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0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81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373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83475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23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8596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4407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1244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2277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7424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5274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66776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3479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2900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22209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08461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51427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339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908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204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8789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0665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421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4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878086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6505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76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71379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890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634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51591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7498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04699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3699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70527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15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44788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26272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12765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02056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92515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05291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8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56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42271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2699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55073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951818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23435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5565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36797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10203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4924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48234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86959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463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3115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06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9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437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93943-D4E2-47BE-A6C5-03010E67A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8A5135-104D-444C-9D26-12D79DE9F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7936F-A1C9-4D4D-BE38-B55E0BD2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A81E4-689E-4987-AEAA-1FCB37427FC7}" type="datetime1">
              <a:rPr lang="en-SG" smtClean="0"/>
              <a:t>14/10/2025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FFBC3-5BF1-4F7C-A597-869774EE2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055EE-FA67-47B7-94CD-5400051A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8658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96E51-423C-4AE2-814E-9597134A2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2E165E-AFE3-4D7B-9F6A-25F40DAA9FFE}" type="datetime1">
              <a:rPr lang="en-SG" smtClean="0"/>
              <a:t>14/10/2025</a:t>
            </a:fld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F47D9-55CF-49B0-B372-72654EAA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73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1444B-75FA-436B-9606-346F385A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96C61-C0C8-4576-9616-1F4BBAF28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A80DF-4E14-404E-91F8-6785E9B71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9716C-47B7-4527-ADEF-E7B96C5D8B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51EC1-2170-4598-A37B-5CF2833984C7}" type="datetime1">
              <a:rPr lang="en-SG" smtClean="0"/>
              <a:t>14/10/2025</a:t>
            </a:fld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83464-F70E-4FF4-8840-0C055953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4212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736B-46B4-4B16-B395-9514B1F7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2229B-37D6-4D70-8AF5-BE7A6AE7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E45C9-806C-40C2-94B5-37EFAEA96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B7A32-D9C7-4583-9E6A-EEAC9966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F6FF95-DB28-43A9-80E6-575A2AD1BA93}" type="datetime1">
              <a:rPr lang="en-SG" smtClean="0"/>
              <a:t>14/10/2025</a:t>
            </a:fld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747F1-2D4B-4CB5-9A59-37D4A2018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27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56E6-FF83-4BAF-B4C8-C630261B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4A3551-FC2D-4EDE-89AC-79EE4ACD9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FF5F0-AAE7-4F39-8DCF-E0E114AF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138801-64FF-4555-B7B9-9F1DD063EE6E}" type="datetime1">
              <a:rPr lang="en-SG" smtClean="0"/>
              <a:t>14/10/2025</a:t>
            </a:fld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E8863-2DCB-4611-BA4A-98E1220A5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0907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6F628B-2BB4-4F3A-8CC3-12771E5E3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727C3-7706-4C99-8483-EEA932630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9C8F9-E284-4472-997F-4F43C344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1F995-7700-4797-8137-A2901BC14CE4}" type="datetime1">
              <a:rPr lang="en-SG" smtClean="0"/>
              <a:t>14/10/2025</a:t>
            </a:fld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BC0E7-DB01-4933-B505-110B5D30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655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8D8B8-FF11-43CB-8180-132854BE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0D0B5-7653-41EB-9BB1-734AD31CA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C10BE-4FE8-4D07-ABF9-7B1640BE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196" y="6492875"/>
            <a:ext cx="2419004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j-lt"/>
              </a:defRPr>
            </a:lvl1pPr>
          </a:lstStyle>
          <a:p>
            <a:fld id="{AF6031E6-B791-4F88-A5C7-CF4E95E11AC5}" type="datetime1">
              <a:rPr lang="en-SG" smtClean="0"/>
              <a:t>14/10/2025</a:t>
            </a:fld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880A8-C534-4183-9991-792D7AC0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297084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+mj-lt"/>
              </a:defRPr>
            </a:lvl1pPr>
          </a:lstStyle>
          <a:p>
            <a:fld id="{4A8DC089-AAC5-4BD1-9166-0DFAD6E2FD80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777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FEFE-27B6-48C0-853B-E72BC81B6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D26D1-4A5D-49F3-BAB4-679C53EBA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BB52D-8488-4BA6-89B4-6EBAF8CA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D1C1E-FA7C-411B-9221-BA7C18C64438}" type="datetime1">
              <a:rPr lang="en-SG" smtClean="0"/>
              <a:t>14/10/2025</a:t>
            </a:fld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A67D2-3F3D-424B-8A84-AAF9C28D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12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E576-64CD-4334-BDB4-9D5A25C2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97737-8781-4CB3-952F-306D45FCA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6843B-5421-49D5-9BBB-583BA10C6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ABEFF-5D8D-4CDA-9F5B-7BB1103E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D556-12B3-4C29-B954-F1A48E22F483}" type="datetime1">
              <a:rPr lang="en-SG" smtClean="0"/>
              <a:t>14/10/2025</a:t>
            </a:fld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02B1F-3858-417F-85D9-E6735B7D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348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E576-64CD-4334-BDB4-9D5A25C2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97737-8781-4CB3-952F-306D45FCA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6843B-5421-49D5-9BBB-583BA10C6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ABEFF-5D8D-4CDA-9F5B-7BB1103E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40D71-659B-4F74-8E16-4B8697CBD8CE}" type="datetime1">
              <a:rPr lang="en-SG" smtClean="0"/>
              <a:t>14/10/2025</a:t>
            </a:fld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02B1F-3858-417F-85D9-E6735B7D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A7DC8EF5-66E5-4F3C-B9C1-31ABC044B59B}"/>
              </a:ext>
            </a:extLst>
          </p:cNvPr>
          <p:cNvSpPr/>
          <p:nvPr userDrawn="1"/>
        </p:nvSpPr>
        <p:spPr>
          <a:xfrm>
            <a:off x="1943938" y="100798"/>
            <a:ext cx="4228262" cy="498933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917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E576-64CD-4334-BDB4-9D5A25C2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97737-8781-4CB3-952F-306D45FCA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6843B-5421-49D5-9BBB-583BA10C6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ABEFF-5D8D-4CDA-9F5B-7BB1103E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0ECB86-0C3E-46BA-B747-15F2EBAB65A7}" type="datetime1">
              <a:rPr lang="en-SG" smtClean="0"/>
              <a:t>14/10/2025</a:t>
            </a:fld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02B1F-3858-417F-85D9-E6735B7D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082973E-6009-4FF2-AAAA-CE7C3EFAE0D1}"/>
              </a:ext>
            </a:extLst>
          </p:cNvPr>
          <p:cNvSpPr/>
          <p:nvPr userDrawn="1"/>
        </p:nvSpPr>
        <p:spPr>
          <a:xfrm>
            <a:off x="1943938" y="100798"/>
            <a:ext cx="4228262" cy="498933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603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E576-64CD-4334-BDB4-9D5A25C2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97737-8781-4CB3-952F-306D45FCA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6843B-5421-49D5-9BBB-583BA10C6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ABEFF-5D8D-4CDA-9F5B-7BB1103E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AD17-787A-458D-AD7F-E08CBE7237F7}" type="datetime1">
              <a:rPr lang="en-SG" smtClean="0"/>
              <a:t>14/10/2025</a:t>
            </a:fld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02B1F-3858-417F-85D9-E6735B7D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082973E-6009-4FF2-AAAA-CE7C3EFAE0D1}"/>
              </a:ext>
            </a:extLst>
          </p:cNvPr>
          <p:cNvSpPr/>
          <p:nvPr userDrawn="1"/>
        </p:nvSpPr>
        <p:spPr>
          <a:xfrm>
            <a:off x="1943938" y="100798"/>
            <a:ext cx="4228262" cy="498933"/>
          </a:xfrm>
          <a:prstGeom prst="hexagon">
            <a:avLst/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53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F56D-9E2E-4511-8909-C8905BBA2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C5195-70E8-47BC-92F9-78F6A8E1C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63389-614E-4334-957F-3BC63BC8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01E22-FD7E-40A5-BED6-C25821779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CB2DA5-DB01-4312-B06C-BCBE6E8AF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DB4848-606E-4D5D-8C5A-ADCE2B81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5D7A3-B9F4-4423-A5EB-AFC78478E72C}" type="datetime1">
              <a:rPr lang="en-SG" smtClean="0"/>
              <a:t>14/10/2025</a:t>
            </a:fld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A3B5D-7E88-4462-B039-610F63DF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755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9801-C683-4177-BF41-BFA7BB29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3A5EC-DBAA-464C-AA23-09D47EDA9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273D-A658-4FD7-871D-8EE67448AC0A}" type="datetime1">
              <a:rPr lang="en-SG" smtClean="0"/>
              <a:t>14/10/2025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A07C6-2AE8-463F-8221-B71F99F9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526554-2ADF-497B-B58F-22553D3D17D5}"/>
              </a:ext>
            </a:extLst>
          </p:cNvPr>
          <p:cNvSpPr/>
          <p:nvPr userDrawn="1"/>
        </p:nvSpPr>
        <p:spPr>
          <a:xfrm>
            <a:off x="4092634" y="6591992"/>
            <a:ext cx="4006733" cy="257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2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0349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2E8CC3-B52F-4787-9DED-75AD2BF36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67A50-FC1B-423F-B2D3-43C7CDAB9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BCF3554-3F3E-4B63-B0B3-EE0960748A5C}"/>
              </a:ext>
            </a:extLst>
          </p:cNvPr>
          <p:cNvSpPr/>
          <p:nvPr userDrawn="1"/>
        </p:nvSpPr>
        <p:spPr>
          <a:xfrm>
            <a:off x="1943938" y="100798"/>
            <a:ext cx="4152062" cy="498933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D105D1-3DBE-451E-84B5-864E17EDB05D}"/>
              </a:ext>
            </a:extLst>
          </p:cNvPr>
          <p:cNvSpPr txBox="1">
            <a:spLocks/>
          </p:cNvSpPr>
          <p:nvPr userDrawn="1"/>
        </p:nvSpPr>
        <p:spPr>
          <a:xfrm>
            <a:off x="2163919" y="157377"/>
            <a:ext cx="2020196" cy="4144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G" sz="12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BC2B7C0-0F4E-4E03-A15E-5D4C5B079E86}"/>
              </a:ext>
            </a:extLst>
          </p:cNvPr>
          <p:cNvSpPr/>
          <p:nvPr userDrawn="1"/>
        </p:nvSpPr>
        <p:spPr>
          <a:xfrm>
            <a:off x="509099" y="357787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44E09B2A-A02F-436D-A9A7-E7071A05E7E6}"/>
              </a:ext>
            </a:extLst>
          </p:cNvPr>
          <p:cNvSpPr/>
          <p:nvPr userDrawn="1"/>
        </p:nvSpPr>
        <p:spPr>
          <a:xfrm>
            <a:off x="1457324" y="357788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2A6872-A2DF-4D2A-BA69-808C009AAB0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50" y="96381"/>
            <a:ext cx="567625" cy="494170"/>
          </a:xfrm>
          <a:prstGeom prst="hexagon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F6C33-DCCF-43D7-B39F-BD6F2A9973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3" y="91618"/>
            <a:ext cx="566307" cy="498974"/>
          </a:xfrm>
          <a:prstGeom prst="hexagon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A2EB20-91E6-45BB-AB5D-8E828819849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258" y="-6615"/>
            <a:ext cx="1523294" cy="918910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C73DD88-FD01-4721-B756-9FE2D308C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j-lt"/>
              </a:defRPr>
            </a:lvl1pPr>
          </a:lstStyle>
          <a:p>
            <a:fld id="{BED43A94-A7A2-411A-A5B9-F05074C8D679}" type="datetime1">
              <a:rPr lang="en-SG" smtClean="0"/>
              <a:t>14/10/2025</a:t>
            </a:fld>
            <a:endParaRPr lang="en-SG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1778665-06C3-4276-B84C-2A86F7C4D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j-lt"/>
              </a:defRPr>
            </a:lvl1pPr>
          </a:lstStyle>
          <a:p>
            <a:fld id="{4A8DC089-AAC5-4BD1-9166-0DFAD6E2FD80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294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Relationship Id="rId9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15.sv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openxmlformats.org/officeDocument/2006/relationships/image" Target="../media/image15.svg"/><Relationship Id="rId4" Type="http://schemas.openxmlformats.org/officeDocument/2006/relationships/image" Target="../media/image36.pn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openxmlformats.org/officeDocument/2006/relationships/image" Target="../media/image15.sv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5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45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3.png"/><Relationship Id="rId9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8.png"/><Relationship Id="rId7" Type="http://schemas.microsoft.com/office/2007/relationships/hdphoto" Target="../media/hdphoto2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9.png"/><Relationship Id="rId7" Type="http://schemas.microsoft.com/office/2007/relationships/hdphoto" Target="../media/hdphoto2.wd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2.sv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1.png"/><Relationship Id="rId9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2.png"/><Relationship Id="rId7" Type="http://schemas.microsoft.com/office/2007/relationships/hdphoto" Target="../media/hdphoto2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3.png"/><Relationship Id="rId7" Type="http://schemas.microsoft.com/office/2007/relationships/hdphoto" Target="../media/hdphoto2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4.png"/><Relationship Id="rId7" Type="http://schemas.microsoft.com/office/2007/relationships/hdphoto" Target="../media/hdphoto2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5.png"/><Relationship Id="rId7" Type="http://schemas.microsoft.com/office/2007/relationships/hdphoto" Target="../media/hdphoto2.wdp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7.png"/><Relationship Id="rId7" Type="http://schemas.microsoft.com/office/2007/relationships/hdphoto" Target="../media/hdphoto2.wd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Right Triangle 10"/>
          <p:cNvSpPr/>
          <p:nvPr/>
        </p:nvSpPr>
        <p:spPr>
          <a:xfrm>
            <a:off x="1" y="948660"/>
            <a:ext cx="5613400" cy="5918200"/>
          </a:xfrm>
          <a:prstGeom prst="rtTriangle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/>
          <p:cNvSpPr/>
          <p:nvPr/>
        </p:nvSpPr>
        <p:spPr>
          <a:xfrm>
            <a:off x="1" y="0"/>
            <a:ext cx="8001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ight Triangle 13"/>
          <p:cNvSpPr/>
          <p:nvPr/>
        </p:nvSpPr>
        <p:spPr>
          <a:xfrm rot="5400000">
            <a:off x="800100" y="0"/>
            <a:ext cx="6858000" cy="6858000"/>
          </a:xfrm>
          <a:prstGeom prst="rtTriangle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Hexagon 24"/>
          <p:cNvSpPr/>
          <p:nvPr/>
        </p:nvSpPr>
        <p:spPr>
          <a:xfrm>
            <a:off x="509099" y="357787"/>
            <a:ext cx="575724" cy="496314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Hexagon 25"/>
          <p:cNvSpPr/>
          <p:nvPr/>
        </p:nvSpPr>
        <p:spPr>
          <a:xfrm>
            <a:off x="1457324" y="357788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50" y="96381"/>
            <a:ext cx="567625" cy="494170"/>
          </a:xfrm>
          <a:prstGeom prst="hexagon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3" y="91618"/>
            <a:ext cx="566307" cy="498974"/>
          </a:xfrm>
          <a:prstGeom prst="hexagon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091" y="742687"/>
            <a:ext cx="3786909" cy="23108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02182" y="3557233"/>
            <a:ext cx="70935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entury Gothic"/>
              </a:rPr>
              <a:t>Service Request Forms</a:t>
            </a:r>
          </a:p>
        </p:txBody>
      </p:sp>
    </p:spTree>
    <p:extLst>
      <p:ext uri="{BB962C8B-B14F-4D97-AF65-F5344CB8AC3E}">
        <p14:creationId xmlns:p14="http://schemas.microsoft.com/office/powerpoint/2010/main" val="406186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163121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600" b="1" spc="600">
                <a:solidFill>
                  <a:schemeClr val="bg1">
                    <a:lumMod val="95000"/>
                  </a:schemeClr>
                </a:solidFill>
              </a:rPr>
              <a:t>FORM 01</a:t>
            </a:r>
          </a:p>
          <a:p>
            <a:pPr algn="ctr"/>
            <a:r>
              <a:rPr lang="en-US" sz="2800" b="1" spc="600">
                <a:solidFill>
                  <a:schemeClr val="accent4"/>
                </a:solidFill>
              </a:rPr>
              <a:t>REISSUANCE FEE WAIVER</a:t>
            </a: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23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D65F94-DA6E-4636-BAD0-75642BB46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5" y="989554"/>
            <a:ext cx="11574042" cy="5658765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/>
              <a:t>ACCESSING SERVICE REQUESTS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560998" y="91217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7479102" y="4819644"/>
            <a:ext cx="4464143" cy="1702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How do Travel Agents access service requests?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Log into AGENT 360 &gt; Service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will see two options available: (1) </a:t>
            </a:r>
            <a:r>
              <a:rPr lang="en-SG" sz="1400" b="1">
                <a:solidFill>
                  <a:schemeClr val="tx1"/>
                </a:solidFill>
              </a:rPr>
              <a:t>Submit a Service Request</a:t>
            </a:r>
            <a:r>
              <a:rPr lang="en-SG" sz="1400">
                <a:solidFill>
                  <a:schemeClr val="tx1"/>
                </a:solidFill>
              </a:rPr>
              <a:t>, and (2) view </a:t>
            </a:r>
            <a:r>
              <a:rPr lang="en-SG" sz="1400" b="1">
                <a:solidFill>
                  <a:schemeClr val="tx1"/>
                </a:solidFill>
              </a:rPr>
              <a:t>Dashboard</a:t>
            </a: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00717" y="2130080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0ED032-9AE6-1AFF-3D2A-5D8181041285}"/>
              </a:ext>
            </a:extLst>
          </p:cNvPr>
          <p:cNvSpPr/>
          <p:nvPr/>
        </p:nvSpPr>
        <p:spPr>
          <a:xfrm>
            <a:off x="4710545" y="1256145"/>
            <a:ext cx="304800" cy="136236"/>
          </a:xfrm>
          <a:prstGeom prst="rect">
            <a:avLst/>
          </a:prstGeom>
          <a:solidFill>
            <a:srgbClr val="002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9864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B3BD0F-3C95-99D4-4629-9A7CFFCB3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88"/>
          <a:stretch/>
        </p:blipFill>
        <p:spPr>
          <a:xfrm>
            <a:off x="3612200" y="895565"/>
            <a:ext cx="4841136" cy="5962436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01. </a:t>
            </a:r>
            <a:r>
              <a:rPr lang="en-US" sz="2400" b="1" spc="300">
                <a:solidFill>
                  <a:schemeClr val="bg1"/>
                </a:solidFill>
              </a:rPr>
              <a:t>Reissuance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806610" y="4275058"/>
            <a:ext cx="4258215" cy="1824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Reissuance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Request for a waiver code to reissue ticket without additional fees</a:t>
            </a: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96350" y="2367102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919077-9179-43CD-B807-3F0127A69368}"/>
              </a:ext>
            </a:extLst>
          </p:cNvPr>
          <p:cNvSpPr/>
          <p:nvPr/>
        </p:nvSpPr>
        <p:spPr>
          <a:xfrm>
            <a:off x="3784425" y="1835620"/>
            <a:ext cx="2178630" cy="89785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3737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01. </a:t>
            </a:r>
            <a:r>
              <a:rPr lang="en-US" sz="2400" b="1" spc="300">
                <a:solidFill>
                  <a:schemeClr val="bg1"/>
                </a:solidFill>
              </a:rPr>
              <a:t>Reissuance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617221" y="1204515"/>
            <a:ext cx="4918578" cy="187119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Reissuance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should key in the </a:t>
            </a:r>
            <a:r>
              <a:rPr lang="en-SG" sz="1400" b="1">
                <a:solidFill>
                  <a:schemeClr val="tx1"/>
                </a:solidFill>
              </a:rPr>
              <a:t>PNR</a:t>
            </a:r>
            <a:r>
              <a:rPr lang="en-SG" sz="1400">
                <a:solidFill>
                  <a:schemeClr val="tx1"/>
                </a:solidFill>
              </a:rPr>
              <a:t>, </a:t>
            </a:r>
            <a:r>
              <a:rPr lang="en-SG" sz="1400" b="1">
                <a:solidFill>
                  <a:schemeClr val="tx1"/>
                </a:solidFill>
              </a:rPr>
              <a:t>Last Name </a:t>
            </a:r>
            <a:r>
              <a:rPr lang="en-SG" sz="1400">
                <a:solidFill>
                  <a:schemeClr val="tx1"/>
                </a:solidFill>
              </a:rPr>
              <a:t>and </a:t>
            </a:r>
            <a:r>
              <a:rPr lang="en-SG" sz="1400" b="1">
                <a:solidFill>
                  <a:schemeClr val="tx1"/>
                </a:solidFill>
              </a:rPr>
              <a:t>IATA </a:t>
            </a:r>
            <a:r>
              <a:rPr lang="en-SG" sz="1400">
                <a:solidFill>
                  <a:schemeClr val="tx1"/>
                </a:solidFill>
              </a:rPr>
              <a:t>used to make the booking or issue the ticket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retrieve the booking by clicking </a:t>
            </a:r>
            <a:r>
              <a:rPr lang="en-SG" sz="1400" b="1">
                <a:solidFill>
                  <a:schemeClr val="tx1"/>
                </a:solidFill>
              </a:rPr>
              <a:t>Retrieve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NDC and EDIFACT bookings can be retrieved</a:t>
            </a:r>
            <a:r>
              <a:rPr lang="en-SG" sz="1400" b="1">
                <a:solidFill>
                  <a:schemeClr val="tx1"/>
                </a:solidFill>
              </a:rPr>
              <a:t> </a:t>
            </a:r>
            <a:endParaRPr lang="en-SG" sz="140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EA8FF7-A811-4A02-AD96-608955E3FF92}"/>
              </a:ext>
            </a:extLst>
          </p:cNvPr>
          <p:cNvGrpSpPr/>
          <p:nvPr/>
        </p:nvGrpSpPr>
        <p:grpSpPr>
          <a:xfrm>
            <a:off x="374383" y="1204514"/>
            <a:ext cx="5862788" cy="4909489"/>
            <a:chOff x="374383" y="1204514"/>
            <a:chExt cx="5862788" cy="49094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DD19473-E866-48A1-8317-F7B6278E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4383" y="1204514"/>
              <a:ext cx="5862788" cy="4909489"/>
            </a:xfrm>
            <a:prstGeom prst="rect">
              <a:avLst/>
            </a:prstGeom>
          </p:spPr>
        </p:pic>
        <p:pic>
          <p:nvPicPr>
            <p:cNvPr id="12" name="Graphic 11" descr="Cursor">
              <a:extLst>
                <a:ext uri="{FF2B5EF4-FFF2-40B4-BE49-F238E27FC236}">
                  <a16:creationId xmlns:a16="http://schemas.microsoft.com/office/drawing/2014/main" id="{ED195805-9F11-4420-B9D4-D91869A8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41185" y="5317352"/>
              <a:ext cx="436418" cy="436418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D0B44D-E053-4E58-A26D-5B4C7462FC71}"/>
                </a:ext>
              </a:extLst>
            </p:cNvPr>
            <p:cNvSpPr/>
            <p:nvPr/>
          </p:nvSpPr>
          <p:spPr>
            <a:xfrm>
              <a:off x="1209964" y="4618181"/>
              <a:ext cx="406399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6A5E03-EEE5-458F-9EFC-92866B50FBD8}"/>
                </a:ext>
              </a:extLst>
            </p:cNvPr>
            <p:cNvSpPr/>
            <p:nvPr/>
          </p:nvSpPr>
          <p:spPr>
            <a:xfrm>
              <a:off x="882015" y="3253980"/>
              <a:ext cx="1163676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232323"/>
                  </a:solidFill>
                  <a:latin typeface="+mj-lt"/>
                </a:rPr>
                <a:t>2A3BCD</a:t>
              </a:r>
              <a:endParaRPr lang="en-SG" sz="1200" b="1">
                <a:solidFill>
                  <a:srgbClr val="232323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408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F0D4AD-51ED-45AD-AC8B-032AC30FA346}"/>
              </a:ext>
            </a:extLst>
          </p:cNvPr>
          <p:cNvGrpSpPr/>
          <p:nvPr/>
        </p:nvGrpSpPr>
        <p:grpSpPr>
          <a:xfrm>
            <a:off x="244961" y="983433"/>
            <a:ext cx="7962900" cy="5476875"/>
            <a:chOff x="244961" y="983433"/>
            <a:chExt cx="7962900" cy="54768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DF23DF-73E9-4AB7-AD57-02935DC7F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961" y="983433"/>
              <a:ext cx="7962900" cy="547687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E4D09C-9586-4C48-A977-D0F0E5009CC3}"/>
                </a:ext>
              </a:extLst>
            </p:cNvPr>
            <p:cNvSpPr/>
            <p:nvPr/>
          </p:nvSpPr>
          <p:spPr>
            <a:xfrm>
              <a:off x="1054890" y="3224492"/>
              <a:ext cx="1163676" cy="166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102169"/>
                  </a:solidFill>
                  <a:latin typeface="+mj-lt"/>
                </a:rPr>
                <a:t>2A3BCD</a:t>
              </a:r>
              <a:endParaRPr lang="en-SG" sz="1200" b="1">
                <a:solidFill>
                  <a:srgbClr val="102169"/>
                </a:solidFill>
                <a:latin typeface="+mj-lt"/>
              </a:endParaRPr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01. </a:t>
            </a:r>
            <a:r>
              <a:rPr lang="en-US" sz="2400" b="1" spc="300">
                <a:solidFill>
                  <a:schemeClr val="bg1"/>
                </a:solidFill>
              </a:rPr>
              <a:t>Reissuance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54177" y="4519740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3" name="Rectangle: Diagonal Corners Rounded 22"/>
          <p:cNvSpPr/>
          <p:nvPr/>
        </p:nvSpPr>
        <p:spPr>
          <a:xfrm>
            <a:off x="6329359" y="3721870"/>
            <a:ext cx="4258215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Reissuance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select reason for reissuance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View definitions to select the closest reason</a:t>
            </a:r>
          </a:p>
        </p:txBody>
      </p:sp>
    </p:spTree>
    <p:extLst>
      <p:ext uri="{BB962C8B-B14F-4D97-AF65-F5344CB8AC3E}">
        <p14:creationId xmlns:p14="http://schemas.microsoft.com/office/powerpoint/2010/main" val="3166406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7434627-5737-401E-ABE3-E839232D86E6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519612-2074-4594-BF05-65948A6B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64" y="4031080"/>
            <a:ext cx="5248552" cy="2669081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01. </a:t>
            </a:r>
            <a:r>
              <a:rPr lang="en-US" sz="2400" b="1" spc="300">
                <a:solidFill>
                  <a:schemeClr val="bg1"/>
                </a:solidFill>
              </a:rPr>
              <a:t>Reissuance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3797CB-6E06-466C-850B-71CAD27547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5447"/>
          <a:stretch/>
        </p:blipFill>
        <p:spPr>
          <a:xfrm>
            <a:off x="457200" y="1060305"/>
            <a:ext cx="9043265" cy="2874655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7513987" y="4462592"/>
            <a:ext cx="4258215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Reissuance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We strongly encourage attaching supporting documents to aid processing of your service request</a:t>
            </a:r>
          </a:p>
        </p:txBody>
      </p:sp>
    </p:spTree>
    <p:extLst>
      <p:ext uri="{BB962C8B-B14F-4D97-AF65-F5344CB8AC3E}">
        <p14:creationId xmlns:p14="http://schemas.microsoft.com/office/powerpoint/2010/main" val="124143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163121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600" b="1" spc="600">
                <a:solidFill>
                  <a:schemeClr val="bg1">
                    <a:lumMod val="95000"/>
                  </a:schemeClr>
                </a:solidFill>
              </a:rPr>
              <a:t>FORM 02</a:t>
            </a:r>
          </a:p>
          <a:p>
            <a:pPr algn="ctr"/>
            <a:r>
              <a:rPr lang="en-US" sz="2800" b="1" spc="600">
                <a:solidFill>
                  <a:schemeClr val="accent4"/>
                </a:solidFill>
              </a:rPr>
              <a:t>REFUND FEE WAIVER</a:t>
            </a: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00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7D3616-0B08-CBC7-3542-24DEAFD9E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67"/>
          <a:stretch/>
        </p:blipFill>
        <p:spPr>
          <a:xfrm>
            <a:off x="3612200" y="895565"/>
            <a:ext cx="4850864" cy="5962436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02. </a:t>
            </a:r>
            <a:r>
              <a:rPr lang="en-US" sz="2400" b="1" spc="300">
                <a:solidFill>
                  <a:schemeClr val="bg1"/>
                </a:solidFill>
              </a:rPr>
              <a:t>Refund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806610" y="4275058"/>
            <a:ext cx="4258215" cy="1824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Request for a waiver code to refund ticket without additional fees</a:t>
            </a: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9652" y="2414647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919077-9179-43CD-B807-3F0127A69368}"/>
              </a:ext>
            </a:extLst>
          </p:cNvPr>
          <p:cNvSpPr/>
          <p:nvPr/>
        </p:nvSpPr>
        <p:spPr>
          <a:xfrm>
            <a:off x="6096001" y="1795430"/>
            <a:ext cx="2182238" cy="9477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9394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02. </a:t>
            </a:r>
            <a:r>
              <a:rPr lang="en-US" sz="2400" b="1" spc="300">
                <a:solidFill>
                  <a:schemeClr val="bg1"/>
                </a:solidFill>
              </a:rPr>
              <a:t>Refund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617221" y="1204515"/>
            <a:ext cx="5162097" cy="26789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Refund</a:t>
            </a:r>
            <a:r>
              <a:rPr lang="en-SG" sz="1400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endParaRPr lang="en-SG" sz="1400" b="1">
              <a:solidFill>
                <a:schemeClr val="tx1"/>
              </a:solidFill>
            </a:endParaRP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There are 2 ways to retrieve your booking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>
              <a:solidFill>
                <a:schemeClr val="tx1"/>
              </a:solidFill>
            </a:endParaRPr>
          </a:p>
          <a:p>
            <a:r>
              <a:rPr lang="en-SG" sz="1400" b="1">
                <a:solidFill>
                  <a:schemeClr val="tx1"/>
                </a:solidFill>
              </a:rPr>
              <a:t>1. Retrieve PNR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should key in the </a:t>
            </a:r>
            <a:r>
              <a:rPr lang="en-SG" sz="1400" b="1">
                <a:solidFill>
                  <a:schemeClr val="tx1"/>
                </a:solidFill>
              </a:rPr>
              <a:t>PNR</a:t>
            </a:r>
            <a:r>
              <a:rPr lang="en-SG" sz="1400">
                <a:solidFill>
                  <a:schemeClr val="tx1"/>
                </a:solidFill>
              </a:rPr>
              <a:t>, </a:t>
            </a:r>
            <a:r>
              <a:rPr lang="en-SG" sz="1400" b="1">
                <a:solidFill>
                  <a:schemeClr val="tx1"/>
                </a:solidFill>
              </a:rPr>
              <a:t>Last Name </a:t>
            </a:r>
            <a:r>
              <a:rPr lang="en-SG" sz="1400">
                <a:solidFill>
                  <a:schemeClr val="tx1"/>
                </a:solidFill>
              </a:rPr>
              <a:t>and </a:t>
            </a:r>
            <a:r>
              <a:rPr lang="en-SG" sz="1400" b="1">
                <a:solidFill>
                  <a:schemeClr val="tx1"/>
                </a:solidFill>
              </a:rPr>
              <a:t>IATA </a:t>
            </a:r>
            <a:r>
              <a:rPr lang="en-SG" sz="1400">
                <a:solidFill>
                  <a:schemeClr val="tx1"/>
                </a:solidFill>
              </a:rPr>
              <a:t>used to make the booking or issue the ticket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retrieve the booking by clicking </a:t>
            </a:r>
            <a:r>
              <a:rPr lang="en-SG" sz="1400" b="1">
                <a:solidFill>
                  <a:schemeClr val="tx1"/>
                </a:solidFill>
              </a:rPr>
              <a:t>Retrieve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NDC and EDIFACT bookings can be retrieved</a:t>
            </a:r>
            <a:r>
              <a:rPr lang="en-SG" sz="1400" b="1">
                <a:solidFill>
                  <a:schemeClr val="tx1"/>
                </a:solidFill>
              </a:rPr>
              <a:t> </a:t>
            </a:r>
            <a:endParaRPr lang="en-SG" sz="140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CE62E1-BE0D-4215-A17B-26E35B3AE00A}"/>
              </a:ext>
            </a:extLst>
          </p:cNvPr>
          <p:cNvGrpSpPr/>
          <p:nvPr/>
        </p:nvGrpSpPr>
        <p:grpSpPr>
          <a:xfrm>
            <a:off x="549521" y="1204515"/>
            <a:ext cx="5694261" cy="4785974"/>
            <a:chOff x="549521" y="1204515"/>
            <a:chExt cx="5694261" cy="47859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DBCD15-A073-4773-9233-FABFB3C5A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9521" y="1204515"/>
              <a:ext cx="5694261" cy="478597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6C67CB-740F-4D6A-B19F-4B2E6D0A193C}"/>
                </a:ext>
              </a:extLst>
            </p:cNvPr>
            <p:cNvSpPr/>
            <p:nvPr/>
          </p:nvSpPr>
          <p:spPr>
            <a:xfrm>
              <a:off x="1302327" y="4562762"/>
              <a:ext cx="406399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60AFBD-7C27-4AA8-B168-58EAA56CCBA0}"/>
                </a:ext>
              </a:extLst>
            </p:cNvPr>
            <p:cNvSpPr/>
            <p:nvPr/>
          </p:nvSpPr>
          <p:spPr>
            <a:xfrm>
              <a:off x="988344" y="3185633"/>
              <a:ext cx="1163676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232323"/>
                  </a:solidFill>
                  <a:latin typeface="+mj-lt"/>
                </a:rPr>
                <a:t>3A4BCD</a:t>
              </a:r>
              <a:endParaRPr lang="en-SG" sz="1200" b="1">
                <a:solidFill>
                  <a:srgbClr val="232323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97F915-7ED0-4DA7-AE39-D6033C04D5F9}"/>
                </a:ext>
              </a:extLst>
            </p:cNvPr>
            <p:cNvSpPr/>
            <p:nvPr/>
          </p:nvSpPr>
          <p:spPr>
            <a:xfrm>
              <a:off x="988344" y="3883435"/>
              <a:ext cx="1163676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232323"/>
                  </a:solidFill>
                  <a:latin typeface="+mj-lt"/>
                </a:rPr>
                <a:t>SMITH</a:t>
              </a:r>
              <a:endParaRPr lang="en-SG" sz="1200" b="1">
                <a:solidFill>
                  <a:srgbClr val="232323"/>
                </a:solidFill>
                <a:latin typeface="+mj-lt"/>
              </a:endParaRPr>
            </a:p>
          </p:txBody>
        </p:sp>
        <p:pic>
          <p:nvPicPr>
            <p:cNvPr id="12" name="Graphic 11" descr="Cursor">
              <a:extLst>
                <a:ext uri="{FF2B5EF4-FFF2-40B4-BE49-F238E27FC236}">
                  <a16:creationId xmlns:a16="http://schemas.microsoft.com/office/drawing/2014/main" id="{ED195805-9F11-4420-B9D4-D91869A8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76531" y="5391243"/>
              <a:ext cx="436418" cy="436418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72811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6AB4DE-9CDA-4C4D-97B7-B4483DEF5A70}"/>
              </a:ext>
            </a:extLst>
          </p:cNvPr>
          <p:cNvGrpSpPr/>
          <p:nvPr/>
        </p:nvGrpSpPr>
        <p:grpSpPr>
          <a:xfrm>
            <a:off x="417948" y="1001027"/>
            <a:ext cx="7521366" cy="5374918"/>
            <a:chOff x="417948" y="1001027"/>
            <a:chExt cx="7521366" cy="53749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FDBC9D-60D3-4B4A-8E16-722B03F13397}"/>
                </a:ext>
              </a:extLst>
            </p:cNvPr>
            <p:cNvGrpSpPr/>
            <p:nvPr/>
          </p:nvGrpSpPr>
          <p:grpSpPr>
            <a:xfrm>
              <a:off x="417948" y="1001027"/>
              <a:ext cx="7521366" cy="5374918"/>
              <a:chOff x="417948" y="1001027"/>
              <a:chExt cx="7521366" cy="537491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947E840-1E79-470E-A63D-76762368B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948" y="1001027"/>
                <a:ext cx="7521366" cy="537491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7023A6-C36B-49AA-866D-63F149B1A9CD}"/>
                  </a:ext>
                </a:extLst>
              </p:cNvPr>
              <p:cNvSpPr/>
              <p:nvPr/>
            </p:nvSpPr>
            <p:spPr>
              <a:xfrm>
                <a:off x="1165237" y="3029608"/>
                <a:ext cx="1163676" cy="16625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r>
                  <a:rPr lang="en-US" sz="1200" b="1">
                    <a:solidFill>
                      <a:srgbClr val="102169"/>
                    </a:solidFill>
                    <a:latin typeface="+mj-lt"/>
                  </a:rPr>
                  <a:t>3A4BCD</a:t>
                </a:r>
                <a:endParaRPr lang="en-SG" sz="1200" b="1">
                  <a:solidFill>
                    <a:srgbClr val="102169"/>
                  </a:solidFill>
                  <a:latin typeface="+mj-lt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C7A80FC-7CF5-4C3F-80BA-9D1C114651F6}"/>
                  </a:ext>
                </a:extLst>
              </p:cNvPr>
              <p:cNvSpPr/>
              <p:nvPr/>
            </p:nvSpPr>
            <p:spPr>
              <a:xfrm>
                <a:off x="1435216" y="3495882"/>
                <a:ext cx="304572" cy="1662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endParaRPr lang="en-SG" sz="1200" b="1">
                  <a:solidFill>
                    <a:srgbClr val="102169"/>
                  </a:solidFill>
                  <a:latin typeface="+mj-lt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A4FAEFB-7A67-4A50-8FC5-3A84174EAF5F}"/>
                  </a:ext>
                </a:extLst>
              </p:cNvPr>
              <p:cNvSpPr/>
              <p:nvPr/>
            </p:nvSpPr>
            <p:spPr>
              <a:xfrm>
                <a:off x="3090658" y="4701473"/>
                <a:ext cx="510297" cy="989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endParaRPr lang="en-SG" sz="1200" b="1">
                  <a:solidFill>
                    <a:srgbClr val="102169"/>
                  </a:solidFill>
                  <a:latin typeface="+mj-lt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0A40C6-0C7E-461A-97E5-808BF49D9ABD}"/>
                </a:ext>
              </a:extLst>
            </p:cNvPr>
            <p:cNvSpPr/>
            <p:nvPr/>
          </p:nvSpPr>
          <p:spPr>
            <a:xfrm>
              <a:off x="1778628" y="4658594"/>
              <a:ext cx="968269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r>
                <a:rPr lang="en-US" sz="950" b="1">
                  <a:solidFill>
                    <a:srgbClr val="232323"/>
                  </a:solidFill>
                  <a:latin typeface="+mj-lt"/>
                </a:rPr>
                <a:t>Sam Smith</a:t>
              </a:r>
              <a:endParaRPr lang="en-SG" sz="950" b="1">
                <a:solidFill>
                  <a:srgbClr val="232323"/>
                </a:solidFill>
                <a:latin typeface="+mj-lt"/>
              </a:endParaRPr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02. </a:t>
            </a:r>
            <a:r>
              <a:rPr lang="en-US" sz="2400" b="1" spc="300">
                <a:solidFill>
                  <a:schemeClr val="bg1"/>
                </a:solidFill>
              </a:rPr>
              <a:t>Refund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86217" y="4816625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1854EBC-5235-4FDF-9221-5B11151D6C77}"/>
              </a:ext>
            </a:extLst>
          </p:cNvPr>
          <p:cNvSpPr/>
          <p:nvPr/>
        </p:nvSpPr>
        <p:spPr>
          <a:xfrm>
            <a:off x="6473167" y="3429000"/>
            <a:ext cx="4258215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Refund </a:t>
            </a:r>
            <a:r>
              <a:rPr lang="en-SG" sz="1400" b="1">
                <a:solidFill>
                  <a:schemeClr val="tx1"/>
                </a:solidFill>
                <a:ea typeface="+mn-lt"/>
                <a:cs typeface="+mn-lt"/>
              </a:rPr>
              <a:t>– </a:t>
            </a:r>
            <a:r>
              <a:rPr lang="en-SG" sz="1400" b="1">
                <a:solidFill>
                  <a:schemeClr val="tx1"/>
                </a:solidFill>
              </a:rPr>
              <a:t>Retrieve PNR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the passenger you would like to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For PNRs with multiple passengers in the booking, all pax information will appear here.</a:t>
            </a:r>
          </a:p>
        </p:txBody>
      </p:sp>
    </p:spTree>
    <p:extLst>
      <p:ext uri="{BB962C8B-B14F-4D97-AF65-F5344CB8AC3E}">
        <p14:creationId xmlns:p14="http://schemas.microsoft.com/office/powerpoint/2010/main" val="4127987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18158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</a:rPr>
              <a:t>SERVICE REQUEST </a:t>
            </a:r>
          </a:p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</a:rPr>
              <a:t>FORMS</a:t>
            </a:r>
            <a:endParaRPr lang="en-US" sz="2800" b="1" spc="600">
              <a:solidFill>
                <a:schemeClr val="accent4"/>
              </a:solidFill>
            </a:endParaRP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72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22CD7B3-11D3-456D-987F-B05940EB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39" y="978853"/>
            <a:ext cx="6461402" cy="5841713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02. </a:t>
            </a:r>
            <a:r>
              <a:rPr lang="en-US" sz="2400" b="1" spc="300">
                <a:solidFill>
                  <a:schemeClr val="bg1"/>
                </a:solidFill>
              </a:rPr>
              <a:t>Refund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99778" y="1737903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3" name="Rectangle: Diagonal Corners Rounded 22"/>
          <p:cNvSpPr/>
          <p:nvPr/>
        </p:nvSpPr>
        <p:spPr>
          <a:xfrm>
            <a:off x="7374235" y="4181122"/>
            <a:ext cx="4258215" cy="202571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Refund </a:t>
            </a:r>
            <a:r>
              <a:rPr lang="en-SG" sz="1400" b="1">
                <a:solidFill>
                  <a:schemeClr val="tx1"/>
                </a:solidFill>
                <a:ea typeface="+mn-lt"/>
                <a:cs typeface="+mn-lt"/>
              </a:rPr>
              <a:t>– </a:t>
            </a:r>
            <a:r>
              <a:rPr lang="en-SG" sz="1400" b="1">
                <a:solidFill>
                  <a:schemeClr val="tx1"/>
                </a:solidFill>
              </a:rPr>
              <a:t>Retrieve PNR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select reasons for refund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View definitions to select the closest reason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affected flight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We strongly encourage attaching supporting documents to aid processing of your service request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39D5B4-A788-4DBC-88E1-0F7AD0EDFC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7441" y="1076441"/>
            <a:ext cx="5248552" cy="26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5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02. </a:t>
            </a:r>
            <a:r>
              <a:rPr lang="en-US" sz="2400" b="1" spc="300">
                <a:solidFill>
                  <a:schemeClr val="bg1"/>
                </a:solidFill>
              </a:rPr>
              <a:t>Refund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0D8CA1-82D3-4D95-B2B5-0774E5FF81BC}"/>
              </a:ext>
            </a:extLst>
          </p:cNvPr>
          <p:cNvGrpSpPr/>
          <p:nvPr/>
        </p:nvGrpSpPr>
        <p:grpSpPr>
          <a:xfrm>
            <a:off x="549521" y="1204515"/>
            <a:ext cx="5694261" cy="4785974"/>
            <a:chOff x="549521" y="1204515"/>
            <a:chExt cx="5694261" cy="47859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DBCD15-A073-4773-9233-FABFB3C5A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9521" y="1204515"/>
              <a:ext cx="5694261" cy="478597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6C67CB-740F-4D6A-B19F-4B2E6D0A193C}"/>
                </a:ext>
              </a:extLst>
            </p:cNvPr>
            <p:cNvSpPr/>
            <p:nvPr/>
          </p:nvSpPr>
          <p:spPr>
            <a:xfrm>
              <a:off x="1302327" y="4562762"/>
              <a:ext cx="406399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60AFBD-7C27-4AA8-B168-58EAA56CCBA0}"/>
                </a:ext>
              </a:extLst>
            </p:cNvPr>
            <p:cNvSpPr/>
            <p:nvPr/>
          </p:nvSpPr>
          <p:spPr>
            <a:xfrm>
              <a:off x="988344" y="3185633"/>
              <a:ext cx="1163676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232323"/>
                  </a:solidFill>
                  <a:latin typeface="+mj-lt"/>
                </a:rPr>
                <a:t>3A4BCD</a:t>
              </a:r>
              <a:endParaRPr lang="en-SG" sz="1200" b="1">
                <a:solidFill>
                  <a:srgbClr val="232323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97F915-7ED0-4DA7-AE39-D6033C04D5F9}"/>
                </a:ext>
              </a:extLst>
            </p:cNvPr>
            <p:cNvSpPr/>
            <p:nvPr/>
          </p:nvSpPr>
          <p:spPr>
            <a:xfrm>
              <a:off x="988344" y="3883435"/>
              <a:ext cx="1163676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232323"/>
                  </a:solidFill>
                  <a:latin typeface="+mj-lt"/>
                </a:rPr>
                <a:t>SMITH</a:t>
              </a:r>
              <a:endParaRPr lang="en-SG" sz="1200" b="1">
                <a:solidFill>
                  <a:srgbClr val="232323"/>
                </a:solidFill>
                <a:latin typeface="+mj-lt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FD2FF96-2C0D-4B45-95E2-D677008D0316}"/>
              </a:ext>
            </a:extLst>
          </p:cNvPr>
          <p:cNvSpPr/>
          <p:nvPr/>
        </p:nvSpPr>
        <p:spPr>
          <a:xfrm>
            <a:off x="1302327" y="5076212"/>
            <a:ext cx="3001818" cy="4364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47817" y="5368820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92BA6C44-2EC7-43F4-BF0D-4E48AD8AA765}"/>
              </a:ext>
            </a:extLst>
          </p:cNvPr>
          <p:cNvSpPr/>
          <p:nvPr/>
        </p:nvSpPr>
        <p:spPr>
          <a:xfrm>
            <a:off x="6829238" y="1332909"/>
            <a:ext cx="4706561" cy="33961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Refund – Retrieve e-Ticket</a:t>
            </a:r>
          </a:p>
          <a:p>
            <a:endParaRPr lang="en-SG" sz="1400">
              <a:solidFill>
                <a:schemeClr val="tx1"/>
              </a:solidFill>
            </a:endParaRPr>
          </a:p>
          <a:p>
            <a:r>
              <a:rPr lang="en-SG" sz="1400">
                <a:solidFill>
                  <a:schemeClr val="tx1"/>
                </a:solidFill>
              </a:rPr>
              <a:t>There are 2 ways to retrieve your booking</a:t>
            </a:r>
          </a:p>
          <a:p>
            <a:endParaRPr lang="en-SG" sz="1400">
              <a:solidFill>
                <a:schemeClr val="tx1"/>
              </a:solidFill>
            </a:endParaRPr>
          </a:p>
          <a:p>
            <a:r>
              <a:rPr lang="en-SG" sz="1400" b="1">
                <a:solidFill>
                  <a:schemeClr val="tx1"/>
                </a:solidFill>
              </a:rPr>
              <a:t>2. Retrieve e-Ticket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If you do not have the PNR on hand or have a purged PNR, you can choose to retrieve via e-Ticket instead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If unsure, you can still enter the PNR, last name, and IATA before clicking “Retrieve”. If AGENT 360 detects that the PNR is purged it will redirect you to the Refund (e-Ticket)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Click </a:t>
            </a:r>
            <a:r>
              <a:rPr lang="en-SG" sz="1400" b="1">
                <a:solidFill>
                  <a:schemeClr val="tx1"/>
                </a:solidFill>
              </a:rPr>
              <a:t>Retrieve Booking with eTicket Instead</a:t>
            </a:r>
            <a:endParaRPr lang="en-SG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54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06D86D-D05C-4640-8718-66AE159BE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21" y="1199638"/>
            <a:ext cx="6565531" cy="5357363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02. </a:t>
            </a:r>
            <a:r>
              <a:rPr lang="en-US" sz="2400" b="1" spc="300">
                <a:solidFill>
                  <a:schemeClr val="bg1"/>
                </a:solidFill>
              </a:rPr>
              <a:t>Refund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038C875-9499-4F21-B6B6-E7E52E2AC1BE}"/>
              </a:ext>
            </a:extLst>
          </p:cNvPr>
          <p:cNvSpPr/>
          <p:nvPr/>
        </p:nvSpPr>
        <p:spPr>
          <a:xfrm>
            <a:off x="861821" y="3878320"/>
            <a:ext cx="6499561" cy="1404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2FF245B-228F-404E-9DD5-FC4093B33F93}"/>
              </a:ext>
            </a:extLst>
          </p:cNvPr>
          <p:cNvSpPr/>
          <p:nvPr/>
        </p:nvSpPr>
        <p:spPr>
          <a:xfrm>
            <a:off x="7672420" y="3859620"/>
            <a:ext cx="4313382" cy="20808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Refund – Retrieve e-Ticket</a:t>
            </a:r>
          </a:p>
          <a:p>
            <a:endParaRPr lang="en-SG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IATA/ARC/TIDS code booking was ticketed under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Enter the </a:t>
            </a:r>
            <a:r>
              <a:rPr lang="en-SG" sz="1400" b="1">
                <a:solidFill>
                  <a:schemeClr val="tx1"/>
                </a:solidFill>
              </a:rPr>
              <a:t>first name, last name, and e-ticket number</a:t>
            </a:r>
            <a:endParaRPr lang="en-SG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reason for refund</a:t>
            </a:r>
            <a:endParaRPr lang="en-SG" sz="1400" b="1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EA80C3-93C8-96AF-EB33-00E1E3BCDB8B}"/>
              </a:ext>
            </a:extLst>
          </p:cNvPr>
          <p:cNvSpPr/>
          <p:nvPr/>
        </p:nvSpPr>
        <p:spPr>
          <a:xfrm>
            <a:off x="861821" y="2257100"/>
            <a:ext cx="1502688" cy="48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5971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285E6C-CD0F-4B77-9BE5-532F5728D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680" y="1400175"/>
            <a:ext cx="4858261" cy="2470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821328-EB25-497F-B9C5-A57B98B54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04" y="1337830"/>
            <a:ext cx="6507212" cy="4119995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02. </a:t>
            </a:r>
            <a:r>
              <a:rPr lang="en-US" sz="2400" b="1" spc="300">
                <a:solidFill>
                  <a:schemeClr val="bg1"/>
                </a:solidFill>
              </a:rPr>
              <a:t>Refund Fee Waiver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7351833" y="4440802"/>
            <a:ext cx="3996804" cy="17511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Refund – Retrieve e-Ticket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Enter the </a:t>
            </a:r>
            <a:r>
              <a:rPr lang="en-SG" sz="1400" b="1">
                <a:solidFill>
                  <a:schemeClr val="tx1"/>
                </a:solidFill>
              </a:rPr>
              <a:t>flight segments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We strongly encourage attaching supporting documents to aid processing of your service request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38C875-9499-4F21-B6B6-E7E52E2AC1BE}"/>
              </a:ext>
            </a:extLst>
          </p:cNvPr>
          <p:cNvSpPr/>
          <p:nvPr/>
        </p:nvSpPr>
        <p:spPr>
          <a:xfrm>
            <a:off x="275504" y="1337830"/>
            <a:ext cx="6356205" cy="1303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967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163121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600" b="1" spc="600">
                <a:solidFill>
                  <a:schemeClr val="bg1">
                    <a:lumMod val="95000"/>
                  </a:schemeClr>
                </a:solidFill>
              </a:rPr>
              <a:t>FORM 03</a:t>
            </a:r>
          </a:p>
          <a:p>
            <a:pPr algn="ctr"/>
            <a:r>
              <a:rPr lang="en-US" sz="2800" b="1" spc="600">
                <a:solidFill>
                  <a:schemeClr val="accent4"/>
                </a:solidFill>
              </a:rPr>
              <a:t>EXCESS BAGGAGE</a:t>
            </a: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88510B-B49D-0AE8-F5EC-52A4BB6375FD}"/>
              </a:ext>
            </a:extLst>
          </p:cNvPr>
          <p:cNvSpPr/>
          <p:nvPr/>
        </p:nvSpPr>
        <p:spPr>
          <a:xfrm>
            <a:off x="0" y="10956"/>
            <a:ext cx="1226647" cy="4324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New!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0950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03. </a:t>
            </a:r>
            <a:r>
              <a:rPr lang="en-US" sz="2400" b="1" spc="300">
                <a:solidFill>
                  <a:schemeClr val="bg1"/>
                </a:solidFill>
              </a:rPr>
              <a:t>Excess Baggage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617222" y="1204514"/>
            <a:ext cx="4812778" cy="19861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Excess Baggage</a:t>
            </a:r>
            <a:endParaRPr lang="en-SG" sz="1400" b="1">
              <a:solidFill>
                <a:schemeClr val="tx1"/>
              </a:solidFill>
            </a:endParaRP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should key in the </a:t>
            </a:r>
            <a:r>
              <a:rPr lang="en-SG" sz="1400" b="1">
                <a:solidFill>
                  <a:schemeClr val="tx1"/>
                </a:solidFill>
              </a:rPr>
              <a:t>PNR</a:t>
            </a:r>
            <a:r>
              <a:rPr lang="en-SG" sz="1400">
                <a:solidFill>
                  <a:schemeClr val="tx1"/>
                </a:solidFill>
              </a:rPr>
              <a:t>, </a:t>
            </a:r>
            <a:r>
              <a:rPr lang="en-SG" sz="1400" b="1">
                <a:solidFill>
                  <a:schemeClr val="tx1"/>
                </a:solidFill>
              </a:rPr>
              <a:t>Last Name </a:t>
            </a:r>
            <a:r>
              <a:rPr lang="en-SG" sz="1400">
                <a:solidFill>
                  <a:schemeClr val="tx1"/>
                </a:solidFill>
              </a:rPr>
              <a:t>and </a:t>
            </a:r>
            <a:r>
              <a:rPr lang="en-SG" sz="1400" b="1">
                <a:solidFill>
                  <a:schemeClr val="tx1"/>
                </a:solidFill>
              </a:rPr>
              <a:t>IATA </a:t>
            </a:r>
            <a:r>
              <a:rPr lang="en-SG" sz="1400">
                <a:solidFill>
                  <a:schemeClr val="tx1"/>
                </a:solidFill>
              </a:rPr>
              <a:t>used to book or issue the ticket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retrieve the booking by clicking </a:t>
            </a:r>
            <a:r>
              <a:rPr lang="en-SG" sz="1400" b="1">
                <a:solidFill>
                  <a:schemeClr val="tx1"/>
                </a:solidFill>
              </a:rPr>
              <a:t>Retrieve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NDC and EDIFACT </a:t>
            </a:r>
            <a:r>
              <a:rPr lang="en-SG" sz="1400" b="1">
                <a:solidFill>
                  <a:schemeClr val="tx1"/>
                </a:solidFill>
              </a:rPr>
              <a:t>ticketed</a:t>
            </a:r>
            <a:r>
              <a:rPr lang="en-SG" sz="1400">
                <a:solidFill>
                  <a:schemeClr val="tx1"/>
                </a:solidFill>
              </a:rPr>
              <a:t> bookings can be retrieved</a:t>
            </a:r>
            <a:r>
              <a:rPr lang="en-SG" sz="1400" b="1">
                <a:solidFill>
                  <a:schemeClr val="tx1"/>
                </a:solidFill>
              </a:rPr>
              <a:t> </a:t>
            </a:r>
            <a:endParaRPr lang="en-SG" sz="140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5EC75-8F20-9E09-B407-520BEF886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672" y="1698718"/>
            <a:ext cx="5426761" cy="43694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52D97D-EA29-A662-A2C2-C5B2247F991C}"/>
              </a:ext>
            </a:extLst>
          </p:cNvPr>
          <p:cNvSpPr/>
          <p:nvPr/>
        </p:nvSpPr>
        <p:spPr>
          <a:xfrm>
            <a:off x="0" y="10956"/>
            <a:ext cx="1226647" cy="4324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New!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1754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B0373-66B4-CF28-AE26-1232C34B6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68" y="1085333"/>
            <a:ext cx="6302510" cy="5602231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03. </a:t>
            </a:r>
            <a:r>
              <a:rPr lang="en-US" sz="2400" b="1" spc="300">
                <a:solidFill>
                  <a:schemeClr val="bg1"/>
                </a:solidFill>
              </a:rPr>
              <a:t>Excess Baggage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617222" y="1204514"/>
            <a:ext cx="4812778" cy="19861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Excess Baggage</a:t>
            </a:r>
            <a:endParaRPr lang="en-SG" sz="1400" b="1">
              <a:solidFill>
                <a:schemeClr val="tx1"/>
              </a:solidFill>
            </a:endParaRP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select reason for excess baggage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View definitions to select the closest reason</a:t>
            </a:r>
          </a:p>
        </p:txBody>
      </p:sp>
      <p:pic>
        <p:nvPicPr>
          <p:cNvPr id="5" name="Graphic 4" descr="Cursor">
            <a:extLst>
              <a:ext uri="{FF2B5EF4-FFF2-40B4-BE49-F238E27FC236}">
                <a16:creationId xmlns:a16="http://schemas.microsoft.com/office/drawing/2014/main" id="{6126FE4E-3FF6-6963-2B13-E37292A10C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54177" y="4237638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58F0D8-5EE4-537A-7ABF-C06ADFFE4D84}"/>
              </a:ext>
            </a:extLst>
          </p:cNvPr>
          <p:cNvSpPr/>
          <p:nvPr/>
        </p:nvSpPr>
        <p:spPr>
          <a:xfrm>
            <a:off x="0" y="10956"/>
            <a:ext cx="1226647" cy="4324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New!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1158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F5FA3B-1916-E0F2-2E1F-2CDE151E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52" y="1204514"/>
            <a:ext cx="5940876" cy="5398851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03. </a:t>
            </a:r>
            <a:r>
              <a:rPr lang="en-US" sz="2400" b="1" spc="300">
                <a:solidFill>
                  <a:schemeClr val="bg1"/>
                </a:solidFill>
              </a:rPr>
              <a:t>Excess Baggage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590301" y="3903939"/>
            <a:ext cx="4812778" cy="246767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Excess Baggage</a:t>
            </a:r>
            <a:endParaRPr lang="en-SG" sz="1400" b="1">
              <a:solidFill>
                <a:schemeClr val="tx1"/>
              </a:solidFill>
            </a:endParaRP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Provide </a:t>
            </a:r>
            <a:r>
              <a:rPr lang="en-SG" sz="1400" b="1">
                <a:solidFill>
                  <a:schemeClr val="tx1"/>
                </a:solidFill>
              </a:rPr>
              <a:t>background details </a:t>
            </a:r>
            <a:r>
              <a:rPr lang="en-SG" sz="1400">
                <a:solidFill>
                  <a:schemeClr val="tx1"/>
                </a:solidFill>
              </a:rPr>
              <a:t>related to your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For </a:t>
            </a:r>
            <a:r>
              <a:rPr lang="en-SG" sz="1400" b="1">
                <a:solidFill>
                  <a:schemeClr val="tx1"/>
                </a:solidFill>
              </a:rPr>
              <a:t>non-US itineraries</a:t>
            </a:r>
            <a:r>
              <a:rPr lang="en-SG" sz="1400">
                <a:solidFill>
                  <a:schemeClr val="tx1"/>
                </a:solidFill>
              </a:rPr>
              <a:t>, select the amount of excess baggage (in blocks of 5kg) needed for </a:t>
            </a:r>
            <a:r>
              <a:rPr lang="en-SG" sz="1400" b="1">
                <a:solidFill>
                  <a:schemeClr val="tx1"/>
                </a:solidFill>
              </a:rPr>
              <a:t>each passenger and flight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We strongly encourage attaching any supporting documents to aid processing of your service request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If you face an error, please submit your request via the General Form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267A4D-4D88-AC2B-6EAC-F06B81CDD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277" y="1084072"/>
            <a:ext cx="4090548" cy="28198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C650D6-09DE-09B3-D275-14E20FB4F588}"/>
              </a:ext>
            </a:extLst>
          </p:cNvPr>
          <p:cNvSpPr/>
          <p:nvPr/>
        </p:nvSpPr>
        <p:spPr>
          <a:xfrm>
            <a:off x="0" y="10956"/>
            <a:ext cx="1226647" cy="4324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New!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0374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267A4D-4D88-AC2B-6EAC-F06B81CDD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77" y="1084072"/>
            <a:ext cx="4090548" cy="2819867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03. </a:t>
            </a:r>
            <a:r>
              <a:rPr lang="en-US" sz="2400" b="1" spc="300">
                <a:solidFill>
                  <a:schemeClr val="bg1"/>
                </a:solidFill>
              </a:rPr>
              <a:t>Excess Baggage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590301" y="3755571"/>
            <a:ext cx="4812778" cy="290983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Excess Baggage</a:t>
            </a:r>
            <a:endParaRPr lang="en-SG" sz="1400" b="1">
              <a:solidFill>
                <a:schemeClr val="tx1"/>
              </a:solidFill>
            </a:endParaRP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Provide </a:t>
            </a:r>
            <a:r>
              <a:rPr lang="en-SG" sz="1400" b="1">
                <a:solidFill>
                  <a:schemeClr val="tx1"/>
                </a:solidFill>
              </a:rPr>
              <a:t>background details </a:t>
            </a:r>
            <a:r>
              <a:rPr lang="en-SG" sz="1400">
                <a:solidFill>
                  <a:schemeClr val="tx1"/>
                </a:solidFill>
              </a:rPr>
              <a:t>related to your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For </a:t>
            </a:r>
            <a:r>
              <a:rPr lang="en-SG" sz="1400" b="1">
                <a:solidFill>
                  <a:schemeClr val="tx1"/>
                </a:solidFill>
              </a:rPr>
              <a:t>US itineraries</a:t>
            </a:r>
            <a:r>
              <a:rPr lang="en-SG" sz="1400">
                <a:solidFill>
                  <a:schemeClr val="tx1"/>
                </a:solidFill>
              </a:rPr>
              <a:t>, select the form of excess baggage (in terms of piece, oversize or overweight) needed for </a:t>
            </a:r>
            <a:r>
              <a:rPr lang="en-SG" sz="1400" b="1">
                <a:solidFill>
                  <a:schemeClr val="tx1"/>
                </a:solidFill>
              </a:rPr>
              <a:t>each passenger and flight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may wish to specify the excess baggage details in the Additional Information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We strongly encourage attaching any supporting documents to aid processing of your service request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If you face an error, please submit your request via the General Form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C650D6-09DE-09B3-D275-14E20FB4F588}"/>
              </a:ext>
            </a:extLst>
          </p:cNvPr>
          <p:cNvSpPr/>
          <p:nvPr/>
        </p:nvSpPr>
        <p:spPr>
          <a:xfrm>
            <a:off x="0" y="10956"/>
            <a:ext cx="1226647" cy="4324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New!</a:t>
            </a:r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9CF16-3D91-4330-D890-40012D8EB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924" y="1031324"/>
            <a:ext cx="5376875" cy="5634084"/>
          </a:xfrm>
          <a:prstGeom prst="rect">
            <a:avLst/>
          </a:prstGeom>
        </p:spPr>
      </p:pic>
      <p:pic>
        <p:nvPicPr>
          <p:cNvPr id="4" name="Graphic 3" descr="Cursor">
            <a:extLst>
              <a:ext uri="{FF2B5EF4-FFF2-40B4-BE49-F238E27FC236}">
                <a16:creationId xmlns:a16="http://schemas.microsoft.com/office/drawing/2014/main" id="{A8C7B0E3-DCF4-8F7F-CFF0-01E3E26DCE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52231" y="3949620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8997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20621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600" b="1" spc="600">
                <a:solidFill>
                  <a:schemeClr val="bg1">
                    <a:lumMod val="95000"/>
                  </a:schemeClr>
                </a:solidFill>
              </a:rPr>
              <a:t>FORM 04</a:t>
            </a:r>
          </a:p>
          <a:p>
            <a:pPr algn="ctr"/>
            <a:r>
              <a:rPr lang="en-US" sz="2800" b="1" spc="600">
                <a:solidFill>
                  <a:schemeClr val="accent4"/>
                </a:solidFill>
              </a:rPr>
              <a:t>TICKETING TIME LIMIT (TTL) EXTENSION</a:t>
            </a: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74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spc="300"/>
              <a:t>WHAT ARE SERVICE REQUEST FORMS FOR</a:t>
            </a:r>
            <a:endParaRPr lang="en-US"/>
          </a:p>
        </p:txBody>
      </p:sp>
      <p:pic>
        <p:nvPicPr>
          <p:cNvPr id="9" name="Graphic 8" descr="Question Mark with solid fill">
            <a:extLst>
              <a:ext uri="{FF2B5EF4-FFF2-40B4-BE49-F238E27FC236}">
                <a16:creationId xmlns:a16="http://schemas.microsoft.com/office/drawing/2014/main" id="{E352E097-B3FF-4C23-BC41-062F8300A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19629" y="212134"/>
            <a:ext cx="449586" cy="4495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E7050B-3810-4678-B00F-1CF69B015562}"/>
              </a:ext>
            </a:extLst>
          </p:cNvPr>
          <p:cNvSpPr txBox="1"/>
          <p:nvPr/>
        </p:nvSpPr>
        <p:spPr>
          <a:xfrm>
            <a:off x="1054910" y="1294816"/>
            <a:ext cx="10842338" cy="2485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SG" sz="1600">
                <a:solidFill>
                  <a:srgbClr val="002060"/>
                </a:solidFill>
                <a:latin typeface="+mj-lt"/>
                <a:cs typeface="Segoe UI"/>
              </a:rPr>
              <a:t>Agents can self-service via the AGENT 360 portal to raise queries and submit requests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SG" sz="1600">
                <a:solidFill>
                  <a:srgbClr val="002060"/>
                </a:solidFill>
                <a:latin typeface="+mj-lt"/>
                <a:cs typeface="Segoe UI"/>
              </a:rPr>
              <a:t>Service requests are handled and processed faster</a:t>
            </a:r>
          </a:p>
          <a:p>
            <a:pPr marL="742950" lvl="1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SG" sz="1600">
                <a:solidFill>
                  <a:srgbClr val="002060"/>
                </a:solidFill>
                <a:latin typeface="+mj-lt"/>
                <a:cs typeface="Segoe UI"/>
              </a:rPr>
              <a:t>Reduce the need for SIA to call / email agents to extract required information and seek further clarification </a:t>
            </a:r>
          </a:p>
          <a:p>
            <a:pPr marL="742950" lvl="1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SG" sz="1600">
                <a:solidFill>
                  <a:srgbClr val="002060"/>
                </a:solidFill>
                <a:latin typeface="+mj-lt"/>
                <a:cs typeface="Segoe UI"/>
              </a:rPr>
              <a:t>Allow agents to have visibility of requests statuses from the AGENT 360 Dashboard and </a:t>
            </a:r>
            <a:r>
              <a:rPr lang="en-SG" sz="1600">
                <a:solidFill>
                  <a:srgbClr val="1F3B73"/>
                </a:solidFill>
                <a:latin typeface="+mj-lt"/>
                <a:cs typeface="Segoe UI"/>
              </a:rPr>
              <a:t>automatic email notifications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SG" sz="1600">
                <a:solidFill>
                  <a:srgbClr val="002060"/>
                </a:solidFill>
                <a:latin typeface="+mj-lt"/>
                <a:cs typeface="Segoe UI"/>
              </a:rPr>
              <a:t>Available for all agents – IATA, TIDS, non-IATA / non-TIDS</a:t>
            </a:r>
            <a:endParaRPr lang="en-SG" sz="1600">
              <a:solidFill>
                <a:srgbClr val="1F3B73"/>
              </a:solidFill>
              <a:latin typeface="+mj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74298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A62AB7-7634-2002-C3EA-772A16CEA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81"/>
          <a:stretch/>
        </p:blipFill>
        <p:spPr>
          <a:xfrm>
            <a:off x="1128400" y="895564"/>
            <a:ext cx="4873566" cy="5962436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04. </a:t>
            </a:r>
            <a:r>
              <a:rPr lang="en-US" sz="2400" b="1" spc="300">
                <a:solidFill>
                  <a:schemeClr val="bg1"/>
                </a:solidFill>
              </a:rPr>
              <a:t>TTL Extension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7723081" y="1591044"/>
            <a:ext cx="3169535" cy="1837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Service Request for </a:t>
            </a:r>
            <a:r>
              <a:rPr lang="en-SG" sz="1400" b="1">
                <a:solidFill>
                  <a:schemeClr val="tx1"/>
                </a:solidFill>
              </a:rPr>
              <a:t>TTL Extension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Request to extend ticket time limit</a:t>
            </a: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00220" y="3942696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919077-9179-43CD-B807-3F0127A69368}"/>
              </a:ext>
            </a:extLst>
          </p:cNvPr>
          <p:cNvSpPr/>
          <p:nvPr/>
        </p:nvSpPr>
        <p:spPr>
          <a:xfrm>
            <a:off x="1299384" y="3429000"/>
            <a:ext cx="2212301" cy="89556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AE0A903-9A18-4189-9C16-D3F739FE0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644000"/>
              </p:ext>
            </p:extLst>
          </p:nvPr>
        </p:nvGraphicFramePr>
        <p:xfrm>
          <a:off x="7365182" y="3662780"/>
          <a:ext cx="3885332" cy="1323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1054">
                  <a:extLst>
                    <a:ext uri="{9D8B030D-6E8A-4147-A177-3AD203B41FA5}">
                      <a16:colId xmlns:a16="http://schemas.microsoft.com/office/drawing/2014/main" val="394882836"/>
                    </a:ext>
                  </a:extLst>
                </a:gridCol>
                <a:gridCol w="2654278">
                  <a:extLst>
                    <a:ext uri="{9D8B030D-6E8A-4147-A177-3AD203B41FA5}">
                      <a16:colId xmlns:a16="http://schemas.microsoft.com/office/drawing/2014/main" val="3742143275"/>
                    </a:ext>
                  </a:extLst>
                </a:gridCol>
              </a:tblGrid>
              <a:tr h="732102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Service Request Form</a:t>
                      </a:r>
                    </a:p>
                  </a:txBody>
                  <a:tcPr marL="50800" marR="50800" marT="50800" marB="508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Ineligible RBDs for SRF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(cannot submit SRF)</a:t>
                      </a:r>
                    </a:p>
                  </a:txBody>
                  <a:tcPr marL="50800" marR="50800" marT="50800" marB="5080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784535"/>
                  </a:ext>
                </a:extLst>
              </a:tr>
              <a:tr h="591466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TTL Extension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QNVK, R, D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374015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293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04. </a:t>
            </a:r>
            <a:r>
              <a:rPr lang="en-US" sz="2400" b="1" spc="300">
                <a:solidFill>
                  <a:schemeClr val="bg1"/>
                </a:solidFill>
              </a:rPr>
              <a:t>TTL Extension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7595666" y="85096"/>
            <a:ext cx="628307" cy="62830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D9C14E2-B46B-43DA-B793-620AB92490BF}"/>
              </a:ext>
            </a:extLst>
          </p:cNvPr>
          <p:cNvSpPr/>
          <p:nvPr/>
        </p:nvSpPr>
        <p:spPr>
          <a:xfrm>
            <a:off x="6759142" y="1156971"/>
            <a:ext cx="4873308" cy="178019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Service Request for </a:t>
            </a:r>
            <a:r>
              <a:rPr lang="en-SG" sz="1400" b="1">
                <a:solidFill>
                  <a:schemeClr val="tx1"/>
                </a:solidFill>
              </a:rPr>
              <a:t>TTL Extension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should key in the </a:t>
            </a:r>
            <a:r>
              <a:rPr lang="en-SG" sz="1400" b="1">
                <a:solidFill>
                  <a:schemeClr val="tx1"/>
                </a:solidFill>
              </a:rPr>
              <a:t>PNR</a:t>
            </a:r>
            <a:r>
              <a:rPr lang="en-SG" sz="1400">
                <a:solidFill>
                  <a:schemeClr val="tx1"/>
                </a:solidFill>
              </a:rPr>
              <a:t>, </a:t>
            </a:r>
            <a:r>
              <a:rPr lang="en-SG" sz="1400" b="1">
                <a:solidFill>
                  <a:schemeClr val="tx1"/>
                </a:solidFill>
              </a:rPr>
              <a:t>Last Name </a:t>
            </a:r>
            <a:r>
              <a:rPr lang="en-SG" sz="1400">
                <a:solidFill>
                  <a:schemeClr val="tx1"/>
                </a:solidFill>
              </a:rPr>
              <a:t>and </a:t>
            </a:r>
            <a:r>
              <a:rPr lang="en-SG" sz="1400" b="1">
                <a:solidFill>
                  <a:schemeClr val="tx1"/>
                </a:solidFill>
              </a:rPr>
              <a:t>IATA </a:t>
            </a:r>
            <a:r>
              <a:rPr lang="en-SG" sz="1400">
                <a:solidFill>
                  <a:schemeClr val="tx1"/>
                </a:solidFill>
              </a:rPr>
              <a:t>used to make the booking or issue the ticket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retrieve the booking by clicking </a:t>
            </a:r>
            <a:r>
              <a:rPr lang="en-SG" sz="1400" b="1">
                <a:solidFill>
                  <a:schemeClr val="tx1"/>
                </a:solidFill>
              </a:rPr>
              <a:t>Retrieve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NDC and EDIFACT bookings can be retrieved</a:t>
            </a:r>
            <a:r>
              <a:rPr lang="en-SG" sz="1400" b="1">
                <a:solidFill>
                  <a:schemeClr val="tx1"/>
                </a:solidFill>
              </a:rPr>
              <a:t> </a:t>
            </a:r>
            <a:endParaRPr lang="en-SG" sz="1400">
              <a:solidFill>
                <a:srgbClr val="C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6E7525-4754-4DA3-983A-76DF4A5F6655}"/>
              </a:ext>
            </a:extLst>
          </p:cNvPr>
          <p:cNvGrpSpPr/>
          <p:nvPr/>
        </p:nvGrpSpPr>
        <p:grpSpPr>
          <a:xfrm>
            <a:off x="436996" y="1140899"/>
            <a:ext cx="5992680" cy="5044548"/>
            <a:chOff x="436996" y="1140899"/>
            <a:chExt cx="5992680" cy="50445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FFFFF8-8C09-4A22-8A19-55AFE9ACA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6996" y="1140899"/>
              <a:ext cx="5992680" cy="5044548"/>
            </a:xfrm>
            <a:prstGeom prst="rect">
              <a:avLst/>
            </a:prstGeom>
          </p:spPr>
        </p:pic>
        <p:pic>
          <p:nvPicPr>
            <p:cNvPr id="12" name="Graphic 11" descr="Cursor">
              <a:extLst>
                <a:ext uri="{FF2B5EF4-FFF2-40B4-BE49-F238E27FC236}">
                  <a16:creationId xmlns:a16="http://schemas.microsoft.com/office/drawing/2014/main" id="{ED195805-9F11-4420-B9D4-D91869A8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65006" y="5339109"/>
              <a:ext cx="436418" cy="436418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FD8B72-03A9-4D94-9451-43CC731B8FF8}"/>
                </a:ext>
              </a:extLst>
            </p:cNvPr>
            <p:cNvSpPr/>
            <p:nvPr/>
          </p:nvSpPr>
          <p:spPr>
            <a:xfrm>
              <a:off x="1322108" y="4653872"/>
              <a:ext cx="406399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0CC243-5B1C-45D6-93C4-BB908E5F51F0}"/>
                </a:ext>
              </a:extLst>
            </p:cNvPr>
            <p:cNvSpPr/>
            <p:nvPr/>
          </p:nvSpPr>
          <p:spPr>
            <a:xfrm>
              <a:off x="1019580" y="3244538"/>
              <a:ext cx="1163676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232323"/>
                  </a:solidFill>
                  <a:latin typeface="+mj-lt"/>
                </a:rPr>
                <a:t>4A5BCD</a:t>
              </a:r>
              <a:endParaRPr lang="en-SG" sz="1200" b="1">
                <a:solidFill>
                  <a:srgbClr val="232323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586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0520951-4AC3-4881-B98C-8995488F09DB}"/>
              </a:ext>
            </a:extLst>
          </p:cNvPr>
          <p:cNvGrpSpPr/>
          <p:nvPr/>
        </p:nvGrpSpPr>
        <p:grpSpPr>
          <a:xfrm>
            <a:off x="492893" y="1145686"/>
            <a:ext cx="5408531" cy="5274213"/>
            <a:chOff x="492893" y="1114156"/>
            <a:chExt cx="5408531" cy="52742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BF6F56F-2BB0-4D7A-AF07-DBBBBF2F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893" y="1114156"/>
              <a:ext cx="5408531" cy="527421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4D3DC6-19BE-4592-9F45-9969865D72F3}"/>
                </a:ext>
              </a:extLst>
            </p:cNvPr>
            <p:cNvSpPr/>
            <p:nvPr/>
          </p:nvSpPr>
          <p:spPr>
            <a:xfrm>
              <a:off x="1225003" y="5009921"/>
              <a:ext cx="406399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846893-6E4F-4695-9509-25BC66C4365D}"/>
                </a:ext>
              </a:extLst>
            </p:cNvPr>
            <p:cNvSpPr/>
            <p:nvPr/>
          </p:nvSpPr>
          <p:spPr>
            <a:xfrm>
              <a:off x="930568" y="3714600"/>
              <a:ext cx="1163676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232323"/>
                  </a:solidFill>
                  <a:latin typeface="+mj-lt"/>
                </a:rPr>
                <a:t>5A6BCD</a:t>
              </a:r>
              <a:endParaRPr lang="en-SG" sz="1200" b="1">
                <a:solidFill>
                  <a:srgbClr val="232323"/>
                </a:solidFill>
                <a:latin typeface="+mj-lt"/>
              </a:endParaRPr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04. </a:t>
            </a:r>
            <a:r>
              <a:rPr lang="en-US" sz="2400" b="1" spc="300">
                <a:solidFill>
                  <a:schemeClr val="bg1"/>
                </a:solidFill>
              </a:rPr>
              <a:t>TTL Extension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7595666" y="85096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56396" y="5743844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D9C14E2-B46B-43DA-B793-620AB92490BF}"/>
              </a:ext>
            </a:extLst>
          </p:cNvPr>
          <p:cNvSpPr/>
          <p:nvPr/>
        </p:nvSpPr>
        <p:spPr>
          <a:xfrm>
            <a:off x="6488873" y="1131347"/>
            <a:ext cx="4674425" cy="116513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Service Request for </a:t>
            </a:r>
            <a:r>
              <a:rPr lang="en-SG" sz="1400" b="1">
                <a:solidFill>
                  <a:schemeClr val="tx1"/>
                </a:solidFill>
              </a:rPr>
              <a:t>TTL Extension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The following RBDs are ineligible for TTL Extension</a:t>
            </a:r>
            <a:endParaRPr lang="en-SG" sz="1400">
              <a:solidFill>
                <a:srgbClr val="C00000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0AA8DA3-E9A4-4D02-8927-324864151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581208"/>
              </p:ext>
            </p:extLst>
          </p:nvPr>
        </p:nvGraphicFramePr>
        <p:xfrm>
          <a:off x="6488873" y="2651756"/>
          <a:ext cx="5015570" cy="1323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6235">
                  <a:extLst>
                    <a:ext uri="{9D8B030D-6E8A-4147-A177-3AD203B41FA5}">
                      <a16:colId xmlns:a16="http://schemas.microsoft.com/office/drawing/2014/main" val="394882836"/>
                    </a:ext>
                  </a:extLst>
                </a:gridCol>
                <a:gridCol w="3169335">
                  <a:extLst>
                    <a:ext uri="{9D8B030D-6E8A-4147-A177-3AD203B41FA5}">
                      <a16:colId xmlns:a16="http://schemas.microsoft.com/office/drawing/2014/main" val="3742143275"/>
                    </a:ext>
                  </a:extLst>
                </a:gridCol>
              </a:tblGrid>
              <a:tr h="732102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Service Request Form</a:t>
                      </a:r>
                    </a:p>
                  </a:txBody>
                  <a:tcPr marL="50800" marR="50800" marT="50800" marB="508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Ineligible RBDs for SRF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(cannot submit SRF)</a:t>
                      </a:r>
                    </a:p>
                  </a:txBody>
                  <a:tcPr marL="50800" marR="50800" marT="50800" marB="5080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784535"/>
                  </a:ext>
                </a:extLst>
              </a:tr>
              <a:tr h="591466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TTL Extension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QNVK, R, D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374015549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B17E01A7-66B9-42F5-B8C6-C3145044A1E9}"/>
              </a:ext>
            </a:extLst>
          </p:cNvPr>
          <p:cNvSpPr/>
          <p:nvPr/>
        </p:nvSpPr>
        <p:spPr>
          <a:xfrm>
            <a:off x="7206688" y="4595228"/>
            <a:ext cx="3986340" cy="15850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>
              <a:solidFill>
                <a:schemeClr val="tx1"/>
              </a:solidFill>
            </a:endParaRPr>
          </a:p>
          <a:p>
            <a:pPr algn="ctr"/>
            <a:endParaRPr lang="en-SG" sz="1400">
              <a:solidFill>
                <a:schemeClr val="tx1"/>
              </a:solidFill>
            </a:endParaRPr>
          </a:p>
          <a:p>
            <a:pPr algn="ctr"/>
            <a:r>
              <a:rPr lang="en-SG" sz="1400">
                <a:solidFill>
                  <a:schemeClr val="tx1"/>
                </a:solidFill>
              </a:rPr>
              <a:t>If an ineligible booking is retrieved, the following error appears and agent will not be allowed to proceed</a:t>
            </a:r>
          </a:p>
        </p:txBody>
      </p:sp>
      <p:pic>
        <p:nvPicPr>
          <p:cNvPr id="17" name="Graphic 16" descr="Warning">
            <a:extLst>
              <a:ext uri="{FF2B5EF4-FFF2-40B4-BE49-F238E27FC236}">
                <a16:creationId xmlns:a16="http://schemas.microsoft.com/office/drawing/2014/main" id="{10FE2D3D-41F5-41FE-A7C6-0776D50801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04460" y="4648122"/>
            <a:ext cx="590797" cy="5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4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553C21-EC99-45BA-B265-977F9257C425}"/>
              </a:ext>
            </a:extLst>
          </p:cNvPr>
          <p:cNvGrpSpPr/>
          <p:nvPr/>
        </p:nvGrpSpPr>
        <p:grpSpPr>
          <a:xfrm>
            <a:off x="390791" y="1056368"/>
            <a:ext cx="8067675" cy="5305425"/>
            <a:chOff x="390791" y="1056368"/>
            <a:chExt cx="8067675" cy="53054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1074E1-CE30-4688-AF1A-D162F852A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791" y="1056368"/>
              <a:ext cx="8067675" cy="530542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A70BC1-C8BC-45F1-82F2-A60D0D41E094}"/>
                </a:ext>
              </a:extLst>
            </p:cNvPr>
            <p:cNvSpPr/>
            <p:nvPr/>
          </p:nvSpPr>
          <p:spPr>
            <a:xfrm>
              <a:off x="1165237" y="3293090"/>
              <a:ext cx="1163676" cy="166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102169"/>
                  </a:solidFill>
                  <a:latin typeface="+mj-lt"/>
                </a:rPr>
                <a:t>4A5BCD</a:t>
              </a:r>
              <a:endParaRPr lang="en-SG" sz="1200" b="1">
                <a:solidFill>
                  <a:srgbClr val="102169"/>
                </a:solidFill>
                <a:latin typeface="+mj-lt"/>
              </a:endParaRPr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04. </a:t>
            </a:r>
            <a:r>
              <a:rPr lang="en-US" sz="2400" b="1" spc="300">
                <a:solidFill>
                  <a:schemeClr val="bg1"/>
                </a:solidFill>
              </a:rPr>
              <a:t>TTL Extension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88210" y="6005778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1854EBC-5235-4FDF-9221-5B11151D6C77}"/>
              </a:ext>
            </a:extLst>
          </p:cNvPr>
          <p:cNvSpPr/>
          <p:nvPr/>
        </p:nvSpPr>
        <p:spPr>
          <a:xfrm>
            <a:off x="6329359" y="3876844"/>
            <a:ext cx="4258215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Service Request for </a:t>
            </a:r>
            <a:r>
              <a:rPr lang="en-SG" sz="1400" b="1">
                <a:solidFill>
                  <a:schemeClr val="tx1"/>
                </a:solidFill>
              </a:rPr>
              <a:t>TTL Extension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can review the Extended TTL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select reasons for TTL Extension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View definitions to select the closest reason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7D2EDA-7D13-4AD3-A894-3CBA4F1E1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7595666" y="85096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39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E7B2EB-1059-47A5-B23E-918E8963CF17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F0B3E9-2BC6-450A-BA27-46D55D340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32" y="4019388"/>
            <a:ext cx="5248552" cy="2669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65BF68-A3D0-45A3-9F8E-EE9E871DC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805"/>
          <a:stretch/>
        </p:blipFill>
        <p:spPr>
          <a:xfrm>
            <a:off x="478885" y="1004770"/>
            <a:ext cx="8814736" cy="3014618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04. </a:t>
            </a:r>
            <a:r>
              <a:rPr lang="en-US" sz="2400" b="1" spc="300">
                <a:solidFill>
                  <a:schemeClr val="bg1"/>
                </a:solidFill>
              </a:rPr>
              <a:t>TTL Extension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08962" y="3582970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1854EBC-5235-4FDF-9221-5B11151D6C77}"/>
              </a:ext>
            </a:extLst>
          </p:cNvPr>
          <p:cNvSpPr/>
          <p:nvPr/>
        </p:nvSpPr>
        <p:spPr>
          <a:xfrm>
            <a:off x="7374235" y="4128594"/>
            <a:ext cx="4258215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Service Request for </a:t>
            </a:r>
            <a:r>
              <a:rPr lang="en-SG" sz="1400" b="1">
                <a:solidFill>
                  <a:schemeClr val="tx1"/>
                </a:solidFill>
              </a:rPr>
              <a:t>TTL Extension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We strongly encourage attaching supporting documents to aid processing of your service request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9ACB37-40E5-4169-B0F2-A5A31DA0EAB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7595666" y="85096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41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163121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600" b="1" spc="600">
                <a:solidFill>
                  <a:schemeClr val="bg1">
                    <a:lumMod val="95000"/>
                  </a:schemeClr>
                </a:solidFill>
              </a:rPr>
              <a:t>FORM 05</a:t>
            </a:r>
          </a:p>
          <a:p>
            <a:pPr algn="ctr"/>
            <a:r>
              <a:rPr lang="en-US" sz="2800" b="1" spc="600">
                <a:solidFill>
                  <a:schemeClr val="accent4"/>
                </a:solidFill>
              </a:rPr>
              <a:t>NAME ERROR CORRECTION</a:t>
            </a: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74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AF4DF8-873E-B8ED-B3D3-22187E200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22"/>
          <a:stretch/>
        </p:blipFill>
        <p:spPr>
          <a:xfrm>
            <a:off x="3612200" y="895565"/>
            <a:ext cx="4870319" cy="5962436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05. </a:t>
            </a:r>
            <a:r>
              <a:rPr lang="en-US" sz="2400" b="1" spc="300"/>
              <a:t>Name Error Correction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7374235" y="4633949"/>
            <a:ext cx="4258215" cy="1824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Name Correction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Update the correct name for passengers</a:t>
            </a:r>
            <a:r>
              <a:rPr lang="en-SG" sz="1400" b="1">
                <a:solidFill>
                  <a:schemeClr val="tx1"/>
                </a:solidFill>
              </a:rPr>
              <a:t> (where there is an error, not for a name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Request for a waiver code to reissue ticket without additional fees</a:t>
            </a: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10941" y="5109930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919077-9179-43CD-B807-3F0127A69368}"/>
              </a:ext>
            </a:extLst>
          </p:cNvPr>
          <p:cNvSpPr/>
          <p:nvPr/>
        </p:nvSpPr>
        <p:spPr>
          <a:xfrm>
            <a:off x="3803634" y="4496591"/>
            <a:ext cx="2178878" cy="10287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6659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05. </a:t>
            </a:r>
            <a:r>
              <a:rPr lang="en-US" sz="2400" b="1" spc="300"/>
              <a:t>Name Error Correction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723705" y="2214805"/>
            <a:ext cx="4908745" cy="264352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Name Correction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should key in the </a:t>
            </a:r>
            <a:r>
              <a:rPr lang="en-SG" sz="1400" b="1">
                <a:solidFill>
                  <a:schemeClr val="tx1"/>
                </a:solidFill>
              </a:rPr>
              <a:t>PNR</a:t>
            </a:r>
            <a:r>
              <a:rPr lang="en-SG" sz="1400">
                <a:solidFill>
                  <a:schemeClr val="tx1"/>
                </a:solidFill>
              </a:rPr>
              <a:t>, </a:t>
            </a:r>
            <a:r>
              <a:rPr lang="en-SG" sz="1400" b="1">
                <a:solidFill>
                  <a:schemeClr val="tx1"/>
                </a:solidFill>
              </a:rPr>
              <a:t>Last Name </a:t>
            </a:r>
            <a:r>
              <a:rPr lang="en-SG" sz="1400">
                <a:solidFill>
                  <a:schemeClr val="tx1"/>
                </a:solidFill>
              </a:rPr>
              <a:t>and </a:t>
            </a:r>
            <a:r>
              <a:rPr lang="en-SG" sz="1400" b="1">
                <a:solidFill>
                  <a:schemeClr val="tx1"/>
                </a:solidFill>
              </a:rPr>
              <a:t>IATA </a:t>
            </a:r>
            <a:r>
              <a:rPr lang="en-SG" sz="1400">
                <a:solidFill>
                  <a:schemeClr val="tx1"/>
                </a:solidFill>
              </a:rPr>
              <a:t>used to make the booking or issue the ticket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retrieve the booking by clicking </a:t>
            </a:r>
            <a:r>
              <a:rPr lang="en-SG" sz="1400" b="1">
                <a:solidFill>
                  <a:schemeClr val="tx1"/>
                </a:solidFill>
              </a:rPr>
              <a:t>Retrieve </a:t>
            </a:r>
            <a:endParaRPr lang="en-SG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can select between the IATA codes they have registered to their AGENT 360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will not be able to retrieve a booking if it was not (I) booked or (II) ticketed by this IATA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NDC and EDIFACT bookings can be retrieved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F49F42-46DC-454D-BAAA-0378418838BF}"/>
              </a:ext>
            </a:extLst>
          </p:cNvPr>
          <p:cNvGrpSpPr/>
          <p:nvPr/>
        </p:nvGrpSpPr>
        <p:grpSpPr>
          <a:xfrm>
            <a:off x="378279" y="1194482"/>
            <a:ext cx="5905500" cy="4905375"/>
            <a:chOff x="378279" y="1194482"/>
            <a:chExt cx="5905500" cy="49053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73FEE0-F9B8-426B-B068-54BA4050FBA0}"/>
                </a:ext>
              </a:extLst>
            </p:cNvPr>
            <p:cNvGrpSpPr/>
            <p:nvPr/>
          </p:nvGrpSpPr>
          <p:grpSpPr>
            <a:xfrm>
              <a:off x="378279" y="1194482"/>
              <a:ext cx="5905500" cy="4905375"/>
              <a:chOff x="378279" y="1194482"/>
              <a:chExt cx="5905500" cy="490537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826B785-9CBF-4504-A0A0-EDD7CAE92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9" y="1194482"/>
                <a:ext cx="5905500" cy="4905375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B78CBC3-3B3D-46E5-A150-8CEBC0F7D4A3}"/>
                  </a:ext>
                </a:extLst>
              </p:cNvPr>
              <p:cNvSpPr/>
              <p:nvPr/>
            </p:nvSpPr>
            <p:spPr>
              <a:xfrm>
                <a:off x="1256145" y="4599709"/>
                <a:ext cx="360000" cy="166255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16A76E-3016-43BD-A8D3-2FBDF559FE70}"/>
                  </a:ext>
                </a:extLst>
              </p:cNvPr>
              <p:cNvSpPr/>
              <p:nvPr/>
            </p:nvSpPr>
            <p:spPr>
              <a:xfrm>
                <a:off x="942329" y="3224254"/>
                <a:ext cx="1163676" cy="166255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r>
                  <a:rPr lang="en-US" sz="1200" b="1">
                    <a:solidFill>
                      <a:srgbClr val="232323"/>
                    </a:solidFill>
                    <a:latin typeface="+mj-lt"/>
                  </a:rPr>
                  <a:t>1A2BCD</a:t>
                </a:r>
                <a:endParaRPr lang="en-SG" sz="1200" b="1">
                  <a:solidFill>
                    <a:srgbClr val="232323"/>
                  </a:solidFill>
                  <a:latin typeface="+mj-lt"/>
                </a:endParaRPr>
              </a:p>
            </p:txBody>
          </p:sp>
        </p:grpSp>
        <p:pic>
          <p:nvPicPr>
            <p:cNvPr id="12" name="Graphic 11" descr="Cursor">
              <a:extLst>
                <a:ext uri="{FF2B5EF4-FFF2-40B4-BE49-F238E27FC236}">
                  <a16:creationId xmlns:a16="http://schemas.microsoft.com/office/drawing/2014/main" id="{ED195805-9F11-4420-B9D4-D91869A8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05839" y="5298879"/>
              <a:ext cx="436418" cy="436418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77951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E0C35FA-43EB-49FE-A416-BAC9B0D27D7E}"/>
              </a:ext>
            </a:extLst>
          </p:cNvPr>
          <p:cNvGrpSpPr/>
          <p:nvPr/>
        </p:nvGrpSpPr>
        <p:grpSpPr>
          <a:xfrm>
            <a:off x="448722" y="916846"/>
            <a:ext cx="6679820" cy="5679898"/>
            <a:chOff x="448722" y="916846"/>
            <a:chExt cx="6679820" cy="56798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8824A1-D6BA-40B1-B546-754C3840A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691"/>
            <a:stretch/>
          </p:blipFill>
          <p:spPr>
            <a:xfrm>
              <a:off x="448722" y="916846"/>
              <a:ext cx="6679820" cy="567989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E82CF1-C303-4B96-8646-43D10D811F6A}"/>
                </a:ext>
              </a:extLst>
            </p:cNvPr>
            <p:cNvSpPr/>
            <p:nvPr/>
          </p:nvSpPr>
          <p:spPr>
            <a:xfrm>
              <a:off x="1144128" y="2738732"/>
              <a:ext cx="1163676" cy="166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050" b="1">
                  <a:solidFill>
                    <a:srgbClr val="102169"/>
                  </a:solidFill>
                  <a:latin typeface="+mj-lt"/>
                </a:rPr>
                <a:t>1A2BCD</a:t>
              </a:r>
              <a:endParaRPr lang="en-SG" sz="1050" b="1">
                <a:solidFill>
                  <a:srgbClr val="102169"/>
                </a:solidFill>
                <a:latin typeface="+mj-lt"/>
              </a:endParaRPr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05. </a:t>
            </a:r>
            <a:r>
              <a:rPr lang="en-US" sz="2400" b="1" spc="300"/>
              <a:t>Name Error Correction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9595" y="3788220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3" name="Rectangle: Diagonal Corners Rounded 22"/>
          <p:cNvSpPr/>
          <p:nvPr/>
        </p:nvSpPr>
        <p:spPr>
          <a:xfrm>
            <a:off x="5863553" y="3103401"/>
            <a:ext cx="5042012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Name Correction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the passenger you would like to service (1 per SRF)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For PNRs with multiple passengers in the booking, all pax information will appear here.</a:t>
            </a:r>
          </a:p>
        </p:txBody>
      </p:sp>
    </p:spTree>
    <p:extLst>
      <p:ext uri="{BB962C8B-B14F-4D97-AF65-F5344CB8AC3E}">
        <p14:creationId xmlns:p14="http://schemas.microsoft.com/office/powerpoint/2010/main" val="3783831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77ED2AD-7056-412C-8D62-9D41FA7C96B6}"/>
              </a:ext>
            </a:extLst>
          </p:cNvPr>
          <p:cNvGrpSpPr/>
          <p:nvPr/>
        </p:nvGrpSpPr>
        <p:grpSpPr>
          <a:xfrm>
            <a:off x="273119" y="1085333"/>
            <a:ext cx="8016116" cy="5528010"/>
            <a:chOff x="273119" y="1085333"/>
            <a:chExt cx="8016116" cy="55280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9EF0E6-F4FD-4980-8B58-90618B13F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119" y="1085333"/>
              <a:ext cx="8016116" cy="552801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81347C0-CB59-46C1-AA08-08B575C2A76B}"/>
                </a:ext>
              </a:extLst>
            </p:cNvPr>
            <p:cNvSpPr/>
            <p:nvPr/>
          </p:nvSpPr>
          <p:spPr>
            <a:xfrm>
              <a:off x="4358206" y="2919104"/>
              <a:ext cx="436418" cy="21820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>
                  <a:solidFill>
                    <a:srgbClr val="323230"/>
                  </a:solidFill>
                  <a:latin typeface="+mj-lt"/>
                </a:rPr>
                <a:t>Lin</a:t>
              </a:r>
              <a:endParaRPr lang="en-SG" sz="1200" b="1">
                <a:solidFill>
                  <a:srgbClr val="323230"/>
                </a:solidFill>
                <a:latin typeface="+mj-lt"/>
              </a:endParaRPr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05. </a:t>
            </a:r>
            <a:r>
              <a:rPr lang="en-US" sz="2400" b="1" spc="300"/>
              <a:t>Name Error Correction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83652" y="2992582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3" name="Rectangle: Diagonal Corners Rounded 22"/>
          <p:cNvSpPr/>
          <p:nvPr/>
        </p:nvSpPr>
        <p:spPr>
          <a:xfrm>
            <a:off x="7374235" y="3904725"/>
            <a:ext cx="4258215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Name Correction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Key in the name with an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select reasons for name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View definitions to select the closest reason</a:t>
            </a:r>
          </a:p>
        </p:txBody>
      </p:sp>
    </p:spTree>
    <p:extLst>
      <p:ext uri="{BB962C8B-B14F-4D97-AF65-F5344CB8AC3E}">
        <p14:creationId xmlns:p14="http://schemas.microsoft.com/office/powerpoint/2010/main" val="86663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18158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800" b="1" spc="600">
                <a:solidFill>
                  <a:schemeClr val="accent4"/>
                </a:solidFill>
              </a:rPr>
              <a:t>TYPES</a:t>
            </a:r>
            <a:r>
              <a:rPr lang="en-US" sz="2800" b="1" spc="600">
                <a:solidFill>
                  <a:schemeClr val="bg1">
                    <a:lumMod val="95000"/>
                  </a:schemeClr>
                </a:solidFill>
              </a:rPr>
              <a:t> OF</a:t>
            </a:r>
          </a:p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</a:rPr>
              <a:t>SERVICE REQUEST FORMS</a:t>
            </a: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01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1B51B9-41B8-4B1A-9C49-C2C2663E5249}"/>
              </a:ext>
            </a:extLst>
          </p:cNvPr>
          <p:cNvSpPr/>
          <p:nvPr/>
        </p:nvSpPr>
        <p:spPr>
          <a:xfrm>
            <a:off x="4454371" y="6567055"/>
            <a:ext cx="3431445" cy="2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5AD010-A84A-4E4D-B2C4-648F96585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26" y="1085333"/>
            <a:ext cx="6862890" cy="2932485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05. </a:t>
            </a:r>
            <a:r>
              <a:rPr lang="en-US" sz="2400" b="1" spc="300"/>
              <a:t>Name Error Correction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288122" y="85096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8707" y="3581400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40703F-77D9-473F-AAB8-0C151D9854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926" y="3999151"/>
            <a:ext cx="5248552" cy="2669081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7277584" y="4276405"/>
            <a:ext cx="4258215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Waive Fees for </a:t>
            </a:r>
            <a:r>
              <a:rPr lang="en-SG" sz="1400" b="1">
                <a:solidFill>
                  <a:schemeClr val="tx1"/>
                </a:solidFill>
              </a:rPr>
              <a:t>Name Correction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Supporting documents (e.g. passport) are required for name correction SRF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Click “Submit”</a:t>
            </a:r>
          </a:p>
        </p:txBody>
      </p:sp>
    </p:spTree>
    <p:extLst>
      <p:ext uri="{BB962C8B-B14F-4D97-AF65-F5344CB8AC3E}">
        <p14:creationId xmlns:p14="http://schemas.microsoft.com/office/powerpoint/2010/main" val="2389163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20621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600" b="1" spc="600">
                <a:solidFill>
                  <a:schemeClr val="bg1">
                    <a:lumMod val="95000"/>
                  </a:schemeClr>
                </a:solidFill>
              </a:rPr>
              <a:t>FORM 06</a:t>
            </a:r>
          </a:p>
          <a:p>
            <a:pPr algn="ctr"/>
            <a:r>
              <a:rPr lang="en-US" sz="2800" b="1" spc="600">
                <a:solidFill>
                  <a:schemeClr val="accent4"/>
                </a:solidFill>
              </a:rPr>
              <a:t>WAITLIST CONFIRMATION</a:t>
            </a:r>
            <a:br>
              <a:rPr lang="en-US" sz="2800" b="1" spc="600">
                <a:solidFill>
                  <a:schemeClr val="accent4"/>
                </a:solidFill>
              </a:rPr>
            </a:br>
            <a:r>
              <a:rPr lang="en-US" sz="2800" b="1" spc="600">
                <a:solidFill>
                  <a:schemeClr val="accent4"/>
                </a:solidFill>
              </a:rPr>
              <a:t>(DAPO)</a:t>
            </a: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64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D4007D-1EF0-3979-E05E-F5E929996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75"/>
          <a:stretch/>
        </p:blipFill>
        <p:spPr>
          <a:xfrm>
            <a:off x="3612200" y="895564"/>
            <a:ext cx="4889774" cy="5962436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06. </a:t>
            </a:r>
            <a:r>
              <a:rPr lang="en-US" sz="2400" b="1" spc="300">
                <a:solidFill>
                  <a:schemeClr val="bg1"/>
                </a:solidFill>
              </a:rPr>
              <a:t>Waitlist Confirmation (DAPO)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929387" y="85096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71003" y="3920668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919077-9179-43CD-B807-3F0127A69368}"/>
              </a:ext>
            </a:extLst>
          </p:cNvPr>
          <p:cNvSpPr/>
          <p:nvPr/>
        </p:nvSpPr>
        <p:spPr>
          <a:xfrm>
            <a:off x="6096000" y="3465180"/>
            <a:ext cx="2211421" cy="82320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ectangle: Diagonal Corners Rounded 22"/>
          <p:cNvSpPr/>
          <p:nvPr/>
        </p:nvSpPr>
        <p:spPr>
          <a:xfrm>
            <a:off x="8226137" y="4687655"/>
            <a:ext cx="3883659" cy="14033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Service Request for </a:t>
            </a:r>
            <a:r>
              <a:rPr lang="en-SG" sz="1400" b="1">
                <a:solidFill>
                  <a:schemeClr val="tx1"/>
                </a:solidFill>
              </a:rPr>
              <a:t>Waitlist Confirmation (DAPO)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Raise a DAPO request</a:t>
            </a:r>
          </a:p>
        </p:txBody>
      </p:sp>
    </p:spTree>
    <p:extLst>
      <p:ext uri="{BB962C8B-B14F-4D97-AF65-F5344CB8AC3E}">
        <p14:creationId xmlns:p14="http://schemas.microsoft.com/office/powerpoint/2010/main" val="1022027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06. </a:t>
            </a:r>
            <a:r>
              <a:rPr lang="en-US" sz="2400" b="1" spc="300">
                <a:solidFill>
                  <a:schemeClr val="bg1"/>
                </a:solidFill>
              </a:rPr>
              <a:t>Waitlist Confirmation (DAPO)</a:t>
            </a:r>
            <a:endParaRPr lang="en-SG" sz="2400" b="1" spc="300">
              <a:solidFill>
                <a:schemeClr val="bg1"/>
              </a:solidFill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D9C14E2-B46B-43DA-B793-620AB92490BF}"/>
              </a:ext>
            </a:extLst>
          </p:cNvPr>
          <p:cNvSpPr/>
          <p:nvPr/>
        </p:nvSpPr>
        <p:spPr>
          <a:xfrm>
            <a:off x="6408499" y="1565275"/>
            <a:ext cx="5293974" cy="21385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Service Request for </a:t>
            </a:r>
            <a:r>
              <a:rPr lang="en-SG" sz="1400" b="1">
                <a:solidFill>
                  <a:schemeClr val="tx1"/>
                </a:solidFill>
              </a:rPr>
              <a:t>Waitlist Confirmation (DAPO)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should key in the </a:t>
            </a:r>
            <a:r>
              <a:rPr lang="en-SG" sz="1400" b="1">
                <a:solidFill>
                  <a:schemeClr val="tx1"/>
                </a:solidFill>
              </a:rPr>
              <a:t>waitlist PNR</a:t>
            </a:r>
            <a:r>
              <a:rPr lang="en-SG" sz="1400">
                <a:solidFill>
                  <a:schemeClr val="tx1"/>
                </a:solidFill>
              </a:rPr>
              <a:t>, </a:t>
            </a:r>
            <a:r>
              <a:rPr lang="en-SG" sz="1400" b="1">
                <a:solidFill>
                  <a:schemeClr val="tx1"/>
                </a:solidFill>
              </a:rPr>
              <a:t>Last Name </a:t>
            </a:r>
            <a:r>
              <a:rPr lang="en-SG" sz="1400">
                <a:solidFill>
                  <a:schemeClr val="tx1"/>
                </a:solidFill>
              </a:rPr>
              <a:t>and </a:t>
            </a:r>
            <a:r>
              <a:rPr lang="en-SG" sz="1400" b="1">
                <a:solidFill>
                  <a:schemeClr val="tx1"/>
                </a:solidFill>
              </a:rPr>
              <a:t>IATA </a:t>
            </a:r>
            <a:r>
              <a:rPr lang="en-SG" sz="1400">
                <a:solidFill>
                  <a:schemeClr val="tx1"/>
                </a:solidFill>
              </a:rPr>
              <a:t>used to make the booking or issue the ticket</a:t>
            </a:r>
            <a:endParaRPr lang="en-SG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retrieve the booking by clicking </a:t>
            </a:r>
            <a:r>
              <a:rPr lang="en-SG" sz="1400" b="1">
                <a:solidFill>
                  <a:schemeClr val="tx1"/>
                </a:solidFill>
              </a:rPr>
              <a:t>Retrieve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As waitlist bookings can only be made through EDIFACT for now, only EDIFACT bookings can be retrieved </a:t>
            </a:r>
            <a:endParaRPr lang="en-SG" sz="1400">
              <a:solidFill>
                <a:srgbClr val="C0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434087-57ED-4953-94B0-72404C77EC1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929387" y="85096"/>
            <a:ext cx="628307" cy="6283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11BC0B-43BB-4E66-8E69-16EED85A6853}"/>
              </a:ext>
            </a:extLst>
          </p:cNvPr>
          <p:cNvGrpSpPr/>
          <p:nvPr/>
        </p:nvGrpSpPr>
        <p:grpSpPr>
          <a:xfrm>
            <a:off x="399453" y="1565275"/>
            <a:ext cx="5200650" cy="4371975"/>
            <a:chOff x="399453" y="1565275"/>
            <a:chExt cx="5200650" cy="43719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B968A2-F0A4-4D41-8F19-DA8701C1E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453" y="1565275"/>
              <a:ext cx="5200650" cy="4371975"/>
            </a:xfrm>
            <a:prstGeom prst="rect">
              <a:avLst/>
            </a:prstGeom>
          </p:spPr>
        </p:pic>
        <p:pic>
          <p:nvPicPr>
            <p:cNvPr id="12" name="Graphic 11" descr="Cursor">
              <a:extLst>
                <a:ext uri="{FF2B5EF4-FFF2-40B4-BE49-F238E27FC236}">
                  <a16:creationId xmlns:a16="http://schemas.microsoft.com/office/drawing/2014/main" id="{ED195805-9F11-4420-B9D4-D91869A8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88350" y="5292725"/>
              <a:ext cx="436418" cy="436418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DC1608-222A-4608-A1F1-73F883CCD356}"/>
                </a:ext>
              </a:extLst>
            </p:cNvPr>
            <p:cNvSpPr/>
            <p:nvPr/>
          </p:nvSpPr>
          <p:spPr>
            <a:xfrm>
              <a:off x="1127900" y="4607078"/>
              <a:ext cx="369128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E16E6B-B56D-453D-8ADF-172016E43CC3}"/>
                </a:ext>
              </a:extLst>
            </p:cNvPr>
            <p:cNvSpPr/>
            <p:nvPr/>
          </p:nvSpPr>
          <p:spPr>
            <a:xfrm>
              <a:off x="829102" y="3373093"/>
              <a:ext cx="1163676" cy="16625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200" b="1">
                  <a:solidFill>
                    <a:srgbClr val="232323"/>
                  </a:solidFill>
                  <a:latin typeface="+mj-lt"/>
                </a:rPr>
                <a:t>8A9BCD</a:t>
              </a:r>
              <a:endParaRPr lang="en-SG" sz="1200" b="1">
                <a:solidFill>
                  <a:srgbClr val="232323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995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F7E747-2D8E-433C-B9B5-B31949AE4688}"/>
              </a:ext>
            </a:extLst>
          </p:cNvPr>
          <p:cNvGrpSpPr/>
          <p:nvPr/>
        </p:nvGrpSpPr>
        <p:grpSpPr>
          <a:xfrm>
            <a:off x="542928" y="798803"/>
            <a:ext cx="10694711" cy="4947044"/>
            <a:chOff x="468587" y="1235559"/>
            <a:chExt cx="10694711" cy="49470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B19A7D-7EA8-49C2-9B9D-0EF4F8360F19}"/>
                </a:ext>
              </a:extLst>
            </p:cNvPr>
            <p:cNvGrpSpPr/>
            <p:nvPr/>
          </p:nvGrpSpPr>
          <p:grpSpPr>
            <a:xfrm>
              <a:off x="468587" y="1235559"/>
              <a:ext cx="10694711" cy="4947044"/>
              <a:chOff x="256055" y="983433"/>
              <a:chExt cx="8953067" cy="399619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E715B26-0AFC-4EE7-AE2A-6D0A41C24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9024" y="3667421"/>
                <a:ext cx="3725138" cy="1312203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C1C4149-D57D-4983-B92B-A6C4332164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9044"/>
              <a:stretch/>
            </p:blipFill>
            <p:spPr>
              <a:xfrm>
                <a:off x="256055" y="983433"/>
                <a:ext cx="8953067" cy="2742969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F68B2B-1342-4EA3-82C7-B9A94220BCFC}"/>
                </a:ext>
              </a:extLst>
            </p:cNvPr>
            <p:cNvSpPr/>
            <p:nvPr/>
          </p:nvSpPr>
          <p:spPr>
            <a:xfrm>
              <a:off x="1558568" y="4051925"/>
              <a:ext cx="1163676" cy="166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US" sz="1600" b="1">
                  <a:solidFill>
                    <a:srgbClr val="102169"/>
                  </a:solidFill>
                  <a:latin typeface="+mj-lt"/>
                </a:rPr>
                <a:t>8A9BCD</a:t>
              </a:r>
              <a:endParaRPr lang="en-SG" sz="1600" b="1">
                <a:solidFill>
                  <a:srgbClr val="102169"/>
                </a:solidFill>
                <a:latin typeface="+mj-lt"/>
              </a:endParaRPr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06. </a:t>
            </a:r>
            <a:r>
              <a:rPr lang="en-US" sz="2400" b="1" spc="300">
                <a:solidFill>
                  <a:schemeClr val="bg1"/>
                </a:solidFill>
              </a:rPr>
              <a:t>Waitlist Confirmation (DAPO)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8351" y="5746185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1854EBC-5235-4FDF-9221-5B11151D6C77}"/>
              </a:ext>
            </a:extLst>
          </p:cNvPr>
          <p:cNvSpPr/>
          <p:nvPr/>
        </p:nvSpPr>
        <p:spPr>
          <a:xfrm>
            <a:off x="6806610" y="1844784"/>
            <a:ext cx="4258215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Service Request for </a:t>
            </a:r>
            <a:r>
              <a:rPr lang="en-SG" sz="1400" b="1">
                <a:solidFill>
                  <a:schemeClr val="tx1"/>
                </a:solidFill>
              </a:rPr>
              <a:t>Waitlist Confirmation (DAPO)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Proceed to select reasons for DAPO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View definitions to select the closest reason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552594-75C6-4EE3-84B3-B87EACB152D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929387" y="85096"/>
            <a:ext cx="628307" cy="62830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2808B7-6AC4-D9D0-9BF8-62ADECA37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066216"/>
              </p:ext>
            </p:extLst>
          </p:nvPr>
        </p:nvGraphicFramePr>
        <p:xfrm>
          <a:off x="6806610" y="3897669"/>
          <a:ext cx="5098472" cy="24919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9272">
                  <a:extLst>
                    <a:ext uri="{9D8B030D-6E8A-4147-A177-3AD203B41FA5}">
                      <a16:colId xmlns:a16="http://schemas.microsoft.com/office/drawing/2014/main" val="3948828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742143275"/>
                    </a:ext>
                  </a:extLst>
                </a:gridCol>
              </a:tblGrid>
              <a:tr h="732102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Reasons</a:t>
                      </a:r>
                    </a:p>
                  </a:txBody>
                  <a:tcPr marL="50800" marR="50800" marT="50800" marB="508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Eligible RBDs</a:t>
                      </a:r>
                    </a:p>
                  </a:txBody>
                  <a:tcPr marL="50800" marR="50800" marT="50800" marB="5080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784535"/>
                  </a:ext>
                </a:extLst>
              </a:tr>
              <a:tr h="591466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Medical</a:t>
                      </a: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Compassionate</a:t>
                      </a: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Situations beyond Passenger’s Control</a:t>
                      </a: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Involuntary schedule / aircraft changes / Downgrade</a:t>
                      </a: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Natural / political situation / crisis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All RBDs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374015549"/>
                  </a:ext>
                </a:extLst>
              </a:tr>
              <a:tr h="591465"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Others</a:t>
                      </a:r>
                    </a:p>
                  </a:txBody>
                  <a:tcPr marL="50799" marR="50799" marT="50799" marB="50799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FZSY only</a:t>
                      </a:r>
                    </a:p>
                  </a:txBody>
                  <a:tcPr marL="50799" marR="50799" marT="50799" marB="50799" anchor="ctr"/>
                </a:tc>
                <a:extLst>
                  <a:ext uri="{0D108BD9-81ED-4DB2-BD59-A6C34878D82A}">
                    <a16:rowId xmlns:a16="http://schemas.microsoft.com/office/drawing/2014/main" val="1773812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24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48F51D-CBA2-4DE5-B818-F991BEFBB461}"/>
              </a:ext>
            </a:extLst>
          </p:cNvPr>
          <p:cNvGrpSpPr/>
          <p:nvPr/>
        </p:nvGrpSpPr>
        <p:grpSpPr>
          <a:xfrm>
            <a:off x="375277" y="1383853"/>
            <a:ext cx="7767527" cy="4341469"/>
            <a:chOff x="375277" y="1383853"/>
            <a:chExt cx="7767527" cy="43414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D3BF2BD-63DB-4669-B238-6A23767AB29D}"/>
                </a:ext>
              </a:extLst>
            </p:cNvPr>
            <p:cNvGrpSpPr/>
            <p:nvPr/>
          </p:nvGrpSpPr>
          <p:grpSpPr>
            <a:xfrm>
              <a:off x="375277" y="1383853"/>
              <a:ext cx="7767527" cy="4341469"/>
              <a:chOff x="375277" y="1383853"/>
              <a:chExt cx="7767527" cy="43414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9DFD1F2-EC27-496B-9B75-68ED6CFF9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277" y="1383853"/>
                <a:ext cx="7767527" cy="434146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A31DB3-3F6C-4C56-AC35-B32833366CA2}"/>
                  </a:ext>
                </a:extLst>
              </p:cNvPr>
              <p:cNvSpPr/>
              <p:nvPr/>
            </p:nvSpPr>
            <p:spPr>
              <a:xfrm>
                <a:off x="6953251" y="2234553"/>
                <a:ext cx="461470" cy="193110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accent2">
                        <a:lumMod val="75000"/>
                      </a:schemeClr>
                    </a:solidFill>
                  </a:rPr>
                  <a:t>WL</a:t>
                </a:r>
                <a:endParaRPr lang="en-SG" sz="11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B2187F4-5BBE-4A20-92EE-83D6B4277467}"/>
                  </a:ext>
                </a:extLst>
              </p:cNvPr>
              <p:cNvSpPr/>
              <p:nvPr/>
            </p:nvSpPr>
            <p:spPr>
              <a:xfrm>
                <a:off x="5843618" y="2234553"/>
                <a:ext cx="171194" cy="193110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en-US" sz="1100">
                    <a:solidFill>
                      <a:srgbClr val="595347"/>
                    </a:solidFill>
                  </a:rPr>
                  <a:t>W</a:t>
                </a:r>
                <a:endParaRPr lang="en-SG" sz="1100">
                  <a:solidFill>
                    <a:srgbClr val="595347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C4E56F6-B2E1-4C67-B603-CE9BCF7BFE13}"/>
                  </a:ext>
                </a:extLst>
              </p:cNvPr>
              <p:cNvSpPr/>
              <p:nvPr/>
            </p:nvSpPr>
            <p:spPr>
              <a:xfrm>
                <a:off x="992332" y="2234553"/>
                <a:ext cx="333446" cy="193110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en-US" sz="1100">
                    <a:solidFill>
                      <a:srgbClr val="595347"/>
                    </a:solidFill>
                  </a:rPr>
                  <a:t>114</a:t>
                </a:r>
                <a:endParaRPr lang="en-SG" sz="1100">
                  <a:solidFill>
                    <a:srgbClr val="595347"/>
                  </a:solidFill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0096DF-BDEA-4F42-8664-C614D2D07070}"/>
                </a:ext>
              </a:extLst>
            </p:cNvPr>
            <p:cNvSpPr/>
            <p:nvPr/>
          </p:nvSpPr>
          <p:spPr>
            <a:xfrm>
              <a:off x="634482" y="2234553"/>
              <a:ext cx="236375" cy="19311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E90D35-63AC-4AF0-954E-6664A533234F}"/>
                </a:ext>
              </a:extLst>
            </p:cNvPr>
            <p:cNvGrpSpPr/>
            <p:nvPr/>
          </p:nvGrpSpPr>
          <p:grpSpPr>
            <a:xfrm>
              <a:off x="654586" y="2252682"/>
              <a:ext cx="198000" cy="180885"/>
              <a:chOff x="675394" y="2268905"/>
              <a:chExt cx="178380" cy="15875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7BF9BC-DA15-4DB4-8A4F-1CC9546380A5}"/>
                  </a:ext>
                </a:extLst>
              </p:cNvPr>
              <p:cNvSpPr/>
              <p:nvPr/>
            </p:nvSpPr>
            <p:spPr>
              <a:xfrm>
                <a:off x="699790" y="2290322"/>
                <a:ext cx="129588" cy="114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F9690B0-2591-4A55-A6D1-33FBAC6F85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721" t="10422" r="93983" b="85921"/>
              <a:stretch/>
            </p:blipFill>
            <p:spPr>
              <a:xfrm>
                <a:off x="675394" y="2268905"/>
                <a:ext cx="178380" cy="158758"/>
              </a:xfrm>
              <a:prstGeom prst="rect">
                <a:avLst/>
              </a:prstGeom>
            </p:spPr>
          </p:pic>
        </p:grp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06. </a:t>
            </a:r>
            <a:r>
              <a:rPr lang="en-US" sz="2400" b="1" spc="300">
                <a:solidFill>
                  <a:schemeClr val="bg1"/>
                </a:solidFill>
              </a:rPr>
              <a:t>Waitlist Confirmation (DAPO)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9348" y="5288904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1854EBC-5235-4FDF-9221-5B11151D6C77}"/>
              </a:ext>
            </a:extLst>
          </p:cNvPr>
          <p:cNvSpPr/>
          <p:nvPr/>
        </p:nvSpPr>
        <p:spPr>
          <a:xfrm>
            <a:off x="7387083" y="4716543"/>
            <a:ext cx="4258215" cy="1806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Service Request for </a:t>
            </a:r>
            <a:r>
              <a:rPr lang="en-SG" sz="1400" b="1">
                <a:solidFill>
                  <a:schemeClr val="tx1"/>
                </a:solidFill>
              </a:rPr>
              <a:t>Waitlist Confirmation (DAPO)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all waitlist flight segments to raise a DAPO request for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We strongly encourage attaching supporting documents to aid processing of your service request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DA257-9217-4A27-9FAA-7B81A7C6EB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838" y="2268905"/>
            <a:ext cx="4266644" cy="216974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10CC90A-076B-4D13-BBFE-07BEE8C3EA6F}"/>
              </a:ext>
            </a:extLst>
          </p:cNvPr>
          <p:cNvSpPr/>
          <p:nvPr/>
        </p:nvSpPr>
        <p:spPr>
          <a:xfrm>
            <a:off x="7925608" y="1471629"/>
            <a:ext cx="3799103" cy="6953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</a:rPr>
              <a:t>If a flight segment is ineligible for DAPO, the selection box will be greyed out for that segment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0927CBC-DCAD-4A0D-B0B5-1C30019A58D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929387" y="85096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12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163121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600" b="1" spc="600">
                <a:solidFill>
                  <a:schemeClr val="bg1">
                    <a:lumMod val="95000"/>
                  </a:schemeClr>
                </a:solidFill>
              </a:rPr>
              <a:t>FORM 07</a:t>
            </a:r>
          </a:p>
          <a:p>
            <a:pPr algn="ctr"/>
            <a:r>
              <a:rPr lang="en-US" sz="2800" b="1" spc="600">
                <a:solidFill>
                  <a:schemeClr val="accent4"/>
                </a:solidFill>
              </a:rPr>
              <a:t>GENERAL FORM</a:t>
            </a: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E635C4-A918-8188-24D1-813AB41EA8EB}"/>
              </a:ext>
            </a:extLst>
          </p:cNvPr>
          <p:cNvSpPr/>
          <p:nvPr/>
        </p:nvSpPr>
        <p:spPr>
          <a:xfrm>
            <a:off x="7155129" y="6540759"/>
            <a:ext cx="5152485" cy="317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>
                <a:solidFill>
                  <a:schemeClr val="bg1"/>
                </a:solidFill>
              </a:rPr>
              <a:t>*Non-IATA/TIDS agents will only be able to submit the General Form</a:t>
            </a:r>
            <a:endParaRPr lang="en-SG" sz="14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33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1707D2-BBF1-915B-3631-69934581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6" y="893462"/>
            <a:ext cx="4304925" cy="5943147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07. </a:t>
            </a:r>
            <a:r>
              <a:rPr lang="en-US" sz="2400" b="1" spc="300"/>
              <a:t>General Form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7669289" y="94332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37321" y="5809587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919077-9179-43CD-B807-3F0127A69368}"/>
              </a:ext>
            </a:extLst>
          </p:cNvPr>
          <p:cNvSpPr/>
          <p:nvPr/>
        </p:nvSpPr>
        <p:spPr>
          <a:xfrm>
            <a:off x="633113" y="5400838"/>
            <a:ext cx="1952495" cy="6909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5956C-6FD8-135A-A147-E7EADCED32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9018" y="893462"/>
            <a:ext cx="5189057" cy="171866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7794690" y="2849231"/>
            <a:ext cx="3837760" cy="382124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General Form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r>
              <a:rPr lang="en-SG" sz="1400">
                <a:solidFill>
                  <a:schemeClr val="tx1"/>
                </a:solidFill>
              </a:rPr>
              <a:t>For other service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Seat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Meal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Unmarry Booking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Discounted tickets / FOC tickets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Excess Baggage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Wheelchair / Mobility aids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Unaccompanied Minor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Infant / Bassinet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Pet Handling /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Medical Information /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TTL – for bookings made via GDS PCC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DAPO – for bookings made via GDS PCC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86011D-4E86-B63B-A76B-C89DFC7AFDA0}"/>
              </a:ext>
            </a:extLst>
          </p:cNvPr>
          <p:cNvSpPr/>
          <p:nvPr/>
        </p:nvSpPr>
        <p:spPr>
          <a:xfrm>
            <a:off x="4301298" y="893462"/>
            <a:ext cx="1011470" cy="2968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IATA / TIDS</a:t>
            </a:r>
            <a:endParaRPr lang="en-SG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DF4BAC-598E-03ED-7B58-CD16988324E1}"/>
              </a:ext>
            </a:extLst>
          </p:cNvPr>
          <p:cNvSpPr/>
          <p:nvPr/>
        </p:nvSpPr>
        <p:spPr>
          <a:xfrm>
            <a:off x="9434811" y="893462"/>
            <a:ext cx="1253264" cy="496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Non-IATA / Non-TIDS</a:t>
            </a:r>
            <a:endParaRPr lang="en-SG" sz="1400"/>
          </a:p>
        </p:txBody>
      </p:sp>
    </p:spTree>
    <p:extLst>
      <p:ext uri="{BB962C8B-B14F-4D97-AF65-F5344CB8AC3E}">
        <p14:creationId xmlns:p14="http://schemas.microsoft.com/office/powerpoint/2010/main" val="2788890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42FE0-06FA-49A1-3366-B84F162B0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40" y="1366549"/>
            <a:ext cx="9993120" cy="4124901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07. </a:t>
            </a:r>
            <a:r>
              <a:rPr lang="en-US" sz="2400" b="1" spc="300"/>
              <a:t>General Form</a:t>
            </a:r>
            <a:endParaRPr lang="en-SG" sz="2400" b="1" spc="300"/>
          </a:p>
        </p:txBody>
      </p:sp>
      <p:sp>
        <p:nvSpPr>
          <p:cNvPr id="23" name="Rectangle: Diagonal Corners Rounded 22"/>
          <p:cNvSpPr/>
          <p:nvPr/>
        </p:nvSpPr>
        <p:spPr>
          <a:xfrm>
            <a:off x="7577222" y="4516915"/>
            <a:ext cx="2827699" cy="155214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General Form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IATA / ARC/ TIDS code</a:t>
            </a:r>
            <a:endParaRPr lang="en-SG" sz="1400" b="1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350ED7-9BAF-48CF-93FD-705AC424121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7669289" y="94332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58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07. </a:t>
            </a:r>
            <a:r>
              <a:rPr lang="en-US" sz="2400" b="1" spc="300"/>
              <a:t>General Form</a:t>
            </a:r>
            <a:endParaRPr lang="en-SG" sz="2400" b="1" spc="3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58D24-2D3C-445F-91B9-1C36668C51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73" t="52586" r="50908" b="11025"/>
          <a:stretch/>
        </p:blipFill>
        <p:spPr>
          <a:xfrm>
            <a:off x="144588" y="1053363"/>
            <a:ext cx="3283893" cy="2227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7D96D-7038-4385-B9D0-D1E22E23B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5194" y="1022031"/>
            <a:ext cx="3308337" cy="2289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4C9CB-104A-4CE7-9A9B-A4056C8B20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57"/>
          <a:stretch/>
        </p:blipFill>
        <p:spPr>
          <a:xfrm>
            <a:off x="369203" y="3710865"/>
            <a:ext cx="7785502" cy="1680195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757439" y="4304373"/>
            <a:ext cx="3476479" cy="1680196"/>
          </a:xfrm>
          <a:prstGeom prst="round2DiagRect">
            <a:avLst>
              <a:gd name="adj1" fmla="val 16667"/>
              <a:gd name="adj2" fmla="val 1457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General Form</a:t>
            </a:r>
          </a:p>
          <a:p>
            <a:endParaRPr lang="en-SG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request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can provide more booking details like PNR and e-ticket number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B74053-7D1D-4A33-BC91-96CA4AD200C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7669289" y="94332"/>
            <a:ext cx="628307" cy="62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BBFF7F-F9D3-D0D2-C74D-DA6B15E524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0626"/>
          <a:stretch/>
        </p:blipFill>
        <p:spPr>
          <a:xfrm>
            <a:off x="9697596" y="1062599"/>
            <a:ext cx="2380670" cy="2221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0A8D98-C592-CF60-9D98-79B3F9B7CC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8676" y="1062597"/>
            <a:ext cx="3431646" cy="221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1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F93B25-519B-42D0-B00F-396DB444D41E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5400CF-F44F-4CED-B23F-A5521916AB87}"/>
              </a:ext>
            </a:extLst>
          </p:cNvPr>
          <p:cNvSpPr/>
          <p:nvPr/>
        </p:nvSpPr>
        <p:spPr>
          <a:xfrm>
            <a:off x="4950405" y="0"/>
            <a:ext cx="1538885" cy="89556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91169E-9E93-4A7B-BFD3-3936F00C5747}"/>
              </a:ext>
            </a:extLst>
          </p:cNvPr>
          <p:cNvGrpSpPr/>
          <p:nvPr/>
        </p:nvGrpSpPr>
        <p:grpSpPr>
          <a:xfrm>
            <a:off x="-98238" y="-169817"/>
            <a:ext cx="5534519" cy="7050220"/>
            <a:chOff x="293542" y="-179853"/>
            <a:chExt cx="5600423" cy="68804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3F2E83-BF29-4975-9E42-A69FA8DEA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13271" y="-157377"/>
              <a:ext cx="5580694" cy="685800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117E09-34A1-4748-8C30-BC3AC1B319A4}"/>
                </a:ext>
              </a:extLst>
            </p:cNvPr>
            <p:cNvSpPr/>
            <p:nvPr/>
          </p:nvSpPr>
          <p:spPr>
            <a:xfrm>
              <a:off x="293542" y="-179853"/>
              <a:ext cx="5600423" cy="6880477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A237600-3596-4301-AC2C-6EE5233EFD24}"/>
              </a:ext>
            </a:extLst>
          </p:cNvPr>
          <p:cNvSpPr/>
          <p:nvPr/>
        </p:nvSpPr>
        <p:spPr>
          <a:xfrm>
            <a:off x="504342" y="2889753"/>
            <a:ext cx="43293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+mj-lt"/>
              </a:rPr>
              <a:t>Service Request</a:t>
            </a:r>
          </a:p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+mj-lt"/>
              </a:rPr>
              <a:t>Forms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8A063E3-CC03-48C4-BC3B-B1D3748551E9}"/>
              </a:ext>
            </a:extLst>
          </p:cNvPr>
          <p:cNvSpPr/>
          <p:nvPr/>
        </p:nvSpPr>
        <p:spPr>
          <a:xfrm>
            <a:off x="5726797" y="1622127"/>
            <a:ext cx="5960861" cy="361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rgbClr val="002060"/>
                </a:solidFill>
                <a:latin typeface="Calibri Light"/>
                <a:cs typeface="Calibri Light"/>
              </a:rPr>
              <a:t>Refund Fee Waiver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rgbClr val="002060"/>
                </a:solidFill>
                <a:latin typeface="Calibri Light"/>
                <a:cs typeface="Calibri Light"/>
              </a:rPr>
              <a:t>Reissuance Fee Waiver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rgbClr val="00B050"/>
                </a:solidFill>
                <a:latin typeface="Calibri Light"/>
                <a:cs typeface="Calibri Light"/>
              </a:rPr>
              <a:t>Excess Baggage Allowance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rgbClr val="002060"/>
                </a:solidFill>
                <a:latin typeface="Calibri Light"/>
                <a:cs typeface="Calibri Light"/>
              </a:rPr>
              <a:t>Name Error Correction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rgbClr val="002060"/>
                </a:solidFill>
                <a:latin typeface="Calibri Light"/>
                <a:cs typeface="Calibri Light"/>
              </a:rPr>
              <a:t>Ticketing Time Limit (TTL) Extension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rgbClr val="002060"/>
                </a:solidFill>
                <a:latin typeface="Calibri Light"/>
                <a:cs typeface="Calibri Light"/>
              </a:rPr>
              <a:t>Waitlist Confirmation (DAPO)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rgbClr val="002060"/>
                </a:solidFill>
                <a:latin typeface="Calibri Light"/>
                <a:cs typeface="Calibri Light"/>
              </a:rPr>
              <a:t>General Form (all others)*</a:t>
            </a:r>
          </a:p>
          <a:p>
            <a:pPr fontAlgn="base">
              <a:lnSpc>
                <a:spcPct val="150000"/>
              </a:lnSpc>
            </a:pPr>
            <a:endParaRPr lang="en-US" sz="1400" i="1">
              <a:solidFill>
                <a:srgbClr val="002060"/>
              </a:solidFill>
              <a:latin typeface="Calibri Light"/>
              <a:cs typeface="Calibri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81BC2F-001F-D458-FE86-D049D4ECFCBD}"/>
              </a:ext>
            </a:extLst>
          </p:cNvPr>
          <p:cNvSpPr/>
          <p:nvPr/>
        </p:nvSpPr>
        <p:spPr>
          <a:xfrm>
            <a:off x="5473474" y="6540758"/>
            <a:ext cx="5152485" cy="317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>
                <a:solidFill>
                  <a:schemeClr val="tx1"/>
                </a:solidFill>
              </a:rPr>
              <a:t>*Non-IATA/TIDS agents will only be able to submit the General Form</a:t>
            </a:r>
            <a:endParaRPr lang="en-SG" sz="1400" i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60C488-5DBD-FB1E-886D-A7B9CB9F9F8B}"/>
              </a:ext>
            </a:extLst>
          </p:cNvPr>
          <p:cNvSpPr/>
          <p:nvPr/>
        </p:nvSpPr>
        <p:spPr>
          <a:xfrm>
            <a:off x="-98238" y="-171722"/>
            <a:ext cx="1226647" cy="4324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New!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44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2DEA1-AD78-E847-AB52-5F4D4A312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85" y="1282262"/>
            <a:ext cx="5735215" cy="5080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06D1E6-AC00-708C-3986-58AEF5FF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903" y="1294816"/>
            <a:ext cx="5633799" cy="5080539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07. </a:t>
            </a:r>
            <a:r>
              <a:rPr lang="en-US" sz="2400" b="1" spc="300"/>
              <a:t>General Form – TTL and DAPO</a:t>
            </a:r>
            <a:endParaRPr lang="en-SG" sz="2400" b="1" spc="300"/>
          </a:p>
        </p:txBody>
      </p:sp>
      <p:sp>
        <p:nvSpPr>
          <p:cNvPr id="23" name="Rectangle: Diagonal Corners Rounded 22"/>
          <p:cNvSpPr/>
          <p:nvPr/>
        </p:nvSpPr>
        <p:spPr>
          <a:xfrm>
            <a:off x="6788536" y="4954313"/>
            <a:ext cx="4947718" cy="1680196"/>
          </a:xfrm>
          <a:prstGeom prst="round2DiagRect">
            <a:avLst>
              <a:gd name="adj1" fmla="val 16667"/>
              <a:gd name="adj2" fmla="val 1457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General Form – TTL and DAPO</a:t>
            </a:r>
          </a:p>
          <a:p>
            <a:endParaRPr lang="en-SG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Sub-agents who need to submit a service request through a GDS PCC can submit TTL and DAPO via General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will need to provide some verification details and  booking details like PNR / e-ticket number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B74053-7D1D-4A33-BC91-96CA4AD200C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853650" y="133627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589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07. </a:t>
            </a:r>
            <a:r>
              <a:rPr lang="en-US" sz="2400" b="1" spc="300"/>
              <a:t>General Form</a:t>
            </a:r>
            <a:endParaRPr lang="en-SG" sz="2400" b="1" spc="3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B8228-74C8-4540-8483-18989D413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675" y="1027144"/>
            <a:ext cx="7428650" cy="2954671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6806610" y="4629689"/>
            <a:ext cx="4258215" cy="149741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General Form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We strongly encourage attaching supporting documents to aid processing of your service request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3AC964-2A89-49F3-8EE2-A46BE01D11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8962" y="4113395"/>
            <a:ext cx="4512554" cy="22947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FDA4DA-233A-4738-A724-A710538F18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7669289" y="94332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2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/>
              <a:t>Subagents who book under GDS PCC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265676" y="133628"/>
            <a:ext cx="628307" cy="628307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E9C07709-CD66-8B6B-16CB-A9BE06610DD3}"/>
              </a:ext>
            </a:extLst>
          </p:cNvPr>
          <p:cNvSpPr/>
          <p:nvPr/>
        </p:nvSpPr>
        <p:spPr>
          <a:xfrm>
            <a:off x="6453641" y="1350463"/>
            <a:ext cx="5178809" cy="14082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Bookings made under a GDS PCC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r>
              <a:rPr lang="en-SG" sz="1400">
                <a:solidFill>
                  <a:schemeClr val="tx1"/>
                </a:solidFill>
              </a:rPr>
              <a:t>IATA and TIDS sub-agents will face this error if they retrieve a booking booked under a GDS PCC and be redirected to submit the general form instead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637C51-9FA6-A0C4-ACB4-54135EF73234}"/>
              </a:ext>
            </a:extLst>
          </p:cNvPr>
          <p:cNvGrpSpPr/>
          <p:nvPr/>
        </p:nvGrpSpPr>
        <p:grpSpPr>
          <a:xfrm>
            <a:off x="191158" y="1049075"/>
            <a:ext cx="6038192" cy="5754782"/>
            <a:chOff x="191158" y="1049075"/>
            <a:chExt cx="6038192" cy="57547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BB034F-2C13-59C8-64FD-287B712E8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158" y="1049075"/>
              <a:ext cx="6038192" cy="575478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D82050-E574-8623-4F1A-36FF62DAB1F4}"/>
                </a:ext>
              </a:extLst>
            </p:cNvPr>
            <p:cNvSpPr/>
            <p:nvPr/>
          </p:nvSpPr>
          <p:spPr>
            <a:xfrm>
              <a:off x="894480" y="2758751"/>
              <a:ext cx="5201520" cy="8955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>
                  <a:solidFill>
                    <a:srgbClr val="FF0000"/>
                  </a:solidFill>
                </a:rPr>
                <a:t>If the booking is made by a GDS PCC, please submit a general form.</a:t>
              </a:r>
              <a:endParaRPr lang="en-SG" sz="1400">
                <a:solidFill>
                  <a:srgbClr val="FF0000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E60534C-4940-A624-01E1-771E21B7EEBF}"/>
                </a:ext>
              </a:extLst>
            </p:cNvPr>
            <p:cNvSpPr/>
            <p:nvPr/>
          </p:nvSpPr>
          <p:spPr>
            <a:xfrm>
              <a:off x="775607" y="5437414"/>
              <a:ext cx="473528" cy="17145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38363681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18158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300">
              <a:solidFill>
                <a:schemeClr val="accent4"/>
              </a:solidFill>
            </a:endParaRPr>
          </a:p>
          <a:p>
            <a:pPr algn="ctr"/>
            <a:r>
              <a:rPr lang="en-US" sz="2800" b="1" spc="300">
                <a:solidFill>
                  <a:schemeClr val="accent4"/>
                </a:solidFill>
              </a:rPr>
              <a:t>EMAIL NOTIFICATIONS </a:t>
            </a:r>
          </a:p>
          <a:p>
            <a:pPr algn="ctr"/>
            <a:r>
              <a:rPr lang="en-US" sz="2800" b="1" spc="300">
                <a:solidFill>
                  <a:schemeClr val="bg1"/>
                </a:solidFill>
              </a:rPr>
              <a:t>FOR</a:t>
            </a:r>
            <a:r>
              <a:rPr lang="en-US" sz="2800" b="1" spc="300">
                <a:solidFill>
                  <a:schemeClr val="accent4"/>
                </a:solidFill>
              </a:rPr>
              <a:t> </a:t>
            </a:r>
            <a:r>
              <a:rPr lang="en-US" sz="2800" b="1" spc="300">
                <a:solidFill>
                  <a:schemeClr val="bg1"/>
                </a:solidFill>
              </a:rPr>
              <a:t>SERVICE REQUESTS</a:t>
            </a:r>
          </a:p>
          <a:p>
            <a:pPr algn="ctr"/>
            <a:endParaRPr lang="en-SG" sz="2800" b="1" spc="3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11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DD3716B-2E08-9867-5DE1-18810DE6AC60}"/>
              </a:ext>
            </a:extLst>
          </p:cNvPr>
          <p:cNvGrpSpPr/>
          <p:nvPr/>
        </p:nvGrpSpPr>
        <p:grpSpPr>
          <a:xfrm>
            <a:off x="-9451" y="895564"/>
            <a:ext cx="7774622" cy="5870996"/>
            <a:chOff x="-9451" y="895564"/>
            <a:chExt cx="7774622" cy="58709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DF3107-2755-4866-F3FA-30C8B48AD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451" y="895564"/>
              <a:ext cx="7774622" cy="587099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8B1DF8-69EA-D4DC-DAC1-203B255A1DF0}"/>
                </a:ext>
              </a:extLst>
            </p:cNvPr>
            <p:cNvSpPr/>
            <p:nvPr/>
          </p:nvSpPr>
          <p:spPr>
            <a:xfrm>
              <a:off x="1431636" y="2235200"/>
              <a:ext cx="1311564" cy="2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NOTIFICATION AFTER SERVICE REQUEST SUBMISSION</a:t>
            </a:r>
            <a:endParaRPr lang="en-SG" sz="2400" b="1" spc="300">
              <a:solidFill>
                <a:schemeClr val="bg1"/>
              </a:solidFill>
            </a:endParaRPr>
          </a:p>
        </p:txBody>
      </p:sp>
      <p:sp>
        <p:nvSpPr>
          <p:cNvPr id="23" name="Rectangle: Diagonal Corners Rounded 22"/>
          <p:cNvSpPr/>
          <p:nvPr/>
        </p:nvSpPr>
        <p:spPr>
          <a:xfrm>
            <a:off x="7796165" y="2516600"/>
            <a:ext cx="4258215" cy="1824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Notification of Submission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After you submit a service request, agent will receive an email notification that your service request has been submitted successfully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Email includes </a:t>
            </a:r>
            <a:r>
              <a:rPr lang="en-SG" sz="1400" b="1">
                <a:solidFill>
                  <a:schemeClr val="tx1"/>
                </a:solidFill>
              </a:rPr>
              <a:t>SR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2388791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952B48-B2D8-9F5A-4BFF-117F47BFAC31}"/>
              </a:ext>
            </a:extLst>
          </p:cNvPr>
          <p:cNvGrpSpPr/>
          <p:nvPr/>
        </p:nvGrpSpPr>
        <p:grpSpPr>
          <a:xfrm>
            <a:off x="0" y="776328"/>
            <a:ext cx="8084509" cy="6081672"/>
            <a:chOff x="0" y="776328"/>
            <a:chExt cx="8084509" cy="6081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FD6A4D-F3CE-5FC4-12CC-14BEA8530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76328"/>
              <a:ext cx="8084509" cy="608167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C9CD679-BE38-2DF2-8B84-09518029A5C7}"/>
                </a:ext>
              </a:extLst>
            </p:cNvPr>
            <p:cNvSpPr/>
            <p:nvPr/>
          </p:nvSpPr>
          <p:spPr>
            <a:xfrm>
              <a:off x="1422399" y="2105891"/>
              <a:ext cx="1394691" cy="2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NOTIFICATION AFTER SERVICE REQUEST HAS BEEN APPROVED / REJECTED</a:t>
            </a:r>
            <a:endParaRPr lang="en-SG" sz="2400" b="1" spc="300">
              <a:solidFill>
                <a:schemeClr val="bg1"/>
              </a:solidFill>
            </a:endParaRPr>
          </a:p>
        </p:txBody>
      </p:sp>
      <p:sp>
        <p:nvSpPr>
          <p:cNvPr id="23" name="Rectangle: Diagonal Corners Rounded 22"/>
          <p:cNvSpPr/>
          <p:nvPr/>
        </p:nvSpPr>
        <p:spPr>
          <a:xfrm>
            <a:off x="8000588" y="3249448"/>
            <a:ext cx="3965244" cy="171276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Notification of Service Request Approval / Rejection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After SRF has been </a:t>
            </a:r>
            <a:r>
              <a:rPr lang="en-SG" sz="1400" b="1">
                <a:solidFill>
                  <a:schemeClr val="tx1"/>
                </a:solidFill>
              </a:rPr>
              <a:t>approved/rejected </a:t>
            </a:r>
            <a:r>
              <a:rPr lang="en-SG" sz="1400">
                <a:solidFill>
                  <a:schemeClr val="tx1"/>
                </a:solidFill>
              </a:rPr>
              <a:t>by SIA, agent will receive email notification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Approval code and case comments are also displayed</a:t>
            </a:r>
          </a:p>
        </p:txBody>
      </p:sp>
    </p:spTree>
    <p:extLst>
      <p:ext uri="{BB962C8B-B14F-4D97-AF65-F5344CB8AC3E}">
        <p14:creationId xmlns:p14="http://schemas.microsoft.com/office/powerpoint/2010/main" val="9736297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951946"/>
            <a:ext cx="6125636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spc="300">
                <a:solidFill>
                  <a:schemeClr val="bg1"/>
                </a:solidFill>
              </a:rPr>
              <a:t>ACCESSING THE SERVICE REQUESTS </a:t>
            </a:r>
            <a:r>
              <a:rPr lang="en-US" sz="2800" b="1" spc="300">
                <a:solidFill>
                  <a:schemeClr val="accent4"/>
                </a:solidFill>
              </a:rPr>
              <a:t>DASHBOARD</a:t>
            </a:r>
            <a:endParaRPr lang="en-SG" sz="2800" b="1" spc="3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73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D65F94-DA6E-4636-BAD0-75642BB46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5" y="989554"/>
            <a:ext cx="11574042" cy="5658765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ACCESSING THE DASHBOARD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896310" y="91217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7479102" y="4819644"/>
            <a:ext cx="4464143" cy="1702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How do Travel Agents check the </a:t>
            </a:r>
          </a:p>
          <a:p>
            <a:pPr algn="ctr"/>
            <a:r>
              <a:rPr lang="en-SG" sz="1400" b="1">
                <a:solidFill>
                  <a:schemeClr val="tx1"/>
                </a:solidFill>
              </a:rPr>
              <a:t>status of service requests?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will see two options available: (1) </a:t>
            </a:r>
            <a:r>
              <a:rPr lang="en-SG" sz="1400" b="1">
                <a:solidFill>
                  <a:schemeClr val="tx1"/>
                </a:solidFill>
              </a:rPr>
              <a:t>Submit a Service Request</a:t>
            </a:r>
            <a:r>
              <a:rPr lang="en-SG" sz="1400">
                <a:solidFill>
                  <a:schemeClr val="tx1"/>
                </a:solidFill>
              </a:rPr>
              <a:t>, and (2) view </a:t>
            </a:r>
            <a:r>
              <a:rPr lang="en-SG" sz="1400" b="1">
                <a:solidFill>
                  <a:schemeClr val="tx1"/>
                </a:solidFill>
              </a:rPr>
              <a:t>Dashboard</a:t>
            </a: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32831" y="2042994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7052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5608B-8C70-DBB2-7720-FB3CC6BFA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421"/>
            <a:ext cx="12192000" cy="5402906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FILTERING SERVICE REQUESTS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943668" y="85096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3326395" y="4128752"/>
            <a:ext cx="4625085" cy="242894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How can Travel Agents check the</a:t>
            </a:r>
          </a:p>
          <a:p>
            <a:pPr algn="ctr"/>
            <a:r>
              <a:rPr lang="en-SG" sz="1400" b="1">
                <a:solidFill>
                  <a:schemeClr val="tx1"/>
                </a:solidFill>
              </a:rPr>
              <a:t>status of service requests?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Search by PNR, SRF number, IATA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Status filters on the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Filter by request type and people on the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Access 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Master can see all SRFs in agency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Admin can see all SRFs in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User can only see individual SRFs only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8A01C1-C1B5-48B4-8CDA-DFAED2BD034E}"/>
              </a:ext>
            </a:extLst>
          </p:cNvPr>
          <p:cNvSpPr/>
          <p:nvPr/>
        </p:nvSpPr>
        <p:spPr>
          <a:xfrm>
            <a:off x="2383109" y="1875811"/>
            <a:ext cx="7231945" cy="3448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4BE1E-D9F4-09EA-3CE6-9F94ED06E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50" t="20246" r="40125" b="76852"/>
          <a:stretch/>
        </p:blipFill>
        <p:spPr>
          <a:xfrm>
            <a:off x="3511296" y="1987397"/>
            <a:ext cx="2953512" cy="1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15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E3A9C5-F131-4CF8-B47C-08CBE1C6FEF3}"/>
              </a:ext>
            </a:extLst>
          </p:cNvPr>
          <p:cNvGrpSpPr/>
          <p:nvPr/>
        </p:nvGrpSpPr>
        <p:grpSpPr>
          <a:xfrm>
            <a:off x="415764" y="1076103"/>
            <a:ext cx="11324912" cy="5446495"/>
            <a:chOff x="415764" y="1076103"/>
            <a:chExt cx="11324912" cy="54464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692566-16D8-436C-AC41-487373864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324" y="1076103"/>
              <a:ext cx="11289352" cy="529696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6C12CB-A710-40AE-9595-9D0E63F6607E}"/>
                </a:ext>
              </a:extLst>
            </p:cNvPr>
            <p:cNvSpPr/>
            <p:nvPr/>
          </p:nvSpPr>
          <p:spPr>
            <a:xfrm>
              <a:off x="2997200" y="2458720"/>
              <a:ext cx="8743476" cy="4063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4C6C3A-1D82-4B07-8588-A942A311FFDB}"/>
                </a:ext>
              </a:extLst>
            </p:cNvPr>
            <p:cNvSpPr/>
            <p:nvPr/>
          </p:nvSpPr>
          <p:spPr>
            <a:xfrm>
              <a:off x="415764" y="2724727"/>
              <a:ext cx="2616996" cy="507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FILTERING SERVICE REQUESTS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943668" y="85096"/>
            <a:ext cx="628307" cy="6283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727B0B-DB92-483A-BD1F-64C08437BA1B}"/>
              </a:ext>
            </a:extLst>
          </p:cNvPr>
          <p:cNvSpPr/>
          <p:nvPr/>
        </p:nvSpPr>
        <p:spPr>
          <a:xfrm>
            <a:off x="3169544" y="3500903"/>
            <a:ext cx="5372136" cy="86789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chemeClr val="tx1"/>
                </a:solidFill>
              </a:rPr>
              <a:t>Approved</a:t>
            </a:r>
            <a:r>
              <a:rPr lang="en-SG" sz="1400">
                <a:solidFill>
                  <a:schemeClr val="tx1"/>
                </a:solidFill>
              </a:rPr>
              <a:t> – SIA has </a:t>
            </a:r>
            <a:r>
              <a:rPr lang="en-SG" sz="1400" b="1">
                <a:solidFill>
                  <a:schemeClr val="tx1"/>
                </a:solidFill>
              </a:rPr>
              <a:t>approved</a:t>
            </a:r>
            <a:r>
              <a:rPr lang="en-SG" sz="1400">
                <a:solidFill>
                  <a:schemeClr val="tx1"/>
                </a:solidFill>
              </a:rPr>
              <a:t> service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chemeClr val="tx1"/>
                </a:solidFill>
              </a:rPr>
              <a:t>Rejected</a:t>
            </a:r>
            <a:r>
              <a:rPr lang="en-SG" sz="1400">
                <a:solidFill>
                  <a:schemeClr val="tx1"/>
                </a:solidFill>
              </a:rPr>
              <a:t> – SIA has </a:t>
            </a:r>
            <a:r>
              <a:rPr lang="en-SG" sz="1400" b="1">
                <a:solidFill>
                  <a:schemeClr val="tx1"/>
                </a:solidFill>
              </a:rPr>
              <a:t>rejected</a:t>
            </a:r>
            <a:r>
              <a:rPr lang="en-SG" sz="1400">
                <a:solidFill>
                  <a:schemeClr val="tx1"/>
                </a:solidFill>
              </a:rPr>
              <a:t> service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chemeClr val="tx1"/>
                </a:solidFill>
              </a:rPr>
              <a:t>Pending</a:t>
            </a:r>
            <a:r>
              <a:rPr lang="en-SG" sz="1400">
                <a:solidFill>
                  <a:schemeClr val="tx1"/>
                </a:solidFill>
              </a:rPr>
              <a:t> –  SIA is </a:t>
            </a:r>
            <a:r>
              <a:rPr lang="en-SG" sz="1400" b="1">
                <a:solidFill>
                  <a:schemeClr val="tx1"/>
                </a:solidFill>
              </a:rPr>
              <a:t>still processing </a:t>
            </a:r>
            <a:r>
              <a:rPr lang="en-SG" sz="1400">
                <a:solidFill>
                  <a:schemeClr val="tx1"/>
                </a:solidFill>
              </a:rPr>
              <a:t>service request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C9E8EC-771B-4C51-8A27-0EFA71D18DD3}"/>
              </a:ext>
            </a:extLst>
          </p:cNvPr>
          <p:cNvSpPr/>
          <p:nvPr/>
        </p:nvSpPr>
        <p:spPr>
          <a:xfrm>
            <a:off x="415764" y="3412394"/>
            <a:ext cx="2616996" cy="10478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973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D65F94-DA6E-4636-BAD0-75642BB46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08" y="1984636"/>
            <a:ext cx="11574042" cy="5658765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/>
              <a:t>ACCESSING SERVICE REQUESTS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560998" y="91217"/>
            <a:ext cx="628307" cy="628307"/>
          </a:xfrm>
          <a:prstGeom prst="rect">
            <a:avLst/>
          </a:prstGeom>
        </p:spPr>
      </p:pic>
      <p:sp>
        <p:nvSpPr>
          <p:cNvPr id="23" name="Rectangle: Diagonal Corners Rounded 22"/>
          <p:cNvSpPr/>
          <p:nvPr/>
        </p:nvSpPr>
        <p:spPr>
          <a:xfrm>
            <a:off x="7479102" y="4819644"/>
            <a:ext cx="4464143" cy="1702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How do Travel Agents access service requests?</a:t>
            </a:r>
          </a:p>
          <a:p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Log into AGENT 360 &gt; Service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will see two options available: (1) </a:t>
            </a:r>
            <a:r>
              <a:rPr lang="en-SG" sz="1400" b="1">
                <a:solidFill>
                  <a:schemeClr val="tx1"/>
                </a:solidFill>
              </a:rPr>
              <a:t>Submit a Service Request</a:t>
            </a:r>
            <a:r>
              <a:rPr lang="en-SG" sz="1400">
                <a:solidFill>
                  <a:schemeClr val="tx1"/>
                </a:solidFill>
              </a:rPr>
              <a:t>, and (2) view </a:t>
            </a:r>
            <a:r>
              <a:rPr lang="en-SG" sz="1400" b="1">
                <a:solidFill>
                  <a:schemeClr val="tx1"/>
                </a:solidFill>
              </a:rPr>
              <a:t>Dashboard</a:t>
            </a:r>
          </a:p>
        </p:txBody>
      </p:sp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50357" y="3429227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0ED032-9AE6-1AFF-3D2A-5D8181041285}"/>
              </a:ext>
            </a:extLst>
          </p:cNvPr>
          <p:cNvSpPr/>
          <p:nvPr/>
        </p:nvSpPr>
        <p:spPr>
          <a:xfrm>
            <a:off x="4710545" y="1256145"/>
            <a:ext cx="304800" cy="136236"/>
          </a:xfrm>
          <a:prstGeom prst="rect">
            <a:avLst/>
          </a:prstGeom>
          <a:solidFill>
            <a:srgbClr val="002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1488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449415-7425-AC7A-B673-F1518FB8D065}"/>
              </a:ext>
            </a:extLst>
          </p:cNvPr>
          <p:cNvGrpSpPr/>
          <p:nvPr/>
        </p:nvGrpSpPr>
        <p:grpSpPr>
          <a:xfrm>
            <a:off x="249615" y="3718884"/>
            <a:ext cx="11517626" cy="2899193"/>
            <a:chOff x="249615" y="3718884"/>
            <a:chExt cx="11517626" cy="28991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717E69-CB21-0190-2556-B6E2A2446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2342"/>
            <a:stretch/>
          </p:blipFill>
          <p:spPr>
            <a:xfrm>
              <a:off x="249615" y="3718884"/>
              <a:ext cx="11517626" cy="28991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00A559B-5B2E-5DF5-C76F-7908C9C5C068}"/>
                </a:ext>
              </a:extLst>
            </p:cNvPr>
            <p:cNvSpPr/>
            <p:nvPr/>
          </p:nvSpPr>
          <p:spPr>
            <a:xfrm>
              <a:off x="375403" y="5527956"/>
              <a:ext cx="1477818" cy="4064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3D98AA-CA4C-54B9-D893-EB016324512C}"/>
              </a:ext>
            </a:extLst>
          </p:cNvPr>
          <p:cNvGrpSpPr/>
          <p:nvPr/>
        </p:nvGrpSpPr>
        <p:grpSpPr>
          <a:xfrm>
            <a:off x="249616" y="1126844"/>
            <a:ext cx="11517626" cy="2302156"/>
            <a:chOff x="249616" y="1126844"/>
            <a:chExt cx="11517626" cy="23021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BBCB8D-F4E5-464B-AC54-EED763DD8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825" b="61110"/>
            <a:stretch/>
          </p:blipFill>
          <p:spPr>
            <a:xfrm>
              <a:off x="249616" y="1126844"/>
              <a:ext cx="11517626" cy="230215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0D6D8E-C1E5-49BD-929D-2E4AB78D527F}"/>
                </a:ext>
              </a:extLst>
            </p:cNvPr>
            <p:cNvSpPr/>
            <p:nvPr/>
          </p:nvSpPr>
          <p:spPr>
            <a:xfrm>
              <a:off x="375403" y="2870354"/>
              <a:ext cx="1477818" cy="4064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APPROVED SERVICE REQUESTS </a:t>
            </a:r>
          </a:p>
          <a:p>
            <a:pPr algn="ctr"/>
            <a:r>
              <a:rPr lang="en-US" sz="2400" b="1" spc="300">
                <a:solidFill>
                  <a:schemeClr val="bg1"/>
                </a:solidFill>
              </a:rPr>
              <a:t>– WAIVER CODE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943668" y="85096"/>
            <a:ext cx="628307" cy="62830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531C710F-3E04-4DEC-80A4-C7035EE6E665}"/>
              </a:ext>
            </a:extLst>
          </p:cNvPr>
          <p:cNvSpPr/>
          <p:nvPr/>
        </p:nvSpPr>
        <p:spPr>
          <a:xfrm>
            <a:off x="7994629" y="1416728"/>
            <a:ext cx="4004516" cy="18667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Approved Service Request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can click on the approved service request to show more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Waiver code is displayed on top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884ABBA-C375-B03E-BCFF-6ECE0B4ECDC6}"/>
              </a:ext>
            </a:extLst>
          </p:cNvPr>
          <p:cNvSpPr/>
          <p:nvPr/>
        </p:nvSpPr>
        <p:spPr>
          <a:xfrm>
            <a:off x="8100292" y="4507916"/>
            <a:ext cx="3898853" cy="18667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Acknowledged DAPO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For DAPO, SRF will appear under “Approved / Processed” filter with status “Acknowledged”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Agents should monitor GDS to see if waitlist booking is confirmed</a:t>
            </a:r>
          </a:p>
        </p:txBody>
      </p:sp>
    </p:spTree>
    <p:extLst>
      <p:ext uri="{BB962C8B-B14F-4D97-AF65-F5344CB8AC3E}">
        <p14:creationId xmlns:p14="http://schemas.microsoft.com/office/powerpoint/2010/main" val="9618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83D88F-75D3-4A34-AD32-6830C8D43443}"/>
              </a:ext>
            </a:extLst>
          </p:cNvPr>
          <p:cNvGrpSpPr/>
          <p:nvPr/>
        </p:nvGrpSpPr>
        <p:grpSpPr>
          <a:xfrm>
            <a:off x="101600" y="888482"/>
            <a:ext cx="11988800" cy="5726279"/>
            <a:chOff x="101600" y="888482"/>
            <a:chExt cx="11988800" cy="57262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937F035-EED3-467C-A594-8347A9754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888482"/>
              <a:ext cx="11988800" cy="572627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77D786-2DAC-4C95-AFA6-237C6F74633B}"/>
                </a:ext>
              </a:extLst>
            </p:cNvPr>
            <p:cNvSpPr/>
            <p:nvPr/>
          </p:nvSpPr>
          <p:spPr>
            <a:xfrm>
              <a:off x="304800" y="2817091"/>
              <a:ext cx="1477818" cy="4064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REJECTED SERVICE REQUESTS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943668" y="85096"/>
            <a:ext cx="628307" cy="62830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531C710F-3E04-4DEC-80A4-C7035EE6E665}"/>
              </a:ext>
            </a:extLst>
          </p:cNvPr>
          <p:cNvSpPr/>
          <p:nvPr/>
        </p:nvSpPr>
        <p:spPr>
          <a:xfrm>
            <a:off x="5336404" y="2512899"/>
            <a:ext cx="4167813" cy="183742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Rejected Service Request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You can click on the approved service request to show more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Rejected service requests will show rejected status and case comments </a:t>
            </a:r>
          </a:p>
        </p:txBody>
      </p:sp>
    </p:spTree>
    <p:extLst>
      <p:ext uri="{BB962C8B-B14F-4D97-AF65-F5344CB8AC3E}">
        <p14:creationId xmlns:p14="http://schemas.microsoft.com/office/powerpoint/2010/main" val="24579646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16FC030-C61E-A663-F143-C032030E0068}"/>
              </a:ext>
            </a:extLst>
          </p:cNvPr>
          <p:cNvGrpSpPr/>
          <p:nvPr/>
        </p:nvGrpSpPr>
        <p:grpSpPr>
          <a:xfrm>
            <a:off x="0" y="848978"/>
            <a:ext cx="12192000" cy="5213494"/>
            <a:chOff x="0" y="848978"/>
            <a:chExt cx="12192000" cy="52134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E6E6D3-2EDA-EA6D-8967-BCA39395A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930"/>
            <a:stretch/>
          </p:blipFill>
          <p:spPr>
            <a:xfrm>
              <a:off x="0" y="848978"/>
              <a:ext cx="12192000" cy="52134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07B7155-DF85-81A9-B6E2-F16415B689C2}"/>
                </a:ext>
              </a:extLst>
            </p:cNvPr>
            <p:cNvSpPr/>
            <p:nvPr/>
          </p:nvSpPr>
          <p:spPr>
            <a:xfrm>
              <a:off x="133003" y="2706440"/>
              <a:ext cx="2684087" cy="480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FILTERING SERVICE REQUESTS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943668" y="85096"/>
            <a:ext cx="628307" cy="6283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C9E8EC-771B-4C51-8A27-0EFA71D18DD3}"/>
              </a:ext>
            </a:extLst>
          </p:cNvPr>
          <p:cNvSpPr/>
          <p:nvPr/>
        </p:nvSpPr>
        <p:spPr>
          <a:xfrm>
            <a:off x="133003" y="4636008"/>
            <a:ext cx="2857085" cy="12710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727B0B-DB92-483A-BD1F-64C08437BA1B}"/>
              </a:ext>
            </a:extLst>
          </p:cNvPr>
          <p:cNvSpPr/>
          <p:nvPr/>
        </p:nvSpPr>
        <p:spPr>
          <a:xfrm>
            <a:off x="3243452" y="4596064"/>
            <a:ext cx="5069645" cy="1412958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chemeClr val="tx1"/>
                </a:solidFill>
              </a:rPr>
              <a:t>Starred </a:t>
            </a:r>
            <a:r>
              <a:rPr lang="en-SG" sz="1400">
                <a:solidFill>
                  <a:schemeClr val="tx1"/>
                </a:solidFill>
              </a:rPr>
              <a:t>– You can </a:t>
            </a:r>
            <a:r>
              <a:rPr lang="en-SG" sz="1400" b="1">
                <a:solidFill>
                  <a:schemeClr val="tx1"/>
                </a:solidFill>
              </a:rPr>
              <a:t>star</a:t>
            </a:r>
            <a:r>
              <a:rPr lang="en-SG" sz="1400">
                <a:solidFill>
                  <a:schemeClr val="tx1"/>
                </a:solidFill>
              </a:rPr>
              <a:t> service requests as a </a:t>
            </a:r>
            <a:r>
              <a:rPr lang="en-SG" sz="1400" b="1">
                <a:solidFill>
                  <a:schemeClr val="tx1"/>
                </a:solidFill>
              </a:rPr>
              <a:t>bookmark </a:t>
            </a:r>
            <a:r>
              <a:rPr lang="en-SG" sz="1400">
                <a:solidFill>
                  <a:schemeClr val="tx1"/>
                </a:solidFill>
              </a:rPr>
              <a:t>for later reference</a:t>
            </a:r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chemeClr val="tx1"/>
                </a:solidFill>
              </a:rPr>
              <a:t>Archived</a:t>
            </a:r>
            <a:r>
              <a:rPr lang="en-SG" sz="1400">
                <a:solidFill>
                  <a:schemeClr val="tx1"/>
                </a:solidFill>
              </a:rPr>
              <a:t> – You can </a:t>
            </a:r>
            <a:r>
              <a:rPr lang="en-SG" sz="1400" b="1">
                <a:solidFill>
                  <a:schemeClr val="tx1"/>
                </a:solidFill>
              </a:rPr>
              <a:t>archive</a:t>
            </a:r>
            <a:r>
              <a:rPr lang="en-SG" sz="1400">
                <a:solidFill>
                  <a:schemeClr val="tx1"/>
                </a:solidFill>
              </a:rPr>
              <a:t> service requests that </a:t>
            </a:r>
            <a:r>
              <a:rPr lang="en-SG" sz="1400" b="1">
                <a:solidFill>
                  <a:schemeClr val="tx1"/>
                </a:solidFill>
              </a:rPr>
              <a:t>have been approved / rejected</a:t>
            </a:r>
            <a:r>
              <a:rPr lang="en-SG" sz="140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chemeClr val="tx1"/>
                </a:solidFill>
              </a:rPr>
              <a:t>Withdrawn</a:t>
            </a:r>
            <a:r>
              <a:rPr lang="en-SG" sz="1400">
                <a:solidFill>
                  <a:schemeClr val="tx1"/>
                </a:solidFill>
              </a:rPr>
              <a:t> – You can </a:t>
            </a:r>
            <a:r>
              <a:rPr lang="en-SG" sz="1400" b="1">
                <a:solidFill>
                  <a:schemeClr val="tx1"/>
                </a:solidFill>
              </a:rPr>
              <a:t>withdraw</a:t>
            </a:r>
            <a:r>
              <a:rPr lang="en-SG" sz="1400">
                <a:solidFill>
                  <a:schemeClr val="tx1"/>
                </a:solidFill>
              </a:rPr>
              <a:t> a pending service request</a:t>
            </a:r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DC447245-FC0B-44B9-96A7-D1BC73B884FC}"/>
              </a:ext>
            </a:extLst>
          </p:cNvPr>
          <p:cNvSpPr/>
          <p:nvPr/>
        </p:nvSpPr>
        <p:spPr>
          <a:xfrm>
            <a:off x="11027664" y="2706440"/>
            <a:ext cx="994615" cy="37249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Withdraw</a:t>
            </a:r>
            <a:endParaRPr lang="en-SG" sz="1400">
              <a:solidFill>
                <a:schemeClr val="tx1"/>
              </a:solidFill>
            </a:endParaRPr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9D05A1BC-9D81-46E2-906C-797D5C4723D9}"/>
              </a:ext>
            </a:extLst>
          </p:cNvPr>
          <p:cNvSpPr/>
          <p:nvPr/>
        </p:nvSpPr>
        <p:spPr>
          <a:xfrm>
            <a:off x="11565693" y="4746391"/>
            <a:ext cx="553247" cy="23708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Star</a:t>
            </a:r>
            <a:endParaRPr lang="en-SG" sz="1400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4D0A4A-33F2-AE18-5FEE-23C47D6C5259}"/>
              </a:ext>
            </a:extLst>
          </p:cNvPr>
          <p:cNvCxnSpPr>
            <a:cxnSpLocks/>
          </p:cNvCxnSpPr>
          <p:nvPr/>
        </p:nvCxnSpPr>
        <p:spPr>
          <a:xfrm flipV="1">
            <a:off x="11524971" y="3078934"/>
            <a:ext cx="0" cy="58640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CA5B5-5042-9835-76DD-44626DEF871F}"/>
              </a:ext>
            </a:extLst>
          </p:cNvPr>
          <p:cNvCxnSpPr>
            <a:cxnSpLocks/>
          </p:cNvCxnSpPr>
          <p:nvPr/>
        </p:nvCxnSpPr>
        <p:spPr>
          <a:xfrm flipH="1" flipV="1">
            <a:off x="11837128" y="4005072"/>
            <a:ext cx="10376" cy="74131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2472CA-4AEC-C094-C967-93B34D1582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650" t="20246" r="40125" b="76852"/>
          <a:stretch/>
        </p:blipFill>
        <p:spPr>
          <a:xfrm>
            <a:off x="3482030" y="1941677"/>
            <a:ext cx="2953512" cy="1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84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A3659C-9BC1-0326-AFCE-C90DC3B51E4F}"/>
              </a:ext>
            </a:extLst>
          </p:cNvPr>
          <p:cNvGrpSpPr/>
          <p:nvPr/>
        </p:nvGrpSpPr>
        <p:grpSpPr>
          <a:xfrm>
            <a:off x="0" y="850620"/>
            <a:ext cx="12192000" cy="5629430"/>
            <a:chOff x="0" y="850620"/>
            <a:chExt cx="12192000" cy="56294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55395D-6326-A811-2F3C-ED87543A2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50620"/>
              <a:ext cx="12192000" cy="562943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4AAB255-F0AF-CE41-1B3D-FFBDDD9080E1}"/>
                </a:ext>
              </a:extLst>
            </p:cNvPr>
            <p:cNvSpPr/>
            <p:nvPr/>
          </p:nvSpPr>
          <p:spPr>
            <a:xfrm>
              <a:off x="315692" y="2594346"/>
              <a:ext cx="2473690" cy="480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FILTERING SERVICE REQUESTS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943668" y="85096"/>
            <a:ext cx="628307" cy="6283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C9E8EC-771B-4C51-8A27-0EFA71D18DD3}"/>
              </a:ext>
            </a:extLst>
          </p:cNvPr>
          <p:cNvSpPr/>
          <p:nvPr/>
        </p:nvSpPr>
        <p:spPr>
          <a:xfrm>
            <a:off x="193184" y="4453128"/>
            <a:ext cx="2723271" cy="11102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727B0B-DB92-483A-BD1F-64C08437BA1B}"/>
              </a:ext>
            </a:extLst>
          </p:cNvPr>
          <p:cNvSpPr/>
          <p:nvPr/>
        </p:nvSpPr>
        <p:spPr>
          <a:xfrm>
            <a:off x="3243452" y="4596064"/>
            <a:ext cx="5069645" cy="1412958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chemeClr val="tx1"/>
                </a:solidFill>
              </a:rPr>
              <a:t>Starred </a:t>
            </a:r>
            <a:r>
              <a:rPr lang="en-SG" sz="1400">
                <a:solidFill>
                  <a:schemeClr val="tx1"/>
                </a:solidFill>
              </a:rPr>
              <a:t>– You can </a:t>
            </a:r>
            <a:r>
              <a:rPr lang="en-SG" sz="1400" b="1">
                <a:solidFill>
                  <a:schemeClr val="tx1"/>
                </a:solidFill>
              </a:rPr>
              <a:t>star</a:t>
            </a:r>
            <a:r>
              <a:rPr lang="en-SG" sz="1400">
                <a:solidFill>
                  <a:schemeClr val="tx1"/>
                </a:solidFill>
              </a:rPr>
              <a:t> service requests as a </a:t>
            </a:r>
            <a:r>
              <a:rPr lang="en-SG" sz="1400" b="1">
                <a:solidFill>
                  <a:schemeClr val="tx1"/>
                </a:solidFill>
              </a:rPr>
              <a:t>bookmark </a:t>
            </a:r>
            <a:r>
              <a:rPr lang="en-SG" sz="1400">
                <a:solidFill>
                  <a:schemeClr val="tx1"/>
                </a:solidFill>
              </a:rPr>
              <a:t>for later reference</a:t>
            </a:r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chemeClr val="tx1"/>
                </a:solidFill>
              </a:rPr>
              <a:t>Archived</a:t>
            </a:r>
            <a:r>
              <a:rPr lang="en-SG" sz="1400">
                <a:solidFill>
                  <a:schemeClr val="tx1"/>
                </a:solidFill>
              </a:rPr>
              <a:t> – You can </a:t>
            </a:r>
            <a:r>
              <a:rPr lang="en-SG" sz="1400" b="1">
                <a:solidFill>
                  <a:schemeClr val="tx1"/>
                </a:solidFill>
              </a:rPr>
              <a:t>archive</a:t>
            </a:r>
            <a:r>
              <a:rPr lang="en-SG" sz="1400">
                <a:solidFill>
                  <a:schemeClr val="tx1"/>
                </a:solidFill>
              </a:rPr>
              <a:t> service requests that </a:t>
            </a:r>
            <a:r>
              <a:rPr lang="en-SG" sz="1400" b="1">
                <a:solidFill>
                  <a:schemeClr val="tx1"/>
                </a:solidFill>
              </a:rPr>
              <a:t>have been approved / rejected</a:t>
            </a:r>
            <a:r>
              <a:rPr lang="en-SG" sz="140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b="1">
                <a:solidFill>
                  <a:schemeClr val="tx1"/>
                </a:solidFill>
              </a:rPr>
              <a:t>Withdrawn</a:t>
            </a:r>
            <a:r>
              <a:rPr lang="en-SG" sz="1400">
                <a:solidFill>
                  <a:schemeClr val="tx1"/>
                </a:solidFill>
              </a:rPr>
              <a:t> – You can </a:t>
            </a:r>
            <a:r>
              <a:rPr lang="en-SG" sz="1400" b="1">
                <a:solidFill>
                  <a:schemeClr val="tx1"/>
                </a:solidFill>
              </a:rPr>
              <a:t>withdraw</a:t>
            </a:r>
            <a:r>
              <a:rPr lang="en-SG" sz="1400">
                <a:solidFill>
                  <a:schemeClr val="tx1"/>
                </a:solidFill>
              </a:rPr>
              <a:t> a pending service request</a:t>
            </a:r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DC447245-FC0B-44B9-96A7-D1BC73B884FC}"/>
              </a:ext>
            </a:extLst>
          </p:cNvPr>
          <p:cNvSpPr/>
          <p:nvPr/>
        </p:nvSpPr>
        <p:spPr>
          <a:xfrm>
            <a:off x="10702434" y="2584126"/>
            <a:ext cx="994615" cy="37249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Archive</a:t>
            </a:r>
            <a:endParaRPr lang="en-SG" sz="1400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4D0A4A-33F2-AE18-5FEE-23C47D6C5259}"/>
              </a:ext>
            </a:extLst>
          </p:cNvPr>
          <p:cNvCxnSpPr>
            <a:cxnSpLocks/>
          </p:cNvCxnSpPr>
          <p:nvPr/>
        </p:nvCxnSpPr>
        <p:spPr>
          <a:xfrm flipV="1">
            <a:off x="11199741" y="2956620"/>
            <a:ext cx="0" cy="58640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AD02127-5E2F-5623-2498-01CDFFC075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650" t="20246" r="40125" b="76852"/>
          <a:stretch/>
        </p:blipFill>
        <p:spPr>
          <a:xfrm>
            <a:off x="3405789" y="1866817"/>
            <a:ext cx="2953512" cy="1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315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A1CD0D-4B42-926F-970D-E5DF0536C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26" t="49192" b="29308"/>
          <a:stretch/>
        </p:blipFill>
        <p:spPr>
          <a:xfrm>
            <a:off x="181149" y="1235212"/>
            <a:ext cx="7789798" cy="1049919"/>
          </a:xfrm>
          <a:prstGeom prst="rect">
            <a:avLst/>
          </a:prstGeom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SHARING SERVICE REQUESTS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943668" y="85096"/>
            <a:ext cx="628307" cy="62830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D610F709-E309-4F62-8B9D-DD32443964E8}"/>
              </a:ext>
            </a:extLst>
          </p:cNvPr>
          <p:cNvSpPr/>
          <p:nvPr/>
        </p:nvSpPr>
        <p:spPr>
          <a:xfrm>
            <a:off x="5667364" y="2278065"/>
            <a:ext cx="824599" cy="261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</a:rPr>
              <a:t>Unshare</a:t>
            </a:r>
            <a:endParaRPr lang="en-SG" sz="14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A3DE62-04D1-267B-E158-DABF6540C265}"/>
              </a:ext>
            </a:extLst>
          </p:cNvPr>
          <p:cNvCxnSpPr>
            <a:cxnSpLocks/>
          </p:cNvCxnSpPr>
          <p:nvPr/>
        </p:nvCxnSpPr>
        <p:spPr>
          <a:xfrm flipV="1">
            <a:off x="7170726" y="1665171"/>
            <a:ext cx="0" cy="61289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DAF2418-FFB0-AF9E-B87B-73AC774E434A}"/>
              </a:ext>
            </a:extLst>
          </p:cNvPr>
          <p:cNvSpPr/>
          <p:nvPr/>
        </p:nvSpPr>
        <p:spPr>
          <a:xfrm>
            <a:off x="1175754" y="3012708"/>
            <a:ext cx="5128793" cy="25025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Share Service Request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Agents can share a SRF created with any other user in the same agency regardless of their 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who to share SRF with​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User’s registered name on AGENT 360​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User’s registered email on AGENT 360​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SRF can be shared with multiple people within the agency​ (no limit)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Select the team to share with everyone in that team​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C1EBE85-4410-E8BF-9E61-317BF08EA7CB}"/>
              </a:ext>
            </a:extLst>
          </p:cNvPr>
          <p:cNvSpPr/>
          <p:nvPr/>
        </p:nvSpPr>
        <p:spPr>
          <a:xfrm>
            <a:off x="6758427" y="2278065"/>
            <a:ext cx="824599" cy="261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Share</a:t>
            </a:r>
            <a:endParaRPr lang="en-SG" sz="140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478954-BF49-907C-132D-928EABD73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5953" y="1218710"/>
            <a:ext cx="4096512" cy="5240038"/>
          </a:xfrm>
          <a:prstGeom prst="rect">
            <a:avLst/>
          </a:prstGeom>
        </p:spPr>
      </p:pic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DA7BEAAA-284F-E13D-B453-8C24366EA604}"/>
              </a:ext>
            </a:extLst>
          </p:cNvPr>
          <p:cNvCxnSpPr>
            <a:cxnSpLocks/>
            <a:stCxn id="17" idx="3"/>
          </p:cNvCxnSpPr>
          <p:nvPr/>
        </p:nvCxnSpPr>
        <p:spPr>
          <a:xfrm rot="5400000" flipH="1" flipV="1">
            <a:off x="6033184" y="1528445"/>
            <a:ext cx="796100" cy="703141"/>
          </a:xfrm>
          <a:prstGeom prst="bentConnector3">
            <a:avLst>
              <a:gd name="adj1" fmla="val 99571"/>
            </a:avLst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63A9452-469A-09F0-A661-A6884CCDE42A}"/>
              </a:ext>
            </a:extLst>
          </p:cNvPr>
          <p:cNvSpPr/>
          <p:nvPr/>
        </p:nvSpPr>
        <p:spPr>
          <a:xfrm>
            <a:off x="9083041" y="5002414"/>
            <a:ext cx="825730" cy="184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User A</a:t>
            </a:r>
            <a:endParaRPr lang="en-SG" sz="1100" b="1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0D2DD-8491-CC5C-4BCC-7303128EEF8F}"/>
              </a:ext>
            </a:extLst>
          </p:cNvPr>
          <p:cNvSpPr/>
          <p:nvPr/>
        </p:nvSpPr>
        <p:spPr>
          <a:xfrm>
            <a:off x="9083041" y="5217622"/>
            <a:ext cx="825730" cy="184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User B</a:t>
            </a:r>
            <a:endParaRPr lang="en-SG" sz="1100" b="1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68A713-5DAC-9F8F-0BB6-E5494A641EF5}"/>
              </a:ext>
            </a:extLst>
          </p:cNvPr>
          <p:cNvSpPr/>
          <p:nvPr/>
        </p:nvSpPr>
        <p:spPr>
          <a:xfrm>
            <a:off x="9083041" y="5429007"/>
            <a:ext cx="825730" cy="184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User C </a:t>
            </a:r>
            <a:endParaRPr lang="en-SG" sz="1100" b="1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41956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B1516-D57B-C6D2-443E-1A1831592EC9}"/>
              </a:ext>
            </a:extLst>
          </p:cNvPr>
          <p:cNvGrpSpPr/>
          <p:nvPr/>
        </p:nvGrpSpPr>
        <p:grpSpPr>
          <a:xfrm>
            <a:off x="0" y="1294816"/>
            <a:ext cx="12192000" cy="3613695"/>
            <a:chOff x="0" y="1294816"/>
            <a:chExt cx="12192000" cy="36136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C54B809-7FC3-3B33-AB51-E232975D678F}"/>
                </a:ext>
              </a:extLst>
            </p:cNvPr>
            <p:cNvGrpSpPr/>
            <p:nvPr/>
          </p:nvGrpSpPr>
          <p:grpSpPr>
            <a:xfrm>
              <a:off x="0" y="1294816"/>
              <a:ext cx="12192000" cy="3613695"/>
              <a:chOff x="0" y="1294816"/>
              <a:chExt cx="12192000" cy="361369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C0F5471-EB7A-0319-AE2C-958318BB9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294816"/>
                <a:ext cx="12192000" cy="3613695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4566857-76DF-0628-AC6C-51BA72D75D56}"/>
                  </a:ext>
                </a:extLst>
              </p:cNvPr>
              <p:cNvSpPr/>
              <p:nvPr/>
            </p:nvSpPr>
            <p:spPr>
              <a:xfrm>
                <a:off x="142697" y="1395267"/>
                <a:ext cx="2748784" cy="4801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15E61E-6724-712D-B7D0-A2D580E08A00}"/>
                </a:ext>
              </a:extLst>
            </p:cNvPr>
            <p:cNvSpPr/>
            <p:nvPr/>
          </p:nvSpPr>
          <p:spPr>
            <a:xfrm>
              <a:off x="3347216" y="2621558"/>
              <a:ext cx="1014719" cy="480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SHARING SERVICE REQUESTS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943668" y="85096"/>
            <a:ext cx="628307" cy="628307"/>
          </a:xfrm>
          <a:prstGeom prst="rect">
            <a:avLst/>
          </a:prstGeom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DAF2418-FFB0-AF9E-B87B-73AC774E434A}"/>
              </a:ext>
            </a:extLst>
          </p:cNvPr>
          <p:cNvSpPr/>
          <p:nvPr/>
        </p:nvSpPr>
        <p:spPr>
          <a:xfrm>
            <a:off x="3447316" y="4908511"/>
            <a:ext cx="5754435" cy="147951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</a:rPr>
              <a:t>Share Service Request</a:t>
            </a:r>
          </a:p>
          <a:p>
            <a:pPr algn="ctr"/>
            <a:endParaRPr lang="en-SG" sz="1400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Recipient users can view SRFs shared with them on SRF dashboard​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All users with access to SRF can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View and monitor  SRF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</a:rPr>
              <a:t>Withdraw SRF (Pending SRFs only)​​</a:t>
            </a:r>
          </a:p>
        </p:txBody>
      </p:sp>
    </p:spTree>
    <p:extLst>
      <p:ext uri="{BB962C8B-B14F-4D97-AF65-F5344CB8AC3E}">
        <p14:creationId xmlns:p14="http://schemas.microsoft.com/office/powerpoint/2010/main" val="17800368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951946"/>
            <a:ext cx="6125636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spc="300">
                <a:solidFill>
                  <a:schemeClr val="bg1"/>
                </a:solidFill>
              </a:rPr>
              <a:t>SUMMARY OF </a:t>
            </a:r>
          </a:p>
          <a:p>
            <a:pPr algn="ctr"/>
            <a:r>
              <a:rPr lang="en-US" sz="2800" b="1" spc="300">
                <a:solidFill>
                  <a:schemeClr val="accent4"/>
                </a:solidFill>
              </a:rPr>
              <a:t>SERVICE REQUESTS EXCLUSIONS</a:t>
            </a:r>
            <a:endParaRPr lang="en-SG" sz="2800" b="1" spc="3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588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bg1"/>
                </a:solidFill>
              </a:rPr>
              <a:t>SERVICE REQUESTS EXCLUSIONS</a:t>
            </a:r>
            <a:endParaRPr lang="en-SG" sz="2400" b="1" spc="3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630597" y="85096"/>
            <a:ext cx="628307" cy="62830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4A17DF-0314-4DAD-9706-5CF72A1C8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09213"/>
              </p:ext>
            </p:extLst>
          </p:nvPr>
        </p:nvGraphicFramePr>
        <p:xfrm>
          <a:off x="2484318" y="1585646"/>
          <a:ext cx="7223364" cy="4280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8698">
                  <a:extLst>
                    <a:ext uri="{9D8B030D-6E8A-4147-A177-3AD203B41FA5}">
                      <a16:colId xmlns:a16="http://schemas.microsoft.com/office/drawing/2014/main" val="394882836"/>
                    </a:ext>
                  </a:extLst>
                </a:gridCol>
                <a:gridCol w="4934666">
                  <a:extLst>
                    <a:ext uri="{9D8B030D-6E8A-4147-A177-3AD203B41FA5}">
                      <a16:colId xmlns:a16="http://schemas.microsoft.com/office/drawing/2014/main" val="3742143275"/>
                    </a:ext>
                  </a:extLst>
                </a:gridCol>
              </a:tblGrid>
              <a:tr h="732102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Service Request Form</a:t>
                      </a:r>
                    </a:p>
                  </a:txBody>
                  <a:tcPr marL="50800" marR="50800" marT="50800" marB="508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Ineligible RBDs for SRF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(cannot submit SRF)</a:t>
                      </a:r>
                    </a:p>
                  </a:txBody>
                  <a:tcPr marL="50800" marR="50800" marT="50800" marB="5080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784535"/>
                  </a:ext>
                </a:extLst>
              </a:tr>
              <a:tr h="591466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Reissuance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90318328"/>
                  </a:ext>
                </a:extLst>
              </a:tr>
              <a:tr h="591466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Refund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4182247297"/>
                  </a:ext>
                </a:extLst>
              </a:tr>
              <a:tr h="591466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Excess Baggage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3004732814"/>
                  </a:ext>
                </a:extLst>
              </a:tr>
              <a:tr h="591466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TTL Extension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QNVK, R,D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374015549"/>
                  </a:ext>
                </a:extLst>
              </a:tr>
              <a:tr h="591466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DAPO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If reason is “Others”: All RBDs except F,Z,S,Y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424226210"/>
                  </a:ext>
                </a:extLst>
              </a:tr>
              <a:tr h="591466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Name correction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979559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34639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7F6B99C-AA81-4342-AC94-5160D5382D2C}"/>
              </a:ext>
            </a:extLst>
          </p:cNvPr>
          <p:cNvGrpSpPr/>
          <p:nvPr/>
        </p:nvGrpSpPr>
        <p:grpSpPr>
          <a:xfrm>
            <a:off x="-13036" y="-9053"/>
            <a:ext cx="12205036" cy="4599161"/>
            <a:chOff x="-13036" y="-1"/>
            <a:chExt cx="12205036" cy="45991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2C428B-4EC4-4592-B7F2-AB31DB9A0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860" b="20221"/>
            <a:stretch/>
          </p:blipFill>
          <p:spPr>
            <a:xfrm>
              <a:off x="-13036" y="-1"/>
              <a:ext cx="12205036" cy="459916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10F172-2133-4A09-88B0-83C1867B2367}"/>
                </a:ext>
              </a:extLst>
            </p:cNvPr>
            <p:cNvSpPr/>
            <p:nvPr/>
          </p:nvSpPr>
          <p:spPr>
            <a:xfrm>
              <a:off x="0" y="0"/>
              <a:ext cx="12192000" cy="459916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39FFB69-7508-478D-B339-00B5480DA987}"/>
              </a:ext>
            </a:extLst>
          </p:cNvPr>
          <p:cNvSpPr/>
          <p:nvPr/>
        </p:nvSpPr>
        <p:spPr>
          <a:xfrm>
            <a:off x="3048000" y="5488377"/>
            <a:ext cx="6096000" cy="36933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Please reach out to</a:t>
            </a:r>
            <a:r>
              <a:rPr lang="en-US">
                <a:solidFill>
                  <a:prstClr val="white">
                    <a:lumMod val="65000"/>
                  </a:prstClr>
                </a:solidFill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us</a:t>
            </a:r>
            <a:r>
              <a:rPr lang="en-US">
                <a:solidFill>
                  <a:prstClr val="white">
                    <a:lumMod val="65000"/>
                  </a:prstClr>
                </a:solidFill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for questions or clarifications</a:t>
            </a:r>
            <a:endParaRPr lang="en-SG">
              <a:ea typeface="Calibri"/>
              <a:cs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B828C3-614E-4D9F-B80D-61E13BB5A240}"/>
              </a:ext>
            </a:extLst>
          </p:cNvPr>
          <p:cNvSpPr txBox="1">
            <a:spLocks/>
          </p:cNvSpPr>
          <p:nvPr/>
        </p:nvSpPr>
        <p:spPr>
          <a:xfrm>
            <a:off x="4773641" y="1952845"/>
            <a:ext cx="2631683" cy="675365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pc="300">
                <a:solidFill>
                  <a:schemeClr val="accent4"/>
                </a:solidFill>
                <a:latin typeface="Century Gothic"/>
                <a:cs typeface="Calibri"/>
              </a:rPr>
              <a:t>THANK YOU!</a:t>
            </a:r>
            <a:endParaRPr lang="en-US" sz="2400">
              <a:solidFill>
                <a:schemeClr val="accent4"/>
              </a:solidFill>
              <a:latin typeface="Calibri Light" panose="020F0302020204030204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567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3FF144-9777-8A90-5011-12FADE8B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97" y="1363052"/>
            <a:ext cx="4959605" cy="47309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1DE1FC-68AF-4045-9772-891323CE05B9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/>
              <a:t>ACCESSING SERVICE REQUESTS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560998" y="91217"/>
            <a:ext cx="628307" cy="628307"/>
          </a:xfrm>
          <a:prstGeom prst="rect">
            <a:avLst/>
          </a:prstGeom>
        </p:spPr>
      </p:pic>
      <p:pic>
        <p:nvPicPr>
          <p:cNvPr id="12" name="Graphic 11" descr="Cursor">
            <a:extLst>
              <a:ext uri="{FF2B5EF4-FFF2-40B4-BE49-F238E27FC236}">
                <a16:creationId xmlns:a16="http://schemas.microsoft.com/office/drawing/2014/main" id="{ED195805-9F11-4420-B9D4-D91869A80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25529" y="5657627"/>
            <a:ext cx="436418" cy="4364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B22CF7-C1C6-4448-A120-1C1C82C79872}"/>
              </a:ext>
            </a:extLst>
          </p:cNvPr>
          <p:cNvSpPr/>
          <p:nvPr/>
        </p:nvSpPr>
        <p:spPr>
          <a:xfrm>
            <a:off x="5574938" y="1466711"/>
            <a:ext cx="5960861" cy="42043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Service Requests are split into 3 categories: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Waiver Request</a:t>
            </a:r>
            <a:endParaRPr lang="en-US">
              <a:solidFill>
                <a:srgbClr val="002060"/>
              </a:solidFill>
              <a:latin typeface="Calibri Light"/>
              <a:ea typeface="Calibri Light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Waive fees for </a:t>
            </a:r>
            <a:r>
              <a:rPr lang="en-US" b="1">
                <a:solidFill>
                  <a:srgbClr val="002060"/>
                </a:solidFill>
                <a:latin typeface="Calibri Light"/>
                <a:cs typeface="Calibri Light"/>
              </a:rPr>
              <a:t>Itinerary Changes </a:t>
            </a: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(Reissuance)</a:t>
            </a:r>
            <a:endParaRPr lang="en-US">
              <a:solidFill>
                <a:srgbClr val="002060"/>
              </a:solidFill>
              <a:latin typeface="Calibri Light"/>
              <a:ea typeface="Calibri Light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Waive fees for </a:t>
            </a:r>
            <a:r>
              <a:rPr lang="en-US" b="1">
                <a:solidFill>
                  <a:srgbClr val="002060"/>
                </a:solidFill>
                <a:latin typeface="Calibri Light"/>
                <a:cs typeface="Calibri Light"/>
              </a:rPr>
              <a:t>Ticket Refunds</a:t>
            </a:r>
            <a:endParaRPr lang="en-US">
              <a:solidFill>
                <a:srgbClr val="002060"/>
              </a:solidFill>
              <a:latin typeface="Calibri Light"/>
              <a:cs typeface="Calibri Light"/>
            </a:endParaRP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Service Request</a:t>
            </a:r>
            <a:endParaRPr lang="en-US">
              <a:solidFill>
                <a:srgbClr val="002060"/>
              </a:solidFill>
              <a:latin typeface="Calibri Light"/>
              <a:ea typeface="Calibri Light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Extend </a:t>
            </a:r>
            <a:r>
              <a:rPr lang="en-US" b="1">
                <a:solidFill>
                  <a:srgbClr val="002060"/>
                </a:solidFill>
                <a:latin typeface="Calibri Light"/>
                <a:cs typeface="Calibri Light"/>
              </a:rPr>
              <a:t>Ticketing Time Limit </a:t>
            </a: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(TTL)</a:t>
            </a:r>
            <a:endParaRPr lang="en-US">
              <a:solidFill>
                <a:srgbClr val="002060"/>
              </a:solidFill>
              <a:latin typeface="Calibri Light"/>
              <a:ea typeface="Calibri Light"/>
              <a:cs typeface="Calibri Light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latin typeface="Calibri Light"/>
                <a:cs typeface="Calibri Light"/>
              </a:rPr>
              <a:t>Name Error Correction</a:t>
            </a:r>
            <a:endParaRPr lang="en-US">
              <a:solidFill>
                <a:srgbClr val="002060"/>
              </a:solidFill>
              <a:latin typeface="Calibri Light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Apply for </a:t>
            </a:r>
            <a:r>
              <a:rPr lang="en-US" b="1">
                <a:solidFill>
                  <a:srgbClr val="002060"/>
                </a:solidFill>
                <a:latin typeface="Calibri Light"/>
                <a:cs typeface="Calibri Light"/>
              </a:rPr>
              <a:t>Waitlist Confirmation</a:t>
            </a: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 (DAPO)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50"/>
                </a:solidFill>
                <a:latin typeface="Calibri Light"/>
                <a:ea typeface="Calibri Light"/>
                <a:cs typeface="Calibri Light"/>
              </a:rPr>
              <a:t>Request for </a:t>
            </a:r>
            <a:r>
              <a:rPr lang="en-US" b="1">
                <a:solidFill>
                  <a:srgbClr val="00B050"/>
                </a:solidFill>
                <a:latin typeface="Calibri Light"/>
                <a:ea typeface="Calibri Light"/>
                <a:cs typeface="Calibri Light"/>
              </a:rPr>
              <a:t>Excess Baggage </a:t>
            </a:r>
            <a:r>
              <a:rPr lang="en-US">
                <a:solidFill>
                  <a:srgbClr val="00B050"/>
                </a:solidFill>
                <a:latin typeface="Calibri Light"/>
                <a:ea typeface="Calibri Light"/>
                <a:cs typeface="Calibri Light"/>
              </a:rPr>
              <a:t>Allowance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>
                <a:solidFill>
                  <a:srgbClr val="002060"/>
                </a:solidFill>
                <a:latin typeface="Calibri Light"/>
                <a:cs typeface="Calibri Light"/>
              </a:rPr>
              <a:t>General Form*</a:t>
            </a:r>
            <a:endParaRPr lang="en-US">
              <a:solidFill>
                <a:srgbClr val="00206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9C2A4-8DA8-F9A1-A482-FF3296B58CDA}"/>
              </a:ext>
            </a:extLst>
          </p:cNvPr>
          <p:cNvSpPr/>
          <p:nvPr/>
        </p:nvSpPr>
        <p:spPr>
          <a:xfrm>
            <a:off x="6682902" y="6561534"/>
            <a:ext cx="5524683" cy="317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>
                <a:solidFill>
                  <a:schemeClr val="tx1"/>
                </a:solidFill>
              </a:rPr>
              <a:t>*Non-IATA/Non-TIDS agents will only be able to submit the General Form</a:t>
            </a:r>
            <a:endParaRPr lang="en-SG" sz="1400" i="1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94014-FB06-BA5A-14F9-892A36CEF618}"/>
              </a:ext>
            </a:extLst>
          </p:cNvPr>
          <p:cNvSpPr/>
          <p:nvPr/>
        </p:nvSpPr>
        <p:spPr>
          <a:xfrm>
            <a:off x="0" y="10956"/>
            <a:ext cx="1226647" cy="4324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New!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4167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E2E70-8A29-41F2-AC97-C37C9DB147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172BB-03B0-4090-9170-D362CCE2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2F9F4-5935-45D7-83F6-AE95218E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dk1">
                <a:alpha val="74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13A3E-ADB1-445E-8A36-1A738AA54EDD}"/>
              </a:ext>
            </a:extLst>
          </p:cNvPr>
          <p:cNvSpPr/>
          <p:nvPr/>
        </p:nvSpPr>
        <p:spPr>
          <a:xfrm>
            <a:off x="3033182" y="2521059"/>
            <a:ext cx="6125636" cy="163121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800" b="1" spc="6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600" b="1" spc="600">
                <a:solidFill>
                  <a:schemeClr val="bg1">
                    <a:lumMod val="95000"/>
                  </a:schemeClr>
                </a:solidFill>
              </a:rPr>
              <a:t>SRF</a:t>
            </a:r>
          </a:p>
          <a:p>
            <a:pPr algn="ctr"/>
            <a:r>
              <a:rPr lang="en-US" sz="2800" b="1" spc="600">
                <a:solidFill>
                  <a:schemeClr val="accent4"/>
                </a:solidFill>
              </a:rPr>
              <a:t>DEFINITIONS</a:t>
            </a:r>
          </a:p>
          <a:p>
            <a:pPr algn="ctr"/>
            <a:endParaRPr lang="en-SG" sz="2800" b="1" spc="6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49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FLIGHT SEARCH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09CC2-A096-43D3-BA12-1C864D63016D}"/>
              </a:ext>
            </a:extLst>
          </p:cNvPr>
          <p:cNvSpPr/>
          <p:nvPr/>
        </p:nvSpPr>
        <p:spPr>
          <a:xfrm>
            <a:off x="0" y="-1"/>
            <a:ext cx="12192000" cy="895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>
                <a:solidFill>
                  <a:schemeClr val="accent4"/>
                </a:solidFill>
              </a:rPr>
              <a:t>SRF Reason Definitions</a:t>
            </a:r>
            <a:endParaRPr lang="en-SG" sz="2400" b="1" spc="3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7998849" y="136946"/>
            <a:ext cx="628307" cy="62830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A110E3-DED6-4FE8-A218-828120498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24090"/>
              </p:ext>
            </p:extLst>
          </p:nvPr>
        </p:nvGraphicFramePr>
        <p:xfrm>
          <a:off x="365342" y="1492684"/>
          <a:ext cx="11475629" cy="496940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912301">
                  <a:extLst>
                    <a:ext uri="{9D8B030D-6E8A-4147-A177-3AD203B41FA5}">
                      <a16:colId xmlns:a16="http://schemas.microsoft.com/office/drawing/2014/main" val="2951781580"/>
                    </a:ext>
                  </a:extLst>
                </a:gridCol>
                <a:gridCol w="8563328">
                  <a:extLst>
                    <a:ext uri="{9D8B030D-6E8A-4147-A177-3AD203B41FA5}">
                      <a16:colId xmlns:a16="http://schemas.microsoft.com/office/drawing/2014/main" val="3651516713"/>
                    </a:ext>
                  </a:extLst>
                </a:gridCol>
              </a:tblGrid>
              <a:tr h="487769">
                <a:tc>
                  <a:txBody>
                    <a:bodyPr/>
                    <a:lstStyle/>
                    <a:p>
                      <a:pPr marL="71755">
                        <a:spcBef>
                          <a:spcPts val="0"/>
                        </a:spcBef>
                        <a:spcAft>
                          <a:spcPts val="5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Legal name change</a:t>
                      </a:r>
                      <a:endParaRPr lang="en-SG" sz="1200" b="1">
                        <a:effectLst/>
                        <a:latin typeface="+mj-lt"/>
                      </a:endParaRPr>
                    </a:p>
                  </a:txBody>
                  <a:tcPr marL="12037" marR="12037" marT="9028" marB="9028" anchor="ctr"/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sz="1200">
                          <a:effectLst/>
                          <a:latin typeface="+mj-lt"/>
                        </a:rPr>
                        <a:t>Passenger had made a legal change to his/her name</a:t>
                      </a:r>
                      <a:endParaRPr lang="en-SG" sz="1200">
                        <a:effectLst/>
                        <a:latin typeface="+mj-lt"/>
                      </a:endParaRPr>
                    </a:p>
                  </a:txBody>
                  <a:tcPr marL="12037" marR="12037" marT="9028" marB="9028" anchor="ctr"/>
                </a:tc>
                <a:extLst>
                  <a:ext uri="{0D108BD9-81ED-4DB2-BD59-A6C34878D82A}">
                    <a16:rowId xmlns:a16="http://schemas.microsoft.com/office/drawing/2014/main" val="1761235785"/>
                  </a:ext>
                </a:extLst>
              </a:tr>
              <a:tr h="582717">
                <a:tc>
                  <a:txBody>
                    <a:bodyPr/>
                    <a:lstStyle/>
                    <a:p>
                      <a:pPr marL="71755">
                        <a:spcBef>
                          <a:spcPts val="0"/>
                        </a:spcBef>
                        <a:spcAft>
                          <a:spcPts val="50"/>
                        </a:spcAft>
                      </a:pPr>
                      <a:r>
                        <a:rPr lang="en-SG" sz="1200" b="1">
                          <a:effectLst/>
                          <a:latin typeface="+mj-lt"/>
                        </a:rPr>
                        <a:t>Medical</a:t>
                      </a:r>
                    </a:p>
                  </a:txBody>
                  <a:tcPr marL="12037" marR="12037" marT="9028" marB="9028" anchor="ctr"/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SG" sz="1200">
                          <a:effectLst/>
                          <a:latin typeface="+mj-lt"/>
                        </a:rPr>
                        <a:t>Passenger that is unfit to travel, or immediate family members’ /</a:t>
                      </a:r>
                      <a:br>
                        <a:rPr lang="en-SG" sz="1200">
                          <a:effectLst/>
                          <a:latin typeface="+mj-lt"/>
                        </a:rPr>
                      </a:br>
                      <a:r>
                        <a:rPr lang="en-SG" sz="1200">
                          <a:effectLst/>
                          <a:latin typeface="+mj-lt"/>
                        </a:rPr>
                        <a:t>passenger within the travelling party / require passenger’s assistance /</a:t>
                      </a:r>
                      <a:br>
                        <a:rPr lang="en-SG" sz="1200">
                          <a:effectLst/>
                          <a:latin typeface="+mj-lt"/>
                        </a:rPr>
                      </a:br>
                      <a:r>
                        <a:rPr lang="en-SG" sz="1200">
                          <a:effectLst/>
                          <a:latin typeface="+mj-lt"/>
                        </a:rPr>
                        <a:t>presence due to their medical condition.</a:t>
                      </a:r>
                    </a:p>
                  </a:txBody>
                  <a:tcPr marL="12037" marR="12037" marT="9028" marB="9028" anchor="ctr"/>
                </a:tc>
                <a:extLst>
                  <a:ext uri="{0D108BD9-81ED-4DB2-BD59-A6C34878D82A}">
                    <a16:rowId xmlns:a16="http://schemas.microsoft.com/office/drawing/2014/main" val="1626814159"/>
                  </a:ext>
                </a:extLst>
              </a:tr>
              <a:tr h="466738">
                <a:tc>
                  <a:txBody>
                    <a:bodyPr/>
                    <a:lstStyle/>
                    <a:p>
                      <a:pPr marL="7175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b="1">
                          <a:effectLst/>
                          <a:latin typeface="+mj-lt"/>
                        </a:rPr>
                        <a:t>Compassionate</a:t>
                      </a:r>
                    </a:p>
                  </a:txBody>
                  <a:tcPr marL="12037" marR="12037" marT="9028" marB="9028" anchor="ctr"/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SG" sz="1200">
                          <a:effectLst/>
                          <a:latin typeface="+mj-lt"/>
                        </a:rPr>
                        <a:t>Demise or critical condition of passenger within the travelling party/</a:t>
                      </a:r>
                      <a:br>
                        <a:rPr lang="en-SG" sz="1200">
                          <a:effectLst/>
                          <a:latin typeface="+mj-lt"/>
                        </a:rPr>
                      </a:br>
                      <a:r>
                        <a:rPr lang="en-SG" sz="1200">
                          <a:effectLst/>
                          <a:latin typeface="+mj-lt"/>
                        </a:rPr>
                        <a:t>immediate family members.</a:t>
                      </a:r>
                    </a:p>
                  </a:txBody>
                  <a:tcPr marL="12037" marR="12037" marT="9028" marB="9028" anchor="ctr"/>
                </a:tc>
                <a:extLst>
                  <a:ext uri="{0D108BD9-81ED-4DB2-BD59-A6C34878D82A}">
                    <a16:rowId xmlns:a16="http://schemas.microsoft.com/office/drawing/2014/main" val="2041777488"/>
                  </a:ext>
                </a:extLst>
              </a:tr>
              <a:tr h="582717">
                <a:tc>
                  <a:txBody>
                    <a:bodyPr/>
                    <a:lstStyle/>
                    <a:p>
                      <a:pPr marL="71755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sz="1200" b="1" kern="1200" noProof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Situations beyond passenger’s control</a:t>
                      </a:r>
                      <a:endParaRPr lang="en-US" sz="1200" b="1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037" marR="12037" marT="9028" marB="9028" anchor="ctr"/>
                </a:tc>
                <a:tc>
                  <a:txBody>
                    <a:bodyPr/>
                    <a:lstStyle/>
                    <a:p>
                      <a:pPr marL="71755" lvl="0">
                        <a:buNone/>
                      </a:pPr>
                      <a:r>
                        <a:rPr lang="en-SG" sz="1200" kern="1200" noProof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The passenger is stuck in an unforeseen situation that he or she cannot control.</a:t>
                      </a:r>
                      <a:br>
                        <a:rPr lang="en-SG" sz="1200" kern="12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br>
                        <a:rPr lang="en-SG" sz="1200" kern="1200" noProof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SG" sz="1200" kern="1200" noProof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This could be due to unexpected airport or flight restrictions, changes in government policy, visa rejections or refusals.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037" marR="12037" marT="9028" marB="9028" anchor="ctr"/>
                </a:tc>
                <a:extLst>
                  <a:ext uri="{0D108BD9-81ED-4DB2-BD59-A6C34878D82A}">
                    <a16:rowId xmlns:a16="http://schemas.microsoft.com/office/drawing/2014/main" val="3608217370"/>
                  </a:ext>
                </a:extLst>
              </a:tr>
              <a:tr h="1449251">
                <a:tc>
                  <a:txBody>
                    <a:bodyPr/>
                    <a:lstStyle/>
                    <a:p>
                      <a:pPr marL="71755">
                        <a:spcBef>
                          <a:spcPts val="0"/>
                        </a:spcBef>
                        <a:spcAft>
                          <a:spcPts val="50"/>
                        </a:spcAft>
                      </a:pPr>
                      <a:r>
                        <a:rPr lang="en-SG" sz="1200" b="1">
                          <a:effectLst/>
                          <a:latin typeface="+mj-lt"/>
                        </a:rPr>
                        <a:t>Involuntary Schedule / Aircraft Changes / Downgrade</a:t>
                      </a:r>
                    </a:p>
                  </a:txBody>
                  <a:tcPr marL="12037" marR="12037" marT="9028" marB="9028" anchor="ctr"/>
                </a:tc>
                <a:tc>
                  <a:txBody>
                    <a:bodyPr/>
                    <a:lstStyle/>
                    <a:p>
                      <a:pPr marL="414655" indent="-342900">
                        <a:buFont typeface="+mj-lt"/>
                        <a:buAutoNum type="arabicPeriod"/>
                      </a:pPr>
                      <a:r>
                        <a:rPr lang="en-SG" sz="1200">
                          <a:effectLst/>
                          <a:latin typeface="+mj-lt"/>
                        </a:rPr>
                        <a:t>Schedule Change: Flight schedule has been changed due to unforeseen circumstances.</a:t>
                      </a:r>
                    </a:p>
                    <a:p>
                      <a:pPr marL="414655" indent="-342900">
                        <a:buFont typeface="+mj-lt"/>
                        <a:buAutoNum type="arabicPeriod"/>
                      </a:pPr>
                      <a:r>
                        <a:rPr lang="en-SG" sz="1200">
                          <a:effectLst/>
                          <a:latin typeface="+mj-lt"/>
                        </a:rPr>
                        <a:t>Flight Disruptions / Aircraft Changes: Flight has been cancelled or postponed due to unforeseen circumstances.</a:t>
                      </a:r>
                    </a:p>
                    <a:p>
                      <a:pPr marL="414655" indent="-342900">
                        <a:buFont typeface="+mj-lt"/>
                        <a:buAutoNum type="arabicPeriod"/>
                      </a:pPr>
                      <a:r>
                        <a:rPr lang="en-SG" sz="1200">
                          <a:effectLst/>
                          <a:latin typeface="+mj-lt"/>
                        </a:rPr>
                        <a:t>Visa Rejection: Passenger is unable to enter the country due to invalid or missing visa.</a:t>
                      </a:r>
                    </a:p>
                    <a:p>
                      <a:pPr marL="414655" indent="-342900">
                        <a:buFont typeface="+mj-lt"/>
                        <a:buAutoNum type="arabicPeriod"/>
                      </a:pPr>
                      <a:r>
                        <a:rPr lang="en-SG" sz="1200">
                          <a:effectLst/>
                          <a:latin typeface="+mj-lt"/>
                        </a:rPr>
                        <a:t>Downgrade: Passenger has been downgraded to a lower cabin class due to unforeseen circumstances.</a:t>
                      </a:r>
                    </a:p>
                    <a:p>
                      <a:pPr marL="414655" indent="-342900">
                        <a:buFont typeface="+mj-lt"/>
                        <a:buAutoNum type="arabicPeriod"/>
                      </a:pPr>
                      <a:r>
                        <a:rPr lang="en-SG" sz="1200">
                          <a:effectLst/>
                          <a:latin typeface="+mj-lt"/>
                        </a:rPr>
                        <a:t>Natural Disaster: Situations such as tsunami, volcanic eruption</a:t>
                      </a:r>
                    </a:p>
                    <a:p>
                      <a:pPr marL="414655" indent="-342900">
                        <a:buFont typeface="+mj-lt"/>
                        <a:buAutoNum type="arabicPeriod"/>
                      </a:pPr>
                      <a:r>
                        <a:rPr lang="en-SG" sz="1200">
                          <a:effectLst/>
                          <a:latin typeface="+mj-lt"/>
                        </a:rPr>
                        <a:t>Political situation/ crisis: Situations such as riot, civil unrest, crisis that are happening in the country.</a:t>
                      </a:r>
                    </a:p>
                  </a:txBody>
                  <a:tcPr marL="12037" marR="12037" marT="9028" marB="9028" anchor="ctr"/>
                </a:tc>
                <a:extLst>
                  <a:ext uri="{0D108BD9-81ED-4DB2-BD59-A6C34878D82A}">
                    <a16:rowId xmlns:a16="http://schemas.microsoft.com/office/drawing/2014/main" val="2760267307"/>
                  </a:ext>
                </a:extLst>
              </a:tr>
              <a:tr h="466738">
                <a:tc>
                  <a:txBody>
                    <a:bodyPr/>
                    <a:lstStyle/>
                    <a:p>
                      <a:pPr marL="71755">
                        <a:spcBef>
                          <a:spcPts val="0"/>
                        </a:spcBef>
                        <a:spcAft>
                          <a:spcPts val="50"/>
                        </a:spcAft>
                      </a:pPr>
                      <a:r>
                        <a:rPr lang="en-SG" sz="1200" b="1">
                          <a:effectLst/>
                          <a:latin typeface="+mj-lt"/>
                        </a:rPr>
                        <a:t>System Limitation / Error</a:t>
                      </a:r>
                    </a:p>
                  </a:txBody>
                  <a:tcPr marL="12037" marR="12037" marT="9028" marB="9028" anchor="ctr"/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SG" sz="1200">
                          <a:effectLst/>
                          <a:latin typeface="+mj-lt"/>
                        </a:rPr>
                        <a:t>Unable to process due to the system issue or mistakenly process due to system error.</a:t>
                      </a:r>
                      <a:endParaRPr lang="en-SG" sz="1200">
                        <a:effectLst/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 marL="12037" marR="12037" marT="9028" marB="9028" anchor="ctr"/>
                </a:tc>
                <a:extLst>
                  <a:ext uri="{0D108BD9-81ED-4DB2-BD59-A6C34878D82A}">
                    <a16:rowId xmlns:a16="http://schemas.microsoft.com/office/drawing/2014/main" val="565770953"/>
                  </a:ext>
                </a:extLst>
              </a:tr>
              <a:tr h="466738">
                <a:tc>
                  <a:txBody>
                    <a:bodyPr/>
                    <a:lstStyle/>
                    <a:p>
                      <a:pPr marL="72000">
                        <a:spcBef>
                          <a:spcPts val="0"/>
                        </a:spcBef>
                        <a:spcAft>
                          <a:spcPts val="50"/>
                        </a:spcAft>
                      </a:pPr>
                      <a:r>
                        <a:rPr lang="en-SG" sz="1200" b="1">
                          <a:effectLst/>
                          <a:latin typeface="+mj-lt"/>
                        </a:rPr>
                        <a:t>Genuine error</a:t>
                      </a:r>
                    </a:p>
                  </a:txBody>
                  <a:tcPr marL="12037" marR="12037" marT="9028" marB="9028" anchor="ctr"/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SG" sz="1200">
                          <a:effectLst/>
                          <a:latin typeface="+mj-lt"/>
                        </a:rPr>
                        <a:t>Mistake made on the booking (e.g. misspelled name, missing corporate code, typos in fare</a:t>
                      </a:r>
                      <a:br>
                        <a:rPr lang="en-SG" sz="1200">
                          <a:effectLst/>
                          <a:latin typeface="+mj-lt"/>
                        </a:rPr>
                      </a:br>
                      <a:r>
                        <a:rPr lang="en-SG" sz="1200">
                          <a:effectLst/>
                          <a:latin typeface="+mj-lt"/>
                        </a:rPr>
                        <a:t>basis and waiver codes, calculation error)</a:t>
                      </a:r>
                      <a:endParaRPr lang="en-US" sz="1200"/>
                    </a:p>
                  </a:txBody>
                  <a:tcPr marL="12037" marR="12037" marT="9028" marB="9028" anchor="ctr"/>
                </a:tc>
                <a:extLst>
                  <a:ext uri="{0D108BD9-81ED-4DB2-BD59-A6C34878D82A}">
                    <a16:rowId xmlns:a16="http://schemas.microsoft.com/office/drawing/2014/main" val="2320965916"/>
                  </a:ext>
                </a:extLst>
              </a:tr>
              <a:tr h="466738">
                <a:tc>
                  <a:txBody>
                    <a:bodyPr/>
                    <a:lstStyle/>
                    <a:p>
                      <a:pPr marL="71755">
                        <a:spcBef>
                          <a:spcPts val="0"/>
                        </a:spcBef>
                        <a:spcAft>
                          <a:spcPts val="50"/>
                        </a:spcAft>
                      </a:pPr>
                      <a:r>
                        <a:rPr lang="en-SG" sz="1200" b="1">
                          <a:effectLst/>
                          <a:latin typeface="+mj-lt"/>
                        </a:rPr>
                        <a:t>Others</a:t>
                      </a:r>
                    </a:p>
                  </a:txBody>
                  <a:tcPr marL="12037" marR="12037" marT="9028" marB="9028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SG" sz="1200">
                          <a:effectLst/>
                          <a:latin typeface="+mj-lt"/>
                        </a:rPr>
                        <a:t>Any other reason not covered above.</a:t>
                      </a:r>
                    </a:p>
                  </a:txBody>
                  <a:tcPr marL="12037" marR="12037" marT="9028" marB="9028" anchor="ctr"/>
                </a:tc>
                <a:extLst>
                  <a:ext uri="{0D108BD9-81ED-4DB2-BD59-A6C34878D82A}">
                    <a16:rowId xmlns:a16="http://schemas.microsoft.com/office/drawing/2014/main" val="251995772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A404B15-88EB-0474-FECF-F64D5E087B75}"/>
              </a:ext>
            </a:extLst>
          </p:cNvPr>
          <p:cNvSpPr/>
          <p:nvPr/>
        </p:nvSpPr>
        <p:spPr>
          <a:xfrm>
            <a:off x="345865" y="1025834"/>
            <a:ext cx="7976099" cy="33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+mj-lt"/>
              </a:rPr>
              <a:t>Agents will need to select a reason for every SRF submission. Here is a full list of reasons:</a:t>
            </a:r>
            <a:endParaRPr lang="en-SG" sz="14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2697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f931a1-bfd9-410b-bf00-b511a2c6d20d">
      <UserInfo>
        <DisplayName>Nora Anuar</DisplayName>
        <AccountId>513</AccountId>
        <AccountType/>
      </UserInfo>
      <UserInfo>
        <DisplayName>Michelle Wong</DisplayName>
        <AccountId>3524</AccountId>
        <AccountType/>
      </UserInfo>
    </SharedWithUsers>
    <lcf76f155ced4ddcb4097134ff3c332f xmlns="7df07bea-925e-4c66-b168-8070f5e99461">
      <Terms xmlns="http://schemas.microsoft.com/office/infopath/2007/PartnerControls"/>
    </lcf76f155ced4ddcb4097134ff3c332f>
    <TaxCatchAll xmlns="45f931a1-bfd9-410b-bf00-b511a2c6d20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EC7BD769E8442ABD82AA5D59D8006" ma:contentTypeVersion="17" ma:contentTypeDescription="Create a new document." ma:contentTypeScope="" ma:versionID="1520e45070fa69036fe620340593bdec">
  <xsd:schema xmlns:xsd="http://www.w3.org/2001/XMLSchema" xmlns:xs="http://www.w3.org/2001/XMLSchema" xmlns:p="http://schemas.microsoft.com/office/2006/metadata/properties" xmlns:ns2="7df07bea-925e-4c66-b168-8070f5e99461" xmlns:ns3="45f931a1-bfd9-410b-bf00-b511a2c6d20d" targetNamespace="http://schemas.microsoft.com/office/2006/metadata/properties" ma:root="true" ma:fieldsID="17725ff14b1bc5608acf73ee8a99af9f" ns2:_="" ns3:_="">
    <xsd:import namespace="7df07bea-925e-4c66-b168-8070f5e99461"/>
    <xsd:import namespace="45f931a1-bfd9-410b-bf00-b511a2c6d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07bea-925e-4c66-b168-8070f5e99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b360d2c-db50-493b-a52c-d0187abea4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931a1-bfd9-410b-bf00-b511a2c6d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b85fea-7a7b-4658-810d-cedc220c930b}" ma:internalName="TaxCatchAll" ma:showField="CatchAllData" ma:web="45f931a1-bfd9-410b-bf00-b511a2c6d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0B991-3D9D-4D49-8817-26024FDEF210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7df07bea-925e-4c66-b168-8070f5e99461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45f931a1-bfd9-410b-bf00-b511a2c6d20d"/>
  </ds:schemaRefs>
</ds:datastoreItem>
</file>

<file path=customXml/itemProps2.xml><?xml version="1.0" encoding="utf-8"?>
<ds:datastoreItem xmlns:ds="http://schemas.openxmlformats.org/officeDocument/2006/customXml" ds:itemID="{9372D0EC-BB89-438C-9666-56C3312F29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B990AF-658F-4FD3-A2B7-F3E00416BD87}">
  <ds:schemaRefs>
    <ds:schemaRef ds:uri="45f931a1-bfd9-410b-bf00-b511a2c6d20d"/>
    <ds:schemaRef ds:uri="7df07bea-925e-4c66-b168-8070f5e99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2771</Words>
  <Application>Microsoft Office PowerPoint</Application>
  <PresentationFormat>Widescreen</PresentationFormat>
  <Paragraphs>506</Paragraphs>
  <Slides>68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Century Gothic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Marjorie Yip</cp:lastModifiedBy>
  <cp:revision>8</cp:revision>
  <dcterms:created xsi:type="dcterms:W3CDTF">2020-11-20T08:19:36Z</dcterms:created>
  <dcterms:modified xsi:type="dcterms:W3CDTF">2025-10-14T01:44:19Z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0x0101000B7EC7BD769E8442ABD82AA5D59D8006</vt:lpwstr>
  </property>
  <property fmtid="{D5CDD505-2E9C-101B-9397-08002B2CF9AE}" pid="3" name="MediaServiceImageTags">
    <vt:lpwstr/>
  </property>
</Properties>
</file>