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53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06" r:id="rId81"/>
    <p:sldId id="1835" r:id="rId82"/>
    <p:sldId id="1836" r:id="rId83"/>
    <p:sldId id="1837" r:id="rId84"/>
    <p:sldId id="1901" r:id="rId85"/>
    <p:sldId id="2161" r:id="rId86"/>
    <p:sldId id="1899" r:id="rId87"/>
    <p:sldId id="1906" r:id="rId88"/>
    <p:sldId id="2216" r:id="rId89"/>
    <p:sldId id="1905" r:id="rId90"/>
    <p:sldId id="1907" r:id="rId91"/>
    <p:sldId id="1911" r:id="rId92"/>
    <p:sldId id="2204" r:id="rId93"/>
    <p:sldId id="2211" r:id="rId94"/>
    <p:sldId id="2208" r:id="rId95"/>
    <p:sldId id="2075" r:id="rId96"/>
    <p:sldId id="1947" r:id="rId97"/>
    <p:sldId id="1948" r:id="rId98"/>
    <p:sldId id="1949" r:id="rId99"/>
    <p:sldId id="1950" r:id="rId100"/>
    <p:sldId id="1951" r:id="rId101"/>
    <p:sldId id="2018" r:id="rId102"/>
    <p:sldId id="2126" r:id="rId103"/>
    <p:sldId id="2207" r:id="rId104"/>
    <p:sldId id="2066" r:id="rId105"/>
    <p:sldId id="1809" r:id="rId106"/>
    <p:sldId id="2202" r:id="rId107"/>
    <p:sldId id="2067" r:id="rId108"/>
    <p:sldId id="1464" r:id="rId109"/>
    <p:sldId id="2209" r:id="rId110"/>
    <p:sldId id="2068" r:id="rId111"/>
    <p:sldId id="1455" r:id="rId112"/>
    <p:sldId id="1692" r:id="rId113"/>
    <p:sldId id="1457" r:id="rId114"/>
    <p:sldId id="1458" r:id="rId115"/>
    <p:sldId id="2069" r:id="rId116"/>
    <p:sldId id="1921" r:id="rId117"/>
    <p:sldId id="2128" r:id="rId118"/>
    <p:sldId id="2129" r:id="rId119"/>
    <p:sldId id="1924" r:id="rId120"/>
    <p:sldId id="2086" r:id="rId121"/>
    <p:sldId id="1941" r:id="rId122"/>
    <p:sldId id="2070" r:id="rId123"/>
    <p:sldId id="1811" r:id="rId124"/>
    <p:sldId id="1916" r:id="rId125"/>
    <p:sldId id="2071" r:id="rId126"/>
    <p:sldId id="1013" r:id="rId127"/>
    <p:sldId id="1813" r:id="rId128"/>
    <p:sldId id="1814" r:id="rId129"/>
    <p:sldId id="1919" r:id="rId130"/>
    <p:sldId id="1920" r:id="rId131"/>
    <p:sldId id="1817" r:id="rId132"/>
    <p:sldId id="1816" r:id="rId133"/>
    <p:sldId id="1419" r:id="rId134"/>
    <p:sldId id="1927" r:id="rId135"/>
    <p:sldId id="1298" r:id="rId136"/>
    <p:sldId id="2164" r:id="rId137"/>
    <p:sldId id="2134" r:id="rId138"/>
    <p:sldId id="2133" r:id="rId139"/>
    <p:sldId id="2135" r:id="rId140"/>
    <p:sldId id="2210" r:id="rId141"/>
    <p:sldId id="2136" r:id="rId142"/>
    <p:sldId id="2165" r:id="rId143"/>
    <p:sldId id="2072" r:id="rId144"/>
    <p:sldId id="1930" r:id="rId145"/>
    <p:sldId id="2143" r:id="rId146"/>
    <p:sldId id="2139" r:id="rId147"/>
    <p:sldId id="2140" r:id="rId148"/>
    <p:sldId id="2175" r:id="rId149"/>
    <p:sldId id="2073" r:id="rId150"/>
    <p:sldId id="1935" r:id="rId151"/>
    <p:sldId id="2142" r:id="rId152"/>
    <p:sldId id="2144" r:id="rId153"/>
    <p:sldId id="2145" r:id="rId154"/>
    <p:sldId id="2147" r:id="rId155"/>
    <p:sldId id="2141" r:id="rId156"/>
    <p:sldId id="2074" r:id="rId157"/>
    <p:sldId id="1727" r:id="rId158"/>
    <p:sldId id="1476" r:id="rId159"/>
    <p:sldId id="2076" r:id="rId160"/>
    <p:sldId id="1953" r:id="rId161"/>
    <p:sldId id="1955" r:id="rId162"/>
    <p:sldId id="1954" r:id="rId163"/>
    <p:sldId id="1956" r:id="rId164"/>
    <p:sldId id="2218" r:id="rId165"/>
    <p:sldId id="2219" r:id="rId166"/>
    <p:sldId id="2220" r:id="rId167"/>
    <p:sldId id="2019" r:id="rId168"/>
    <p:sldId id="1957" r:id="rId169"/>
    <p:sldId id="1961" r:id="rId170"/>
    <p:sldId id="1958" r:id="rId171"/>
    <p:sldId id="2198" r:id="rId172"/>
    <p:sldId id="2199" r:id="rId173"/>
    <p:sldId id="1962" r:id="rId174"/>
    <p:sldId id="1963" r:id="rId175"/>
    <p:sldId id="1845" r:id="rId176"/>
    <p:sldId id="1964" r:id="rId177"/>
    <p:sldId id="1852" r:id="rId178"/>
    <p:sldId id="1327" r:id="rId179"/>
    <p:sldId id="1968" r:id="rId180"/>
    <p:sldId id="1969" r:id="rId181"/>
    <p:sldId id="1970" r:id="rId182"/>
    <p:sldId id="2021" r:id="rId183"/>
    <p:sldId id="2193" r:id="rId184"/>
    <p:sldId id="2092" r:id="rId185"/>
    <p:sldId id="1855" r:id="rId186"/>
    <p:sldId id="2063" r:id="rId187"/>
    <p:sldId id="2105" r:id="rId188"/>
    <p:sldId id="2064" r:id="rId189"/>
    <p:sldId id="2104" r:id="rId190"/>
    <p:sldId id="2022" r:id="rId191"/>
    <p:sldId id="2194" r:id="rId192"/>
    <p:sldId id="2201" r:id="rId193"/>
    <p:sldId id="2212" r:id="rId194"/>
    <p:sldId id="2203" r:id="rId195"/>
    <p:sldId id="1973" r:id="rId196"/>
    <p:sldId id="2213" r:id="rId197"/>
    <p:sldId id="2024" r:id="rId198"/>
    <p:sldId id="2195" r:id="rId199"/>
    <p:sldId id="2023" r:id="rId200"/>
    <p:sldId id="1974" r:id="rId201"/>
    <p:sldId id="1975" r:id="rId202"/>
    <p:sldId id="1976" r:id="rId203"/>
    <p:sldId id="1977" r:id="rId204"/>
    <p:sldId id="2027" r:id="rId205"/>
    <p:sldId id="1981" r:id="rId206"/>
    <p:sldId id="2152" r:id="rId207"/>
    <p:sldId id="1989" r:id="rId208"/>
    <p:sldId id="2004" r:id="rId209"/>
    <p:sldId id="1993" r:id="rId210"/>
    <p:sldId id="2178" r:id="rId211"/>
    <p:sldId id="2214" r:id="rId212"/>
    <p:sldId id="1987" r:id="rId213"/>
    <p:sldId id="1991" r:id="rId214"/>
    <p:sldId id="1992" r:id="rId215"/>
    <p:sldId id="2015" r:id="rId216"/>
    <p:sldId id="2029" r:id="rId217"/>
    <p:sldId id="1689" r:id="rId218"/>
    <p:sldId id="1960" r:id="rId219"/>
    <p:sldId id="1786" r:id="rId220"/>
    <p:sldId id="2197" r:id="rId221"/>
    <p:sldId id="1788" r:id="rId222"/>
    <p:sldId id="2177" r:id="rId223"/>
    <p:sldId id="2090" r:id="rId224"/>
    <p:sldId id="2065" r:id="rId225"/>
    <p:sldId id="1780" r:id="rId226"/>
    <p:sldId id="2025" r:id="rId227"/>
    <p:sldId id="1980" r:id="rId228"/>
    <p:sldId id="2150" r:id="rId229"/>
    <p:sldId id="2155" r:id="rId230"/>
    <p:sldId id="1982" r:id="rId231"/>
    <p:sldId id="2043" r:id="rId232"/>
    <p:sldId id="2157" r:id="rId233"/>
    <p:sldId id="2158" r:id="rId234"/>
    <p:sldId id="1983" r:id="rId235"/>
    <p:sldId id="2034" r:id="rId236"/>
    <p:sldId id="2190" r:id="rId237"/>
    <p:sldId id="2191" r:id="rId238"/>
    <p:sldId id="2036" r:id="rId239"/>
    <p:sldId id="2192" r:id="rId240"/>
    <p:sldId id="2038" r:id="rId241"/>
    <p:sldId id="2217" r:id="rId242"/>
    <p:sldId id="2159" r:id="rId243"/>
    <p:sldId id="2039" r:id="rId244"/>
    <p:sldId id="2160" r:id="rId245"/>
    <p:sldId id="2040" r:id="rId246"/>
    <p:sldId id="2215" r:id="rId247"/>
    <p:sldId id="2030" r:id="rId248"/>
    <p:sldId id="1805" r:id="rId249"/>
    <p:sldId id="1453" r:id="rId250"/>
    <p:sldId id="863" r:id="rId251"/>
    <p:sldId id="1928" r:id="rId25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2216"/>
            <p14:sldId id="1905"/>
            <p14:sldId id="1907"/>
            <p14:sldId id="1911"/>
            <p14:sldId id="2204"/>
            <p14:sldId id="2211"/>
            <p14:sldId id="2208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1951"/>
            <p14:sldId id="201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</p14:sldIdLst>
        </p14:section>
        <p14:section name="Partially Flown Bookings" id="{4DC0849E-D7F6-4EFF-A035-A2A8BD71C0A2}">
          <p14:sldIdLst>
            <p14:sldId id="2218"/>
            <p14:sldId id="2219"/>
            <p14:sldId id="2220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2214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217"/>
            <p14:sldId id="2159"/>
            <p14:sldId id="2039"/>
            <p14:sldId id="2160"/>
            <p14:sldId id="2040"/>
            <p14:sldId id="2215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20D53-0C43-4D1F-9DDC-3AE34E5FB05A}" v="287" dt="2025-08-27T08:25:37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tableStyles" Target="tableStyle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microsoft.com/office/2015/10/relationships/revisionInfo" Target="revisionInfo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microsoft.com/office/2018/10/relationships/authors" Target="authors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commentAuthors" Target="commentAuthors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presProps" Target="presProps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viewProps" Target="viewProps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27/8/2025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314773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76933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2998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6751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4968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27/8/2025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27/8/2025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27/8/2025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27/8/2025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27/8/2025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3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microsoft.com/office/2007/relationships/hdphoto" Target="../media/hdphoto4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58.png"/><Relationship Id="rId4" Type="http://schemas.microsoft.com/office/2007/relationships/hdphoto" Target="../media/hdphoto5.wd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59.png"/><Relationship Id="rId4" Type="http://schemas.microsoft.com/office/2007/relationships/hdphoto" Target="../media/hdphoto5.wdp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8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84.png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196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4.png"/><Relationship Id="rId4" Type="http://schemas.openxmlformats.org/officeDocument/2006/relationships/image" Target="../media/image19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03.png"/><Relationship Id="rId4" Type="http://schemas.microsoft.com/office/2007/relationships/hdphoto" Target="../media/hdphoto6.wdp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4.png"/><Relationship Id="rId4" Type="http://schemas.microsoft.com/office/2007/relationships/hdphoto" Target="../media/hdphoto6.wdp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06.png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11.png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1.png"/><Relationship Id="rId4" Type="http://schemas.microsoft.com/office/2007/relationships/hdphoto" Target="../media/hdphoto7.wdp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2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6.xml"/><Relationship Id="rId18" Type="http://schemas.openxmlformats.org/officeDocument/2006/relationships/slide" Target="slide196.xml"/><Relationship Id="rId26" Type="http://schemas.openxmlformats.org/officeDocument/2006/relationships/slide" Target="slide213.xml"/><Relationship Id="rId39" Type="http://schemas.openxmlformats.org/officeDocument/2006/relationships/slide" Target="slide41.xml"/><Relationship Id="rId21" Type="http://schemas.openxmlformats.org/officeDocument/2006/relationships/slide" Target="slide179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05.xml"/><Relationship Id="rId2" Type="http://schemas.openxmlformats.org/officeDocument/2006/relationships/slide" Target="slide67.xml"/><Relationship Id="rId16" Type="http://schemas.openxmlformats.org/officeDocument/2006/relationships/slide" Target="slide146.xml"/><Relationship Id="rId29" Type="http://schemas.openxmlformats.org/officeDocument/2006/relationships/slide" Target="slide22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1.xml"/><Relationship Id="rId11" Type="http://schemas.openxmlformats.org/officeDocument/2006/relationships/slide" Target="slide122.xml"/><Relationship Id="rId24" Type="http://schemas.openxmlformats.org/officeDocument/2006/relationships/slide" Target="slide194.xml"/><Relationship Id="rId32" Type="http://schemas.openxmlformats.org/officeDocument/2006/relationships/slide" Target="slide240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2.xml"/><Relationship Id="rId15" Type="http://schemas.openxmlformats.org/officeDocument/2006/relationships/slide" Target="slide140.xml"/><Relationship Id="rId23" Type="http://schemas.openxmlformats.org/officeDocument/2006/relationships/slide" Target="slide187.xml"/><Relationship Id="rId28" Type="http://schemas.openxmlformats.org/officeDocument/2006/relationships/slide" Target="slide220.xml"/><Relationship Id="rId36" Type="http://schemas.openxmlformats.org/officeDocument/2006/relationships/slide" Target="slide14.xml"/><Relationship Id="rId10" Type="http://schemas.openxmlformats.org/officeDocument/2006/relationships/slide" Target="slide119.xml"/><Relationship Id="rId19" Type="http://schemas.openxmlformats.org/officeDocument/2006/relationships/slide" Target="slide164.xml"/><Relationship Id="rId31" Type="http://schemas.openxmlformats.org/officeDocument/2006/relationships/slide" Target="slide235.xml"/><Relationship Id="rId44" Type="http://schemas.openxmlformats.org/officeDocument/2006/relationships/slide" Target="slide58.xml"/><Relationship Id="rId4" Type="http://schemas.openxmlformats.org/officeDocument/2006/relationships/slide" Target="slide87.xml"/><Relationship Id="rId9" Type="http://schemas.openxmlformats.org/officeDocument/2006/relationships/slide" Target="slide112.xml"/><Relationship Id="rId14" Type="http://schemas.openxmlformats.org/officeDocument/2006/relationships/slide" Target="slide138.xml"/><Relationship Id="rId22" Type="http://schemas.openxmlformats.org/officeDocument/2006/relationships/slide" Target="slide183.xml"/><Relationship Id="rId27" Type="http://schemas.openxmlformats.org/officeDocument/2006/relationships/slide" Target="slide223.xml"/><Relationship Id="rId30" Type="http://schemas.openxmlformats.org/officeDocument/2006/relationships/slide" Target="slide234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07.xml"/><Relationship Id="rId3" Type="http://schemas.openxmlformats.org/officeDocument/2006/relationships/slide" Target="slide70.xml"/><Relationship Id="rId12" Type="http://schemas.openxmlformats.org/officeDocument/2006/relationships/slide" Target="slide134.xml"/><Relationship Id="rId17" Type="http://schemas.openxmlformats.org/officeDocument/2006/relationships/slide" Target="slide153.xml"/><Relationship Id="rId25" Type="http://schemas.openxmlformats.org/officeDocument/2006/relationships/slide" Target="slide201.xml"/><Relationship Id="rId33" Type="http://schemas.openxmlformats.org/officeDocument/2006/relationships/slide" Target="slide244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75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microsoft.com/office/2007/relationships/hdphoto" Target="../media/hdphoto7.wdp"/></Relationships>
</file>

<file path=ppt/slides/_rels/slide2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6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36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2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5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56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2.png"/><Relationship Id="rId5" Type="http://schemas.openxmlformats.org/officeDocument/2006/relationships/image" Target="../media/image259.png"/><Relationship Id="rId4" Type="http://schemas.openxmlformats.org/officeDocument/2006/relationships/image" Target="../media/image26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5.png"/><Relationship Id="rId4" Type="http://schemas.openxmlformats.org/officeDocument/2006/relationships/image" Target="../media/image1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5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70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2.png"/><Relationship Id="rId4" Type="http://schemas.openxmlformats.org/officeDocument/2006/relationships/image" Target="../media/image1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7.png"/><Relationship Id="rId4" Type="http://schemas.openxmlformats.org/officeDocument/2006/relationships/image" Target="../media/image13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2.xml"/><Relationship Id="rId13" Type="http://schemas.openxmlformats.org/officeDocument/2006/relationships/slide" Target="slide220.xml"/><Relationship Id="rId3" Type="http://schemas.openxmlformats.org/officeDocument/2006/relationships/slide" Target="slide81.xml"/><Relationship Id="rId7" Type="http://schemas.openxmlformats.org/officeDocument/2006/relationships/slide" Target="slide88.xml"/><Relationship Id="rId12" Type="http://schemas.openxmlformats.org/officeDocument/2006/relationships/slide" Target="slide196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3.xml"/><Relationship Id="rId11" Type="http://schemas.openxmlformats.org/officeDocument/2006/relationships/slide" Target="slide194.xml"/><Relationship Id="rId5" Type="http://schemas.openxmlformats.org/officeDocument/2006/relationships/slide" Target="slide87.xml"/><Relationship Id="rId10" Type="http://schemas.openxmlformats.org/officeDocument/2006/relationships/slide" Target="slide135.xml"/><Relationship Id="rId4" Type="http://schemas.openxmlformats.org/officeDocument/2006/relationships/slide" Target="slide83.xml"/><Relationship Id="rId9" Type="http://schemas.openxmlformats.org/officeDocument/2006/relationships/slide" Target="slide146.xml"/><Relationship Id="rId14" Type="http://schemas.openxmlformats.org/officeDocument/2006/relationships/slide" Target="slide22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C3828-BE03-0A52-1287-E5347594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2" y="945847"/>
            <a:ext cx="8947195" cy="591215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2041274" y="236995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177851" y="5191012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0" y="4472576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041274" y="4569614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2" y="3608499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10513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02178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106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98793A-80EB-4A7E-C40E-03E24E6E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" y="2004242"/>
            <a:ext cx="8569893" cy="479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147296" y="3499262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350155" y="941347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9548049" y="3696838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554531" y="4864200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2610700" y="4746814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Reshop</a:t>
            </a:r>
            <a:endParaRPr lang="en-SG" sz="1400" b="1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5307494" y="6246611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6E43F-895F-AB8F-C578-75CA0F3AA5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4476" flipH="1">
            <a:off x="8391547" y="6246320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 dirty="0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203D8-8385-0694-8E67-D7B24305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955929"/>
            <a:ext cx="10676225" cy="583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892945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934699" y="38734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E64E-CAD5-AE45-57FD-0F920429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2" y="933855"/>
            <a:ext cx="9026837" cy="592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2245375" y="3033797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2732930" y="107967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548049" y="3541715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2384490" y="4287969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3383565" y="4155507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>
              <a:latin typeface="Aptos" panose="020B00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0785">
            <a:off x="7506753" y="6210877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378600" y="61138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2B3D3F-A786-4D57-E9DC-96FF220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3" y="1045866"/>
            <a:ext cx="6930367" cy="581213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190514" y="2782529"/>
            <a:ext cx="6716352" cy="24089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F53A16-4A03-C119-7B9B-831E46B4EA75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IATA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TIDS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dirty="0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 dirty="0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651118" y="6203174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12596" y="429302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9352F2-A887-E298-FED8-680C17672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208"/>
          <a:stretch/>
        </p:blipFill>
        <p:spPr>
          <a:xfrm>
            <a:off x="3156710" y="2343016"/>
            <a:ext cx="5641472" cy="91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FDCF3-C59D-B3C2-026E-CE27DF0FF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005"/>
          <a:stretch/>
        </p:blipFill>
        <p:spPr>
          <a:xfrm>
            <a:off x="3156710" y="3255319"/>
            <a:ext cx="5641472" cy="24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72h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778A9FD9-D0F2-F6A7-FD3B-CB2E9D2F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" y="1758633"/>
            <a:ext cx="9315450" cy="4905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29" y="2896574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991618" y="4512038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2762120" y="4217017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Reshop</a:t>
            </a:r>
            <a:endParaRPr kumimoji="0" lang="en-SG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1" y="6203139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606696" y="5956371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flight ticket&#10;&#10;Description automatically generated">
            <a:extLst>
              <a:ext uri="{FF2B5EF4-FFF2-40B4-BE49-F238E27FC236}">
                <a16:creationId xmlns:a16="http://schemas.microsoft.com/office/drawing/2014/main" id="{E24288D5-B1DC-25D7-6199-12EEC65FD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1038225"/>
            <a:ext cx="9319895" cy="4578350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8" y="1718808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6392" y="58481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28557" y="522790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267754" y="3996291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10DBC-A213-99F7-AAA1-747479B3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0" y="983938"/>
            <a:ext cx="8972550" cy="574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917848" y="2797616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917848" y="407480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3297141" y="3942344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7648345" y="6098160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453768" y="5982536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 dirty="0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 dirty="0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B778A-71CB-1FF8-D837-D2C419D2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12" y="795462"/>
            <a:ext cx="6985747" cy="5979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260258" y="2379405"/>
            <a:ext cx="6716490" cy="19074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 dirty="0" err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 dirty="0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 dirty="0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 dirty="0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AD29D-CB52-49F4-EC8B-124A54B47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71869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AA09D-30AA-D5BC-7836-883DCB567D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51" t="21132" r="29943" b="27221"/>
          <a:stretch/>
        </p:blipFill>
        <p:spPr>
          <a:xfrm>
            <a:off x="4521473" y="6214309"/>
            <a:ext cx="280155" cy="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3966832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C9F79-32B0-677C-23DE-1A4220A8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323" y="1108356"/>
            <a:ext cx="9001762" cy="2687301"/>
          </a:xfrm>
          <a:prstGeom prst="rect">
            <a:avLst/>
          </a:prstGeom>
          <a:ln w="38100">
            <a:noFill/>
          </a:ln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636902" y="585160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749393" y="3428286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568137" y="772085"/>
            <a:ext cx="416620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Partially Flown Bookings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626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A4E83-44FF-1FD2-7244-1F6EFE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96" y="873176"/>
            <a:ext cx="9946207" cy="598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31908" y="6102325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242542" y="5260259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partially flown bookings, agents can choose to either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(Instant Payment)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</a:p>
        </p:txBody>
      </p:sp>
    </p:spTree>
    <p:extLst>
      <p:ext uri="{BB962C8B-B14F-4D97-AF65-F5344CB8AC3E}">
        <p14:creationId xmlns:p14="http://schemas.microsoft.com/office/powerpoint/2010/main" val="106089468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DD9D5-7A84-0347-B44D-EFD19BD0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00" y="776139"/>
            <a:ext cx="6484083" cy="6081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6308471" y="6190621"/>
            <a:ext cx="696880" cy="69688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635832" y="5050200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also be able to refund for partially flown bookings, for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93FE-D611-FBE0-73BC-04241298EA44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0435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2E4730-AB1B-326A-EEC6-19353997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28" y="911827"/>
            <a:ext cx="8970143" cy="5946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830491" y="1046869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64959" y="4800165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689672" y="4071669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31959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UNTKT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661234" y="1885122"/>
            <a:ext cx="2970452" cy="4269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185C-831A-C193-1AF6-B5C30932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66" y="5623164"/>
            <a:ext cx="1280603" cy="583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9073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629333" y="2666906"/>
            <a:ext cx="3929187" cy="15810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 choose to either mask fares only or mask fares and taxes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04C0-0AC6-4B3F-8434-E897855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8" y="2334191"/>
            <a:ext cx="2144102" cy="206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533216" y="1064356"/>
            <a:ext cx="4122301" cy="56015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as pdf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D2495-84AB-3DC3-17A2-F694146F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7" y="5924867"/>
            <a:ext cx="1156924" cy="52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791733" y="5942395"/>
            <a:ext cx="1153517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D60FC-C5FB-D972-B936-3908D75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54" y="3136571"/>
            <a:ext cx="2239174" cy="21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ED4C51-714D-026E-E765-D3FC1382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" b="44829"/>
          <a:stretch/>
        </p:blipFill>
        <p:spPr>
          <a:xfrm>
            <a:off x="1377349" y="4295991"/>
            <a:ext cx="10458988" cy="2436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1377349" y="1362325"/>
            <a:ext cx="9766517" cy="239936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Accept change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without penalties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CA144A6-47AD-680A-C0AA-50222EFDA331}"/>
              </a:ext>
            </a:extLst>
          </p:cNvPr>
          <p:cNvSpPr/>
          <p:nvPr/>
        </p:nvSpPr>
        <p:spPr>
          <a:xfrm>
            <a:off x="1377349" y="4631561"/>
            <a:ext cx="11082068" cy="466166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A flight schedule change has been made by the airline. Please proceed to accept, </a:t>
            </a:r>
            <a:r>
              <a:rPr lang="en-SG" sz="1200" err="1">
                <a:solidFill>
                  <a:schemeClr val="tx1"/>
                </a:solidFill>
                <a:cs typeface="Arial" panose="020B06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, or refund the booking (without penalties).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A23A8A8-3CBC-A612-401D-D8D7B6B68E76}"/>
              </a:ext>
            </a:extLst>
          </p:cNvPr>
          <p:cNvSpPr/>
          <p:nvPr/>
        </p:nvSpPr>
        <p:spPr>
          <a:xfrm>
            <a:off x="1377349" y="4295991"/>
            <a:ext cx="2654061" cy="384918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b="1">
                <a:solidFill>
                  <a:srgbClr val="0F1040"/>
                </a:solidFill>
                <a:cs typeface="Arial" panose="020B0604020202020204" pitchFamily="34" charset="0"/>
              </a:rPr>
              <a:t>Flight Schedule Change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0A69E53-FFEB-780B-413F-0DBD6183D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83191"/>
              </p:ext>
            </p:extLst>
          </p:nvPr>
        </p:nvGraphicFramePr>
        <p:xfrm>
          <a:off x="1467059" y="5053380"/>
          <a:ext cx="9802065" cy="8153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4549">
                  <a:extLst>
                    <a:ext uri="{9D8B030D-6E8A-4147-A177-3AD203B41FA5}">
                      <a16:colId xmlns:a16="http://schemas.microsoft.com/office/drawing/2014/main" val="3987163940"/>
                    </a:ext>
                  </a:extLst>
                </a:gridCol>
                <a:gridCol w="865387">
                  <a:extLst>
                    <a:ext uri="{9D8B030D-6E8A-4147-A177-3AD203B41FA5}">
                      <a16:colId xmlns:a16="http://schemas.microsoft.com/office/drawing/2014/main" val="2016948737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4144854186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3497797963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081684141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3009163430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869009165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507105972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612935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Origin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Destination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Departure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Arrival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Flight number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Cabin class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err="1">
                          <a:effectLst/>
                        </a:rPr>
                        <a:t>Aricraft</a:t>
                      </a:r>
                      <a:r>
                        <a:rPr lang="en-US" sz="1200">
                          <a:effectLst/>
                        </a:rPr>
                        <a:t> type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Duration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Status code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3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HKG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22:45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SQ898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3216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HKG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22:45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SQ900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TK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677517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6A79D71-E8CA-CF45-272A-0A71545F9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471" y="5931392"/>
            <a:ext cx="2373020" cy="414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CF18B-153A-1D95-68F2-CE18C7DB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961" y="5936875"/>
            <a:ext cx="2373020" cy="414084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3E90E4A-3938-0A15-0E04-E3A97A353717}"/>
              </a:ext>
            </a:extLst>
          </p:cNvPr>
          <p:cNvSpPr/>
          <p:nvPr/>
        </p:nvSpPr>
        <p:spPr>
          <a:xfrm>
            <a:off x="8016806" y="6010666"/>
            <a:ext cx="722820" cy="263193"/>
          </a:xfrm>
          <a:prstGeom prst="round2DiagRect">
            <a:avLst/>
          </a:prstGeom>
          <a:solidFill>
            <a:srgbClr val="1017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100">
                <a:solidFill>
                  <a:schemeClr val="bg1"/>
                </a:solidFill>
                <a:cs typeface="Arial" panose="020B0604020202020204" pitchFamily="34" charset="0"/>
              </a:rPr>
              <a:t>Accept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F5260-ED2F-C0B8-2ABE-D481635054A4}"/>
              </a:ext>
            </a:extLst>
          </p:cNvPr>
          <p:cNvSpPr/>
          <p:nvPr/>
        </p:nvSpPr>
        <p:spPr>
          <a:xfrm>
            <a:off x="1377349" y="4226521"/>
            <a:ext cx="10121662" cy="220836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723711" y="608242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1B667-0BA3-6165-470F-4FF536FEBED0}"/>
              </a:ext>
            </a:extLst>
          </p:cNvPr>
          <p:cNvSpPr/>
          <p:nvPr/>
        </p:nvSpPr>
        <p:spPr>
          <a:xfrm>
            <a:off x="9207795" y="6028122"/>
            <a:ext cx="712382" cy="213069"/>
          </a:xfrm>
          <a:prstGeom prst="rect">
            <a:avLst/>
          </a:prstGeom>
          <a:solidFill>
            <a:srgbClr val="101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err="1"/>
              <a:t>Reshop</a:t>
            </a:r>
            <a:endParaRPr lang="en-SG" sz="110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23DE76-13C9-BF57-95D4-D73CCB78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1743075"/>
            <a:ext cx="11934825" cy="3371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298010" y="232410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10004135" y="2263909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8315033" y="4514071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9CBA-EDD9-A6E7-158E-D2C1C67D884A}"/>
              </a:ext>
            </a:extLst>
          </p:cNvPr>
          <p:cNvSpPr/>
          <p:nvPr/>
        </p:nvSpPr>
        <p:spPr>
          <a:xfrm>
            <a:off x="7928056" y="4098666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 dirty="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A7BAB-702B-0471-656B-8A9190B6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1302505"/>
            <a:ext cx="6639926" cy="16020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326264"/>
            <a:ext cx="1828800" cy="273295"/>
          </a:xfrm>
          <a:prstGeom prst="rect">
            <a:avLst/>
          </a:prstGeom>
          <a:solidFill>
            <a:srgbClr val="FFC000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745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1152788"/>
            <a:ext cx="10820400" cy="1651395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CBAACE-1608-2315-1266-EE44EF2CC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B9366-3CA0-27A4-D817-D49E6085E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477551" y="2195887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7610107" y="14623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7150202" y="2391766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978726" y="1516580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28EC3-19A8-FFD8-CAA2-956B72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09" y="880306"/>
            <a:ext cx="10292782" cy="59776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636565" y="2976960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827749" y="3031267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636565" y="3933244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86229" y="616201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695673" y="6256033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6262A-654C-4614-7093-2C44C3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9" y="2581443"/>
            <a:ext cx="5012545" cy="3401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59472" y="5097410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37561"/>
              </p:ext>
            </p:extLst>
          </p:nvPr>
        </p:nvGraphicFramePr>
        <p:xfrm>
          <a:off x="6192079" y="2504190"/>
          <a:ext cx="5755205" cy="2542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7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Payment of ancillaries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on hold ancillaries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9375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64003"/>
              </p:ext>
            </p:extLst>
          </p:nvPr>
        </p:nvGraphicFramePr>
        <p:xfrm>
          <a:off x="1272045" y="2420566"/>
          <a:ext cx="9647907" cy="43119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87283">
                <a:tc rowSpan="14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 dirty="0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Import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Summary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 Summary (post-ticketing)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Transaction 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credit/debit report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8337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Modify Pax Details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Update pax details post booking creation for </a:t>
                      </a:r>
                      <a:r>
                        <a:rPr lang="en-US" sz="1200" dirty="0" err="1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untkt</a:t>
                      </a:r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tkt</a:t>
                      </a:r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 bookings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472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4" y="911811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E4837-EF6B-F4BB-EB0F-2945357EA6DE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97230"/>
              </p:ext>
            </p:extLst>
          </p:nvPr>
        </p:nvGraphicFramePr>
        <p:xfrm>
          <a:off x="1272046" y="2397760"/>
          <a:ext cx="9647907" cy="17317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480594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Subagent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Mgt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Subagent Bookings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 queued to consolidators by their subagents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52106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My Queued Bookings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Bookings queued by subagents to their consolidators</a:t>
                      </a:r>
                    </a:p>
                    <a:p>
                      <a:pPr algn="l" fontAlgn="t"/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9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6" y="89902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854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4856C-B958-4EAB-6A87-4775DB0A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084C7-E910-2837-4A45-5D620525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875210" y="4010325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40952" y="3939471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8DFEA-34B9-AFBE-885F-8906C0C0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B2DB9-2D7D-08A3-DAF2-17345FBA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682903" y="4424346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178175" y="393947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83A17-E0BD-3BDB-ABD1-9B7B1B63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0" y="2828023"/>
            <a:ext cx="4277667" cy="28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Reshop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F36B7-3AD4-1009-95B9-177E299BC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6" r="8826"/>
          <a:stretch/>
        </p:blipFill>
        <p:spPr>
          <a:xfrm>
            <a:off x="341285" y="1243393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8278237" y="2669822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26AAD-E4C5-2A97-AE87-A06BB93A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53" y="1591693"/>
            <a:ext cx="992964" cy="72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20517" y="2089906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95562" y="5034693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6" y="5508128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76871A-F137-8836-3666-E9905300E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" t="2567" r="1177" b="-2567"/>
          <a:stretch/>
        </p:blipFill>
        <p:spPr>
          <a:xfrm>
            <a:off x="2316000" y="1146117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217687" y="3290541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223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E4D784-C73E-58E2-1F68-4BA088E3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" y="921185"/>
            <a:ext cx="6957663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B2C7D-2B71-9024-1537-ED189545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7" y="4228500"/>
            <a:ext cx="6957663" cy="2489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792" flipH="1">
            <a:off x="6600040" y="5959966"/>
            <a:ext cx="695495" cy="695495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Consolidators can now resend and delete invited subagents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2942120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588922" y="196969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280761-7AD5-3C13-968E-3B8F5975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9" y="4242638"/>
            <a:ext cx="8090187" cy="23048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0DA8D5-AD41-46A2-E765-457F48D0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7" t="-189" r="13790" b="41124"/>
          <a:stretch/>
        </p:blipFill>
        <p:spPr>
          <a:xfrm>
            <a:off x="381849" y="977106"/>
            <a:ext cx="8090188" cy="3185653"/>
          </a:xfrm>
          <a:prstGeom prst="rect">
            <a:avLst/>
          </a:prstGeom>
          <a:ln w="38100">
            <a:noFill/>
          </a:ln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086670" y="5823717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17AE880-5089-6D92-FB04-AA66209A4C5D}"/>
              </a:ext>
            </a:extLst>
          </p:cNvPr>
          <p:cNvSpPr/>
          <p:nvPr/>
        </p:nvSpPr>
        <p:spPr>
          <a:xfrm>
            <a:off x="8754700" y="2371340"/>
            <a:ext cx="3131693" cy="9143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50512" y="3474425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630904" y="2672597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9" y="97710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98329" y="4242638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B169BB-32D6-5D75-CF9D-740CA99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48" y="873772"/>
            <a:ext cx="9252155" cy="5983637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28045-8FBF-4915-0C1E-80F2CC33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1" y="2290917"/>
            <a:ext cx="3599245" cy="311994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348480" y="372808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668C0-1964-B454-1EC8-B97FB676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45" y="907861"/>
            <a:ext cx="8492709" cy="5950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184268" y="625904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36000" y="1651563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EE4E4-AE7F-A90E-DA54-72615700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4" y="906528"/>
            <a:ext cx="10698831" cy="59514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142960" y="1418436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My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81160" y="1909273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DELETE CONSOL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7534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choose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withdraw from the Subagent-Consolidator relationship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to any existing ticketed bookings remain accessible by the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Queued bookings pending the removed consolidator’s action will be automatically unqueued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4731591"/>
            <a:ext cx="693214" cy="693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F3CBEB-E7BF-E8C2-66D3-CB21D72F5D62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523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3708B5-B805-2ED3-5AB6-96D1CC6D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30" y="901484"/>
            <a:ext cx="9768339" cy="5956516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836279" y="1566791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2608201" y="1624403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Subagent Bookings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6DB3B-E228-BB67-74FD-766BCAA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63" y="905158"/>
            <a:ext cx="8776396" cy="595284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989063" y="627355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485617" y="2478838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16D01-DA80-2DDE-95EA-D9292D599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0" y="1239337"/>
            <a:ext cx="2591879" cy="1142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B154D-1EBC-1E45-3196-93D5C3E1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3" y="958676"/>
            <a:ext cx="11128653" cy="52998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333932" y="3822260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52347" y="476499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3BF56-21E1-3C75-402C-B82E962D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18" y="923108"/>
            <a:ext cx="8468164" cy="5934891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SETUP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/>
        </p:nvGraphicFramePr>
        <p:xfrm>
          <a:off x="1384340" y="2449571"/>
          <a:ext cx="9408351" cy="391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17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Consolidator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Subagent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46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User setup and access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Need not manage subagent’s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staff vs subagents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Independent agency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Own management of user access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28999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Booking Management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bookings vs subagent bookings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Access controls remain available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Conveniently choose consolidator to ticket via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1975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Invitation and Appointment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Invite, appoint and remove subagents conveniently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Can be appointed by more than one consolidator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Self-nomination subject to consolidator’s appointment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17B1A7-9EA1-BFFB-B3C8-6C16F2A3BCE7}"/>
              </a:ext>
            </a:extLst>
          </p:cNvPr>
          <p:cNvSpPr/>
          <p:nvPr/>
        </p:nvSpPr>
        <p:spPr>
          <a:xfrm>
            <a:off x="1399307" y="1224513"/>
            <a:ext cx="9393385" cy="8317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Aptos" panose="020B0004020202020204" pitchFamily="34" charset="0"/>
              </a:rPr>
              <a:t>I</a:t>
            </a:r>
            <a:r>
              <a:rPr lang="en-SG" sz="1600" b="1">
                <a:solidFill>
                  <a:prstClr val="black"/>
                </a:solidFill>
                <a:latin typeface="Aptos" panose="020B0004020202020204" pitchFamily="34" charset="0"/>
              </a:rPr>
              <a:t>CYMI: </a:t>
            </a:r>
            <a:r>
              <a:rPr lang="en-SG" sz="1600">
                <a:solidFill>
                  <a:prstClr val="black"/>
                </a:solidFill>
                <a:latin typeface="Aptos" panose="020B0004020202020204" pitchFamily="34" charset="0"/>
              </a:rPr>
              <a:t>AGENT 360’s Booking Portal now supports a Subagent-Consolidator Setup where consolidators can appoint subagents and subagents can queue bookings to consolidators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7058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244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101699"/>
              </p:ext>
            </p:extLst>
          </p:nvPr>
        </p:nvGraphicFramePr>
        <p:xfrm>
          <a:off x="303447" y="1010219"/>
          <a:ext cx="6008872" cy="56083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2787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5226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524481"/>
              </p:ext>
            </p:extLst>
          </p:nvPr>
        </p:nvGraphicFramePr>
        <p:xfrm>
          <a:off x="6421700" y="1010220"/>
          <a:ext cx="5219226" cy="5608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reshop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58540"/>
              </p:ext>
            </p:extLst>
          </p:nvPr>
        </p:nvGraphicFramePr>
        <p:xfrm>
          <a:off x="213360" y="1568154"/>
          <a:ext cx="1176528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218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1033460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88931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Admin Access System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 dirty="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 dirty="0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F254A-6864-4DEE-A0F6-97A0B2D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53" y="906355"/>
            <a:ext cx="9444693" cy="5951645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662864" y="1879164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9629215" y="1397127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048759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662863" y="2771604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4126359" y="3456014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02006" y="2509855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569F4-BCFC-9044-A99A-51D9B246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3549895" y="5145314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CF89C7-5ED3-1A78-B731-063C6657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00204" y="2799654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597999" y="3687704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794015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35554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41854" y="1867275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47662" y="2799654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12989-36A3-6280-D1F0-B2382B32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401"/>
            <a:ext cx="12192000" cy="508585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133026" y="4534424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213226" y="5140896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A9FE5-93F7-456B-4C9B-2C7D1CA8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50656" y="3877815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2930206" y="3013570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5200" y="5501158"/>
            <a:ext cx="4006414" cy="9383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A62-AE3E-B305-1DB9-D5FA97222D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16251" y="4512759"/>
            <a:ext cx="876948" cy="876948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692348" y="3066906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5709448" y="4856381"/>
            <a:ext cx="3332480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56664A-360E-B76C-F295-31E38F83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7612" y="3896586"/>
            <a:ext cx="876948" cy="8769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61DEC-1BC4-B6FB-7620-F9C1A79A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6879134" y="3877815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4A095-982D-4D99-0F87-C4B7AF64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70287" y="5054265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2ACD8-2361-0C68-30E1-97E19D94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11" y="915891"/>
            <a:ext cx="10900374" cy="5942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50816" y="25179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8" y="2478048"/>
            <a:ext cx="3107608" cy="4007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29" y="2439658"/>
            <a:ext cx="3045462" cy="40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07" y="2419239"/>
            <a:ext cx="3114871" cy="406663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2173332" y="770714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23396" y="2862089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29340" y="2825706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479151" y="282570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D39B94-AD09-7CD4-7A74-8AE3E2A1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36" y="895068"/>
            <a:ext cx="8132527" cy="59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729559" y="5007906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176982" y="2372669"/>
            <a:ext cx="2546238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offer, flight details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452503" y="1830677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886463" y="1640181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426685" y="4213466"/>
            <a:ext cx="796245" cy="796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7B86B4-D770-A25C-9CCF-9B77A5B9E45F}"/>
              </a:ext>
            </a:extLst>
          </p:cNvPr>
          <p:cNvSpPr/>
          <p:nvPr/>
        </p:nvSpPr>
        <p:spPr>
          <a:xfrm>
            <a:off x="2895459" y="1651819"/>
            <a:ext cx="1302915" cy="1777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20D1-E1DC-5042-57DB-A832975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87" y="3542101"/>
            <a:ext cx="3583412" cy="3218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952C9C-A745-394C-3782-C5139DDA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06" y="1231538"/>
            <a:ext cx="6256562" cy="24614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COPY OF ITIN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355179" y="1860826"/>
            <a:ext cx="3747707" cy="123073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do a quick copy of the itinerary on the Order Summary page. The copy button can be found beside Flight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919">
            <a:off x="4498323" y="1594709"/>
            <a:ext cx="796245" cy="7962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0FCEC9-424E-605B-A681-6F840C5D538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3DF6CA-5DEB-7EE7-F08A-2126583C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34" y="4006346"/>
            <a:ext cx="3747707" cy="15355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29608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B777E-2F87-50F9-EC09-89919518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15" y="960120"/>
            <a:ext cx="8928170" cy="58978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298852" y="4766552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400349" y="4323412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71635" y="1682747"/>
            <a:ext cx="3080312" cy="488464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DOB is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553279" y="2951451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306391" y="5797685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00391" y="4323413"/>
            <a:ext cx="681388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9" y="4516100"/>
            <a:ext cx="8963025" cy="638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5E2E78-19EF-159B-1A44-06CCFE820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9" y="973361"/>
            <a:ext cx="8963025" cy="3543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945733" y="803417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897788" y="3312399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5967817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262220" y="5249956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174424" y="52499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6096000" y="52499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503560" y="3349765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5D01B-CDA9-13D2-8B81-538F9B1C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4" y="993058"/>
            <a:ext cx="7055858" cy="58649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7030051" y="5271513"/>
            <a:ext cx="5042933" cy="153422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326598" y="4975690"/>
            <a:ext cx="696957" cy="69695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06D44EB-ADBC-D6AB-5396-093B943AA920}"/>
              </a:ext>
            </a:extLst>
          </p:cNvPr>
          <p:cNvSpPr/>
          <p:nvPr/>
        </p:nvSpPr>
        <p:spPr>
          <a:xfrm>
            <a:off x="7030050" y="4144450"/>
            <a:ext cx="5042933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Passengers’ passport number, Known Traveller Number and FFP can be removed/added post-booking</a:t>
            </a:r>
            <a:endParaRPr lang="en-SG" sz="1400" dirty="0">
              <a:solidFill>
                <a:srgbClr val="70AD47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4D0CC-B2B7-7DAB-71F0-78D483C2909B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5C031-FC73-7E01-8E7F-5A565A6543F7}"/>
              </a:ext>
            </a:extLst>
          </p:cNvPr>
          <p:cNvSpPr/>
          <p:nvPr/>
        </p:nvSpPr>
        <p:spPr>
          <a:xfrm>
            <a:off x="1425676" y="2664541"/>
            <a:ext cx="254899" cy="3146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36E2C-1068-BB9E-1A55-384FD99FE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522" y="2149742"/>
            <a:ext cx="3246401" cy="188992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60C44E-DB6A-83B3-88DD-69440DF192BC}"/>
              </a:ext>
            </a:extLst>
          </p:cNvPr>
          <p:cNvSpPr/>
          <p:nvPr/>
        </p:nvSpPr>
        <p:spPr>
          <a:xfrm>
            <a:off x="7108213" y="2580570"/>
            <a:ext cx="4100067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The quick copy of the itinerary feature is also available on the Order Details pages</a:t>
            </a:r>
          </a:p>
        </p:txBody>
      </p:sp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4273C-FFA5-EA92-C6A2-463BF21B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5" y="993546"/>
            <a:ext cx="11583387" cy="58644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2224380" y="2644708"/>
            <a:ext cx="7743238" cy="2562130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11470" y="5840288"/>
            <a:ext cx="1925948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1FCD-2C0E-81DF-A409-4C55297D7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404" y="6446173"/>
            <a:ext cx="898821" cy="2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A83C4-B733-7F1E-6DEC-01B4F77B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804" y="6270208"/>
            <a:ext cx="855521" cy="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27/8/2025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146972" y="2605012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764AE-2793-84AA-6796-5A32B5FE5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51" y="894945"/>
            <a:ext cx="6312892" cy="59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DF58D-5364-A48D-986A-F9AED1D1D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4" y="1077477"/>
            <a:ext cx="6331896" cy="5780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115748" y="6002118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XBAG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held for 72h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163983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416B-18E5-749E-2774-412F7958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1" y="1012596"/>
            <a:ext cx="5984897" cy="584540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7191375" y="1203791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Paid seats will be held 72h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000280" y="4019956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SEAT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627118" y="5249552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428483-744C-B0D0-D3AF-BB1E8BFE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53" y="982900"/>
            <a:ext cx="5982042" cy="587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975379" y="5093486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721668" y="4384675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896768" y="1361873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MEAL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50DDE8-5ADB-A17B-8727-C318FBE3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8" y="926372"/>
            <a:ext cx="6278945" cy="593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89034" y="5499377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7449638" y="1185861"/>
            <a:ext cx="4541266" cy="27432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51515" y="4407434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3039571" y="531419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E4488-DDC4-5370-CDC0-1ED58B66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6234947"/>
            <a:ext cx="949325" cy="3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4626-77C7-7585-AE6E-C341277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1" y="959019"/>
            <a:ext cx="8927261" cy="58989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5766815" y="4064438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24h from time of addition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724955" y="4373300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1520e45070fa69036fe620340593bdec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17725ff14b1bc5608acf73ee8a99af9f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CA23B-129A-47FB-9CA0-B11493178095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E0B991-3D9D-4D49-8817-26024FDEF210}">
  <ds:schemaRefs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5f931a1-bfd9-410b-bf00-b511a2c6d20d"/>
    <ds:schemaRef ds:uri="7df07bea-925e-4c66-b168-8070f5e99461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11701</Words>
  <Application>Microsoft Office PowerPoint</Application>
  <PresentationFormat>Widescreen</PresentationFormat>
  <Paragraphs>2137</Paragraphs>
  <Slides>248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248</vt:i4>
      </vt:variant>
    </vt:vector>
  </HeadingPairs>
  <TitlesOfParts>
    <vt:vector size="253" baseType="lpstr">
      <vt:lpstr>Aptos</vt:lpstr>
      <vt:lpstr>Arial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2020-11-20T08:19:36Z</dcterms:created>
  <dcterms:modified xsi:type="dcterms:W3CDTF">2025-08-27T08:26:26Z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