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92" r:id="rId4"/>
  </p:sldMasterIdLst>
  <p:notesMasterIdLst>
    <p:notesMasterId r:id="rId246"/>
  </p:notesMasterIdLst>
  <p:sldIdLst>
    <p:sldId id="1346" r:id="rId5"/>
    <p:sldId id="1864" r:id="rId6"/>
    <p:sldId id="2196" r:id="rId7"/>
    <p:sldId id="1866" r:id="rId8"/>
    <p:sldId id="1001" r:id="rId9"/>
    <p:sldId id="1881" r:id="rId10"/>
    <p:sldId id="1372" r:id="rId11"/>
    <p:sldId id="2045" r:id="rId12"/>
    <p:sldId id="1870" r:id="rId13"/>
    <p:sldId id="1008" r:id="rId14"/>
    <p:sldId id="1374" r:id="rId15"/>
    <p:sldId id="901" r:id="rId16"/>
    <p:sldId id="948" r:id="rId17"/>
    <p:sldId id="1871" r:id="rId18"/>
    <p:sldId id="1376" r:id="rId19"/>
    <p:sldId id="1049" r:id="rId20"/>
    <p:sldId id="1872" r:id="rId21"/>
    <p:sldId id="1015" r:id="rId22"/>
    <p:sldId id="1052" r:id="rId23"/>
    <p:sldId id="941" r:id="rId24"/>
    <p:sldId id="1873" r:id="rId25"/>
    <p:sldId id="1874" r:id="rId26"/>
    <p:sldId id="1025" r:id="rId27"/>
    <p:sldId id="1026" r:id="rId28"/>
    <p:sldId id="934" r:id="rId29"/>
    <p:sldId id="936" r:id="rId30"/>
    <p:sldId id="1027" r:id="rId31"/>
    <p:sldId id="1875" r:id="rId32"/>
    <p:sldId id="1877" r:id="rId33"/>
    <p:sldId id="2182" r:id="rId34"/>
    <p:sldId id="1399" r:id="rId35"/>
    <p:sldId id="2121" r:id="rId36"/>
    <p:sldId id="989" r:id="rId37"/>
    <p:sldId id="990" r:id="rId38"/>
    <p:sldId id="991" r:id="rId39"/>
    <p:sldId id="2186" r:id="rId40"/>
    <p:sldId id="2184" r:id="rId41"/>
    <p:sldId id="2185" r:id="rId42"/>
    <p:sldId id="2187" r:id="rId43"/>
    <p:sldId id="1104" r:id="rId44"/>
    <p:sldId id="1880" r:id="rId45"/>
    <p:sldId id="942" r:id="rId46"/>
    <p:sldId id="943" r:id="rId47"/>
    <p:sldId id="945" r:id="rId48"/>
    <p:sldId id="2120" r:id="rId49"/>
    <p:sldId id="1879" r:id="rId50"/>
    <p:sldId id="1883" r:id="rId51"/>
    <p:sldId id="1039" r:id="rId52"/>
    <p:sldId id="1884" r:id="rId53"/>
    <p:sldId id="1038" r:id="rId54"/>
    <p:sldId id="1850" r:id="rId55"/>
    <p:sldId id="1885" r:id="rId56"/>
    <p:sldId id="1042" r:id="rId57"/>
    <p:sldId id="2189" r:id="rId58"/>
    <p:sldId id="1886" r:id="rId59"/>
    <p:sldId id="986" r:id="rId60"/>
    <p:sldId id="987" r:id="rId61"/>
    <p:sldId id="1887" r:id="rId62"/>
    <p:sldId id="1848" r:id="rId63"/>
    <p:sldId id="1849" r:id="rId64"/>
    <p:sldId id="1888" r:id="rId65"/>
    <p:sldId id="994" r:id="rId66"/>
    <p:sldId id="995" r:id="rId67"/>
    <p:sldId id="1889" r:id="rId68"/>
    <p:sldId id="1857" r:id="rId69"/>
    <p:sldId id="1858" r:id="rId70"/>
    <p:sldId id="1891" r:id="rId71"/>
    <p:sldId id="1860" r:id="rId72"/>
    <p:sldId id="1861" r:id="rId73"/>
    <p:sldId id="1892" r:id="rId74"/>
    <p:sldId id="1863" r:id="rId75"/>
    <p:sldId id="1894" r:id="rId76"/>
    <p:sldId id="1893" r:id="rId77"/>
    <p:sldId id="2122" r:id="rId78"/>
    <p:sldId id="2109" r:id="rId79"/>
    <p:sldId id="2200" r:id="rId80"/>
    <p:sldId id="2206" r:id="rId81"/>
    <p:sldId id="1835" r:id="rId82"/>
    <p:sldId id="1836" r:id="rId83"/>
    <p:sldId id="1837" r:id="rId84"/>
    <p:sldId id="1901" r:id="rId85"/>
    <p:sldId id="2161" r:id="rId86"/>
    <p:sldId id="1899" r:id="rId87"/>
    <p:sldId id="1906" r:id="rId88"/>
    <p:sldId id="1905" r:id="rId89"/>
    <p:sldId id="1907" r:id="rId90"/>
    <p:sldId id="1911" r:id="rId91"/>
    <p:sldId id="2204" r:id="rId92"/>
    <p:sldId id="2211" r:id="rId93"/>
    <p:sldId id="2208" r:id="rId94"/>
    <p:sldId id="2075" r:id="rId95"/>
    <p:sldId id="1947" r:id="rId96"/>
    <p:sldId id="1948" r:id="rId97"/>
    <p:sldId id="1949" r:id="rId98"/>
    <p:sldId id="1950" r:id="rId99"/>
    <p:sldId id="1951" r:id="rId100"/>
    <p:sldId id="2018" r:id="rId101"/>
    <p:sldId id="2126" r:id="rId102"/>
    <p:sldId id="2207" r:id="rId103"/>
    <p:sldId id="2066" r:id="rId104"/>
    <p:sldId id="1809" r:id="rId105"/>
    <p:sldId id="2202" r:id="rId106"/>
    <p:sldId id="2067" r:id="rId107"/>
    <p:sldId id="1464" r:id="rId108"/>
    <p:sldId id="2209" r:id="rId109"/>
    <p:sldId id="2068" r:id="rId110"/>
    <p:sldId id="1455" r:id="rId111"/>
    <p:sldId id="1692" r:id="rId112"/>
    <p:sldId id="1457" r:id="rId113"/>
    <p:sldId id="1458" r:id="rId114"/>
    <p:sldId id="2069" r:id="rId115"/>
    <p:sldId id="1921" r:id="rId116"/>
    <p:sldId id="2128" r:id="rId117"/>
    <p:sldId id="2129" r:id="rId118"/>
    <p:sldId id="1924" r:id="rId119"/>
    <p:sldId id="2086" r:id="rId120"/>
    <p:sldId id="1941" r:id="rId121"/>
    <p:sldId id="2070" r:id="rId122"/>
    <p:sldId id="1811" r:id="rId123"/>
    <p:sldId id="1916" r:id="rId124"/>
    <p:sldId id="2071" r:id="rId125"/>
    <p:sldId id="1013" r:id="rId126"/>
    <p:sldId id="1813" r:id="rId127"/>
    <p:sldId id="1814" r:id="rId128"/>
    <p:sldId id="1919" r:id="rId129"/>
    <p:sldId id="1920" r:id="rId130"/>
    <p:sldId id="1817" r:id="rId131"/>
    <p:sldId id="1816" r:id="rId132"/>
    <p:sldId id="1419" r:id="rId133"/>
    <p:sldId id="1927" r:id="rId134"/>
    <p:sldId id="1298" r:id="rId135"/>
    <p:sldId id="2164" r:id="rId136"/>
    <p:sldId id="2134" r:id="rId137"/>
    <p:sldId id="2133" r:id="rId138"/>
    <p:sldId id="2135" r:id="rId139"/>
    <p:sldId id="2210" r:id="rId140"/>
    <p:sldId id="2136" r:id="rId141"/>
    <p:sldId id="2165" r:id="rId142"/>
    <p:sldId id="2072" r:id="rId143"/>
    <p:sldId id="1930" r:id="rId144"/>
    <p:sldId id="2143" r:id="rId145"/>
    <p:sldId id="2139" r:id="rId146"/>
    <p:sldId id="2140" r:id="rId147"/>
    <p:sldId id="2175" r:id="rId148"/>
    <p:sldId id="2073" r:id="rId149"/>
    <p:sldId id="1935" r:id="rId150"/>
    <p:sldId id="2142" r:id="rId151"/>
    <p:sldId id="2144" r:id="rId152"/>
    <p:sldId id="2145" r:id="rId153"/>
    <p:sldId id="2147" r:id="rId154"/>
    <p:sldId id="2141" r:id="rId155"/>
    <p:sldId id="2074" r:id="rId156"/>
    <p:sldId id="1727" r:id="rId157"/>
    <p:sldId id="1476" r:id="rId158"/>
    <p:sldId id="2076" r:id="rId159"/>
    <p:sldId id="1953" r:id="rId160"/>
    <p:sldId id="1955" r:id="rId161"/>
    <p:sldId id="1954" r:id="rId162"/>
    <p:sldId id="1956" r:id="rId163"/>
    <p:sldId id="2019" r:id="rId164"/>
    <p:sldId id="1957" r:id="rId165"/>
    <p:sldId id="1961" r:id="rId166"/>
    <p:sldId id="1958" r:id="rId167"/>
    <p:sldId id="2198" r:id="rId168"/>
    <p:sldId id="2199" r:id="rId169"/>
    <p:sldId id="1962" r:id="rId170"/>
    <p:sldId id="1963" r:id="rId171"/>
    <p:sldId id="1845" r:id="rId172"/>
    <p:sldId id="1964" r:id="rId173"/>
    <p:sldId id="1852" r:id="rId174"/>
    <p:sldId id="1327" r:id="rId175"/>
    <p:sldId id="1968" r:id="rId176"/>
    <p:sldId id="1969" r:id="rId177"/>
    <p:sldId id="1970" r:id="rId178"/>
    <p:sldId id="2021" r:id="rId179"/>
    <p:sldId id="2193" r:id="rId180"/>
    <p:sldId id="2092" r:id="rId181"/>
    <p:sldId id="1855" r:id="rId182"/>
    <p:sldId id="2063" r:id="rId183"/>
    <p:sldId id="2105" r:id="rId184"/>
    <p:sldId id="2064" r:id="rId185"/>
    <p:sldId id="2104" r:id="rId186"/>
    <p:sldId id="2022" r:id="rId187"/>
    <p:sldId id="2194" r:id="rId188"/>
    <p:sldId id="2201" r:id="rId189"/>
    <p:sldId id="2212" r:id="rId190"/>
    <p:sldId id="2203" r:id="rId191"/>
    <p:sldId id="1973" r:id="rId192"/>
    <p:sldId id="2213" r:id="rId193"/>
    <p:sldId id="2024" r:id="rId194"/>
    <p:sldId id="2195" r:id="rId195"/>
    <p:sldId id="2023" r:id="rId196"/>
    <p:sldId id="1974" r:id="rId197"/>
    <p:sldId id="1975" r:id="rId198"/>
    <p:sldId id="1976" r:id="rId199"/>
    <p:sldId id="1977" r:id="rId200"/>
    <p:sldId id="2027" r:id="rId201"/>
    <p:sldId id="1981" r:id="rId202"/>
    <p:sldId id="2152" r:id="rId203"/>
    <p:sldId id="1989" r:id="rId204"/>
    <p:sldId id="2004" r:id="rId205"/>
    <p:sldId id="1993" r:id="rId206"/>
    <p:sldId id="2178" r:id="rId207"/>
    <p:sldId id="1987" r:id="rId208"/>
    <p:sldId id="1991" r:id="rId209"/>
    <p:sldId id="1992" r:id="rId210"/>
    <p:sldId id="2015" r:id="rId211"/>
    <p:sldId id="2029" r:id="rId212"/>
    <p:sldId id="1689" r:id="rId213"/>
    <p:sldId id="1960" r:id="rId214"/>
    <p:sldId id="1786" r:id="rId215"/>
    <p:sldId id="2197" r:id="rId216"/>
    <p:sldId id="1788" r:id="rId217"/>
    <p:sldId id="2177" r:id="rId218"/>
    <p:sldId id="2090" r:id="rId219"/>
    <p:sldId id="2065" r:id="rId220"/>
    <p:sldId id="1780" r:id="rId221"/>
    <p:sldId id="2025" r:id="rId222"/>
    <p:sldId id="1980" r:id="rId223"/>
    <p:sldId id="2150" r:id="rId224"/>
    <p:sldId id="2155" r:id="rId225"/>
    <p:sldId id="1982" r:id="rId226"/>
    <p:sldId id="2043" r:id="rId227"/>
    <p:sldId id="2157" r:id="rId228"/>
    <p:sldId id="2158" r:id="rId229"/>
    <p:sldId id="1983" r:id="rId230"/>
    <p:sldId id="2034" r:id="rId231"/>
    <p:sldId id="2190" r:id="rId232"/>
    <p:sldId id="2191" r:id="rId233"/>
    <p:sldId id="2036" r:id="rId234"/>
    <p:sldId id="2192" r:id="rId235"/>
    <p:sldId id="2038" r:id="rId236"/>
    <p:sldId id="2159" r:id="rId237"/>
    <p:sldId id="2039" r:id="rId238"/>
    <p:sldId id="2160" r:id="rId239"/>
    <p:sldId id="2040" r:id="rId240"/>
    <p:sldId id="2030" r:id="rId241"/>
    <p:sldId id="1805" r:id="rId242"/>
    <p:sldId id="1453" r:id="rId243"/>
    <p:sldId id="863" r:id="rId244"/>
    <p:sldId id="1928" r:id="rId245"/>
  </p:sldIdLst>
  <p:sldSz cx="12192000" cy="6858000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27532F4D-8095-4C0B-9E04-392D8D207D34}">
          <p14:sldIdLst>
            <p14:sldId id="1346"/>
            <p14:sldId id="1864"/>
            <p14:sldId id="2196"/>
          </p14:sldIdLst>
        </p14:section>
        <p14:section name="Overview" id="{34E0DED2-A648-47E2-84E6-FE834DC6A498}">
          <p14:sldIdLst>
            <p14:sldId id="1866"/>
            <p14:sldId id="1001"/>
            <p14:sldId id="1881"/>
            <p14:sldId id="1372"/>
            <p14:sldId id="2045"/>
          </p14:sldIdLst>
        </p14:section>
        <p14:section name="Travel Agent Roles" id="{20CB6403-0276-4848-BA81-F349A0A26556}">
          <p14:sldIdLst>
            <p14:sldId id="1870"/>
            <p14:sldId id="1008"/>
            <p14:sldId id="1374"/>
            <p14:sldId id="901"/>
            <p14:sldId id="948"/>
          </p14:sldIdLst>
        </p14:section>
        <p14:section name="Travel Agent Registration" id="{70CFC45E-2689-4AC3-B1C9-50A8C5E85E29}">
          <p14:sldIdLst>
            <p14:sldId id="1871"/>
            <p14:sldId id="1376"/>
            <p14:sldId id="1049"/>
            <p14:sldId id="1872"/>
            <p14:sldId id="1015"/>
            <p14:sldId id="1052"/>
            <p14:sldId id="941"/>
          </p14:sldIdLst>
        </p14:section>
        <p14:section name="Creating a New Team" id="{7532CF2E-83EC-422D-A08D-AABF3F1F4114}">
          <p14:sldIdLst>
            <p14:sldId id="1873"/>
            <p14:sldId id="1874"/>
            <p14:sldId id="1025"/>
            <p14:sldId id="1026"/>
            <p14:sldId id="934"/>
            <p14:sldId id="936"/>
            <p14:sldId id="1027"/>
            <p14:sldId id="1875"/>
            <p14:sldId id="1877"/>
          </p14:sldIdLst>
        </p14:section>
        <p14:section name="Granting Teams Product Access" id="{E7175BBD-A44E-404B-9156-0B2C99946882}">
          <p14:sldIdLst>
            <p14:sldId id="2182"/>
            <p14:sldId id="1399"/>
          </p14:sldIdLst>
        </p14:section>
        <p14:section name="Remove Admins/Users from Teams" id="{41332F47-C321-44E8-8541-9619AB065B6E}">
          <p14:sldIdLst>
            <p14:sldId id="2121"/>
            <p14:sldId id="989"/>
            <p14:sldId id="990"/>
            <p14:sldId id="991"/>
          </p14:sldIdLst>
        </p14:section>
        <p14:section name="Floating Users" id="{CA214AFB-B3C0-4D27-B592-FABB718D10F2}">
          <p14:sldIdLst>
            <p14:sldId id="2186"/>
            <p14:sldId id="2184"/>
            <p14:sldId id="2185"/>
            <p14:sldId id="2187"/>
            <p14:sldId id="1104"/>
          </p14:sldIdLst>
        </p14:section>
        <p14:section name="Adding Admins/Users to Teams" id="{A8BEDC74-4030-4817-99DE-32F047DE1979}">
          <p14:sldIdLst>
            <p14:sldId id="1880"/>
            <p14:sldId id="942"/>
            <p14:sldId id="943"/>
            <p14:sldId id="945"/>
          </p14:sldIdLst>
        </p14:section>
        <p14:section name="Deleting Teams" id="{E0E0BFD1-2296-4962-A33C-EF9BC7CEE126}">
          <p14:sldIdLst>
            <p14:sldId id="2120"/>
            <p14:sldId id="1879"/>
          </p14:sldIdLst>
        </p14:section>
        <p14:section name="Switching Teams and Roles" id="{E28A7756-6D08-433A-A5EC-D7398422894D}">
          <p14:sldIdLst>
            <p14:sldId id="1883"/>
            <p14:sldId id="1039"/>
            <p14:sldId id="1884"/>
            <p14:sldId id="1038"/>
            <p14:sldId id="1850"/>
          </p14:sldIdLst>
        </p14:section>
        <p14:section name="Adding Additional IATA Numbers" id="{16D15E5A-B087-494B-8574-2D2D67929873}">
          <p14:sldIdLst>
            <p14:sldId id="1885"/>
            <p14:sldId id="1042"/>
            <p14:sldId id="2189"/>
          </p14:sldIdLst>
        </p14:section>
        <p14:section name="Assigning IATA to Teams" id="{81BAE955-1A42-481F-A608-7DA3DD0C12EF}">
          <p14:sldIdLst>
            <p14:sldId id="1886"/>
            <p14:sldId id="986"/>
            <p14:sldId id="987"/>
          </p14:sldIdLst>
        </p14:section>
        <p14:section name="Reactivating Account" id="{FA8F1F88-CF10-4AE2-A6DE-BEC325A47EE8}">
          <p14:sldIdLst>
            <p14:sldId id="1887"/>
            <p14:sldId id="1848"/>
            <p14:sldId id="1849"/>
          </p14:sldIdLst>
        </p14:section>
        <p14:section name="Unlocking Account" id="{4CB976C4-2CC8-420A-B17D-DF74DD2AC7D8}">
          <p14:sldIdLst>
            <p14:sldId id="1888"/>
            <p14:sldId id="994"/>
            <p14:sldId id="995"/>
          </p14:sldIdLst>
        </p14:section>
        <p14:section name="Reset Password" id="{A82F2381-3426-46A0-A1D0-68F1779B65BD}">
          <p14:sldIdLst>
            <p14:sldId id="1889"/>
            <p14:sldId id="1857"/>
            <p14:sldId id="1858"/>
          </p14:sldIdLst>
        </p14:section>
        <p14:section name="Booking Portal Dashboard and Unticketed Bookings" id="{35AA74C7-3531-4AD8-86A9-53CB93BF920F}">
          <p14:sldIdLst>
            <p14:sldId id="1891"/>
            <p14:sldId id="1860"/>
            <p14:sldId id="1861"/>
          </p14:sldIdLst>
        </p14:section>
        <p14:section name="Booking Flights" id="{8C0A0D56-CBFE-4877-8EE9-359F21809A03}">
          <p14:sldIdLst>
            <p14:sldId id="1892"/>
            <p14:sldId id="1863"/>
            <p14:sldId id="1894"/>
            <p14:sldId id="1893"/>
            <p14:sldId id="2122"/>
            <p14:sldId id="2109"/>
            <p14:sldId id="2200"/>
            <p14:sldId id="2206"/>
            <p14:sldId id="1835"/>
            <p14:sldId id="1836"/>
            <p14:sldId id="1837"/>
            <p14:sldId id="1901"/>
            <p14:sldId id="2161"/>
            <p14:sldId id="1899"/>
            <p14:sldId id="1906"/>
            <p14:sldId id="1905"/>
            <p14:sldId id="1907"/>
            <p14:sldId id="1911"/>
            <p14:sldId id="2204"/>
            <p14:sldId id="2211"/>
            <p14:sldId id="2208"/>
          </p14:sldIdLst>
        </p14:section>
        <p14:section name="Unticketed - Ancillaries" id="{DCEA99A6-ECF9-44F7-B0EB-940522A17B17}">
          <p14:sldIdLst>
            <p14:sldId id="2075"/>
            <p14:sldId id="1947"/>
            <p14:sldId id="1948"/>
            <p14:sldId id="1949"/>
            <p14:sldId id="1950"/>
            <p14:sldId id="1951"/>
            <p14:sldId id="2018"/>
            <p14:sldId id="2126"/>
            <p14:sldId id="2207"/>
          </p14:sldIdLst>
        </p14:section>
        <p14:section name="Unticketed - Manual Reprice" id="{709BC2CC-07D3-4ADF-96D1-793913C0A6E9}">
          <p14:sldIdLst>
            <p14:sldId id="2066"/>
            <p14:sldId id="1809"/>
            <p14:sldId id="2202"/>
          </p14:sldIdLst>
        </p14:section>
        <p14:section name="Unticketed - Reshop" id="{20198DFD-1FDA-4B83-9019-68F72831AEE5}">
          <p14:sldIdLst>
            <p14:sldId id="2067"/>
            <p14:sldId id="1464"/>
            <p14:sldId id="2209"/>
            <p14:sldId id="2068"/>
            <p14:sldId id="1455"/>
            <p14:sldId id="1692"/>
            <p14:sldId id="1457"/>
            <p14:sldId id="1458"/>
            <p14:sldId id="2069"/>
            <p14:sldId id="1921"/>
            <p14:sldId id="2128"/>
            <p14:sldId id="2129"/>
            <p14:sldId id="1924"/>
            <p14:sldId id="2086"/>
            <p14:sldId id="1941"/>
          </p14:sldIdLst>
        </p14:section>
        <p14:section name="Unticketed - Cancel" id="{8A62080A-A9AF-48BA-B500-6743AC93752D}">
          <p14:sldIdLst>
            <p14:sldId id="2070"/>
            <p14:sldId id="1811"/>
            <p14:sldId id="1916"/>
          </p14:sldIdLst>
        </p14:section>
        <p14:section name="Issuing Tickets" id="{C4A77AE4-5C39-4918-94D6-F2CFECD7D27B}">
          <p14:sldIdLst>
            <p14:sldId id="2071"/>
            <p14:sldId id="1013"/>
            <p14:sldId id="1813"/>
            <p14:sldId id="1814"/>
            <p14:sldId id="1919"/>
            <p14:sldId id="1920"/>
            <p14:sldId id="1817"/>
            <p14:sldId id="1816"/>
            <p14:sldId id="1419"/>
            <p14:sldId id="1927"/>
            <p14:sldId id="1298"/>
          </p14:sldIdLst>
        </p14:section>
        <p14:section name="Ticketed - Ancillaries" id="{986381F4-34F9-4291-9298-BC526A499CCC}">
          <p14:sldIdLst>
            <p14:sldId id="2164"/>
            <p14:sldId id="2134"/>
            <p14:sldId id="2133"/>
            <p14:sldId id="2135"/>
            <p14:sldId id="2210"/>
          </p14:sldIdLst>
        </p14:section>
        <p14:section name="Ticketed - Reshop" id="{09926B74-7E88-4D2A-AC61-58E2D659F038}">
          <p14:sldIdLst>
            <p14:sldId id="2136"/>
            <p14:sldId id="2165"/>
            <p14:sldId id="2072"/>
            <p14:sldId id="1930"/>
            <p14:sldId id="2143"/>
            <p14:sldId id="2139"/>
            <p14:sldId id="2140"/>
            <p14:sldId id="2175"/>
            <p14:sldId id="2073"/>
            <p14:sldId id="1935"/>
            <p14:sldId id="2142"/>
            <p14:sldId id="2144"/>
            <p14:sldId id="2145"/>
            <p14:sldId id="2147"/>
            <p14:sldId id="2141"/>
          </p14:sldIdLst>
        </p14:section>
        <p14:section name="Partial Mixed Cabin Class Reshop" id="{8B0B66E5-F791-4387-A684-AABFC6D3657E}">
          <p14:sldIdLst>
            <p14:sldId id="2074"/>
            <p14:sldId id="1727"/>
            <p14:sldId id="1476"/>
          </p14:sldIdLst>
        </p14:section>
        <p14:section name="Ticketed - Void/Refund" id="{BBA9695D-D03B-4931-806C-42E666DB6BAB}">
          <p14:sldIdLst>
            <p14:sldId id="2076"/>
            <p14:sldId id="1953"/>
            <p14:sldId id="1955"/>
            <p14:sldId id="1954"/>
            <p14:sldId id="1956"/>
          </p14:sldIdLst>
        </p14:section>
        <p14:section name="Order Management" id="{E8EAAC09-1952-4324-917B-371F41C2A466}">
          <p14:sldIdLst>
            <p14:sldId id="2019"/>
            <p14:sldId id="1957"/>
            <p14:sldId id="1961"/>
            <p14:sldId id="1958"/>
            <p14:sldId id="2198"/>
            <p14:sldId id="2199"/>
            <p14:sldId id="1962"/>
            <p14:sldId id="1963"/>
            <p14:sldId id="1845"/>
            <p14:sldId id="1964"/>
            <p14:sldId id="1852"/>
            <p14:sldId id="1327"/>
            <p14:sldId id="1968"/>
            <p14:sldId id="1969"/>
            <p14:sldId id="1970"/>
          </p14:sldIdLst>
        </p14:section>
        <p14:section name="Flight Schedule Changes" id="{F70C0127-29D4-4F84-801F-7A0346D5131A}">
          <p14:sldIdLst>
            <p14:sldId id="2021"/>
            <p14:sldId id="2193"/>
            <p14:sldId id="2092"/>
            <p14:sldId id="1855"/>
          </p14:sldIdLst>
        </p14:section>
        <p14:section name="Passenger Management" id="{6EF2B972-6381-4AC4-AAD4-90DB6B4AF5B9}">
          <p14:sldIdLst>
            <p14:sldId id="2063"/>
            <p14:sldId id="2105"/>
            <p14:sldId id="2064"/>
            <p14:sldId id="2104"/>
          </p14:sldIdLst>
        </p14:section>
        <p14:section name="Reports" id="{9D136BF0-3B2A-4BE4-9F69-796398ED37E0}">
          <p14:sldIdLst>
            <p14:sldId id="2022"/>
            <p14:sldId id="2194"/>
            <p14:sldId id="2201"/>
            <p14:sldId id="2212"/>
            <p14:sldId id="2203"/>
            <p14:sldId id="1973"/>
            <p14:sldId id="2213"/>
          </p14:sldIdLst>
        </p14:section>
        <p14:section name="IUR Accounting Files" id="{9119B86F-A1DC-4ECD-8143-C31C936934F4}">
          <p14:sldIdLst>
            <p14:sldId id="2024"/>
            <p14:sldId id="2195"/>
          </p14:sldIdLst>
        </p14:section>
        <p14:section name="Import PNR" id="{554A4B5C-FA9D-4767-B540-B6C1C5FBE1EA}">
          <p14:sldIdLst>
            <p14:sldId id="2023"/>
            <p14:sldId id="1974"/>
            <p14:sldId id="1975"/>
            <p14:sldId id="1976"/>
            <p14:sldId id="1977"/>
          </p14:sldIdLst>
        </p14:section>
        <p14:section name="Agency Access Controls" id="{F98DB5D6-0325-493E-BA7B-AD3A04C2B1BC}">
          <p14:sldIdLst>
            <p14:sldId id="2027"/>
            <p14:sldId id="1981"/>
            <p14:sldId id="2152"/>
            <p14:sldId id="1989"/>
            <p14:sldId id="2004"/>
            <p14:sldId id="1993"/>
            <p14:sldId id="2178"/>
            <p14:sldId id="1987"/>
            <p14:sldId id="1991"/>
            <p14:sldId id="1992"/>
            <p14:sldId id="2015"/>
          </p14:sldIdLst>
        </p14:section>
        <p14:section name="Share Bookings and User Group" id="{E2F13C38-B551-4021-B24D-73D17509847D}">
          <p14:sldIdLst>
            <p14:sldId id="2029"/>
            <p14:sldId id="1689"/>
            <p14:sldId id="1960"/>
            <p14:sldId id="1786"/>
            <p14:sldId id="2197"/>
            <p14:sldId id="1788"/>
            <p14:sldId id="2177"/>
            <p14:sldId id="2090"/>
            <p14:sldId id="2065"/>
            <p14:sldId id="1780"/>
          </p14:sldIdLst>
        </p14:section>
        <p14:section name="Subagent-Consolidator Flow" id="{2B113A5C-BA57-46A9-AA7B-090046948B80}">
          <p14:sldIdLst>
            <p14:sldId id="2025"/>
            <p14:sldId id="1980"/>
            <p14:sldId id="2150"/>
            <p14:sldId id="2155"/>
            <p14:sldId id="1982"/>
            <p14:sldId id="2043"/>
            <p14:sldId id="2157"/>
            <p14:sldId id="2158"/>
            <p14:sldId id="1983"/>
            <p14:sldId id="2034"/>
            <p14:sldId id="2190"/>
            <p14:sldId id="2191"/>
            <p14:sldId id="2036"/>
            <p14:sldId id="2192"/>
            <p14:sldId id="2038"/>
            <p14:sldId id="2159"/>
            <p14:sldId id="2039"/>
            <p14:sldId id="2160"/>
            <p14:sldId id="2040"/>
          </p14:sldIdLst>
        </p14:section>
        <p14:section name="Summary" id="{BF85270E-234B-424F-8E17-9FB8743D360F}">
          <p14:sldIdLst>
            <p14:sldId id="2030"/>
            <p14:sldId id="1805"/>
            <p14:sldId id="1453"/>
            <p14:sldId id="863"/>
            <p14:sldId id="192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Author" initials="A" lastIdx="9" clrIdx="6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AD47"/>
    <a:srgbClr val="FFC000"/>
    <a:srgbClr val="F7F8FA"/>
    <a:srgbClr val="D6DCE5"/>
    <a:srgbClr val="7F7F7F"/>
    <a:srgbClr val="E8EBD3"/>
    <a:srgbClr val="DEEBF7"/>
    <a:srgbClr val="FBE5D6"/>
    <a:srgbClr val="333F50"/>
    <a:srgbClr val="EDF2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A8B26B9-48FA-4019-93C2-97C1D3DC4543}" v="91" dt="2025-05-27T03:10:23.04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63" Type="http://schemas.openxmlformats.org/officeDocument/2006/relationships/slide" Target="slides/slide59.xml"/><Relationship Id="rId84" Type="http://schemas.openxmlformats.org/officeDocument/2006/relationships/slide" Target="slides/slide80.xml"/><Relationship Id="rId138" Type="http://schemas.openxmlformats.org/officeDocument/2006/relationships/slide" Target="slides/slide134.xml"/><Relationship Id="rId159" Type="http://schemas.openxmlformats.org/officeDocument/2006/relationships/slide" Target="slides/slide155.xml"/><Relationship Id="rId170" Type="http://schemas.openxmlformats.org/officeDocument/2006/relationships/slide" Target="slides/slide166.xml"/><Relationship Id="rId191" Type="http://schemas.openxmlformats.org/officeDocument/2006/relationships/slide" Target="slides/slide187.xml"/><Relationship Id="rId205" Type="http://schemas.openxmlformats.org/officeDocument/2006/relationships/slide" Target="slides/slide201.xml"/><Relationship Id="rId226" Type="http://schemas.openxmlformats.org/officeDocument/2006/relationships/slide" Target="slides/slide222.xml"/><Relationship Id="rId247" Type="http://schemas.openxmlformats.org/officeDocument/2006/relationships/commentAuthors" Target="commentAuthors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53" Type="http://schemas.openxmlformats.org/officeDocument/2006/relationships/slide" Target="slides/slide49.xml"/><Relationship Id="rId74" Type="http://schemas.openxmlformats.org/officeDocument/2006/relationships/slide" Target="slides/slide70.xml"/><Relationship Id="rId128" Type="http://schemas.openxmlformats.org/officeDocument/2006/relationships/slide" Target="slides/slide124.xml"/><Relationship Id="rId149" Type="http://schemas.openxmlformats.org/officeDocument/2006/relationships/slide" Target="slides/slide145.xml"/><Relationship Id="rId5" Type="http://schemas.openxmlformats.org/officeDocument/2006/relationships/slide" Target="slides/slide1.xml"/><Relationship Id="rId95" Type="http://schemas.openxmlformats.org/officeDocument/2006/relationships/slide" Target="slides/slide91.xml"/><Relationship Id="rId160" Type="http://schemas.openxmlformats.org/officeDocument/2006/relationships/slide" Target="slides/slide156.xml"/><Relationship Id="rId181" Type="http://schemas.openxmlformats.org/officeDocument/2006/relationships/slide" Target="slides/slide177.xml"/><Relationship Id="rId216" Type="http://schemas.openxmlformats.org/officeDocument/2006/relationships/slide" Target="slides/slide212.xml"/><Relationship Id="rId237" Type="http://schemas.openxmlformats.org/officeDocument/2006/relationships/slide" Target="slides/slide233.xml"/><Relationship Id="rId22" Type="http://schemas.openxmlformats.org/officeDocument/2006/relationships/slide" Target="slides/slide18.xml"/><Relationship Id="rId43" Type="http://schemas.openxmlformats.org/officeDocument/2006/relationships/slide" Target="slides/slide39.xml"/><Relationship Id="rId64" Type="http://schemas.openxmlformats.org/officeDocument/2006/relationships/slide" Target="slides/slide60.xml"/><Relationship Id="rId118" Type="http://schemas.openxmlformats.org/officeDocument/2006/relationships/slide" Target="slides/slide114.xml"/><Relationship Id="rId139" Type="http://schemas.openxmlformats.org/officeDocument/2006/relationships/slide" Target="slides/slide135.xml"/><Relationship Id="rId85" Type="http://schemas.openxmlformats.org/officeDocument/2006/relationships/slide" Target="slides/slide81.xml"/><Relationship Id="rId150" Type="http://schemas.openxmlformats.org/officeDocument/2006/relationships/slide" Target="slides/slide146.xml"/><Relationship Id="rId171" Type="http://schemas.openxmlformats.org/officeDocument/2006/relationships/slide" Target="slides/slide167.xml"/><Relationship Id="rId192" Type="http://schemas.openxmlformats.org/officeDocument/2006/relationships/slide" Target="slides/slide188.xml"/><Relationship Id="rId206" Type="http://schemas.openxmlformats.org/officeDocument/2006/relationships/slide" Target="slides/slide202.xml"/><Relationship Id="rId227" Type="http://schemas.openxmlformats.org/officeDocument/2006/relationships/slide" Target="slides/slide223.xml"/><Relationship Id="rId248" Type="http://schemas.openxmlformats.org/officeDocument/2006/relationships/presProps" Target="presProps.xml"/><Relationship Id="rId12" Type="http://schemas.openxmlformats.org/officeDocument/2006/relationships/slide" Target="slides/slide8.xml"/><Relationship Id="rId33" Type="http://schemas.openxmlformats.org/officeDocument/2006/relationships/slide" Target="slides/slide29.xml"/><Relationship Id="rId108" Type="http://schemas.openxmlformats.org/officeDocument/2006/relationships/slide" Target="slides/slide104.xml"/><Relationship Id="rId129" Type="http://schemas.openxmlformats.org/officeDocument/2006/relationships/slide" Target="slides/slide125.xml"/><Relationship Id="rId54" Type="http://schemas.openxmlformats.org/officeDocument/2006/relationships/slide" Target="slides/slide50.xml"/><Relationship Id="rId75" Type="http://schemas.openxmlformats.org/officeDocument/2006/relationships/slide" Target="slides/slide71.xml"/><Relationship Id="rId96" Type="http://schemas.openxmlformats.org/officeDocument/2006/relationships/slide" Target="slides/slide92.xml"/><Relationship Id="rId140" Type="http://schemas.openxmlformats.org/officeDocument/2006/relationships/slide" Target="slides/slide136.xml"/><Relationship Id="rId161" Type="http://schemas.openxmlformats.org/officeDocument/2006/relationships/slide" Target="slides/slide157.xml"/><Relationship Id="rId182" Type="http://schemas.openxmlformats.org/officeDocument/2006/relationships/slide" Target="slides/slide178.xml"/><Relationship Id="rId217" Type="http://schemas.openxmlformats.org/officeDocument/2006/relationships/slide" Target="slides/slide213.xml"/><Relationship Id="rId6" Type="http://schemas.openxmlformats.org/officeDocument/2006/relationships/slide" Target="slides/slide2.xml"/><Relationship Id="rId238" Type="http://schemas.openxmlformats.org/officeDocument/2006/relationships/slide" Target="slides/slide234.xml"/><Relationship Id="rId23" Type="http://schemas.openxmlformats.org/officeDocument/2006/relationships/slide" Target="slides/slide19.xml"/><Relationship Id="rId119" Type="http://schemas.openxmlformats.org/officeDocument/2006/relationships/slide" Target="slides/slide115.xml"/><Relationship Id="rId44" Type="http://schemas.openxmlformats.org/officeDocument/2006/relationships/slide" Target="slides/slide40.xml"/><Relationship Id="rId65" Type="http://schemas.openxmlformats.org/officeDocument/2006/relationships/slide" Target="slides/slide61.xml"/><Relationship Id="rId86" Type="http://schemas.openxmlformats.org/officeDocument/2006/relationships/slide" Target="slides/slide82.xml"/><Relationship Id="rId130" Type="http://schemas.openxmlformats.org/officeDocument/2006/relationships/slide" Target="slides/slide126.xml"/><Relationship Id="rId151" Type="http://schemas.openxmlformats.org/officeDocument/2006/relationships/slide" Target="slides/slide147.xml"/><Relationship Id="rId172" Type="http://schemas.openxmlformats.org/officeDocument/2006/relationships/slide" Target="slides/slide168.xml"/><Relationship Id="rId193" Type="http://schemas.openxmlformats.org/officeDocument/2006/relationships/slide" Target="slides/slide189.xml"/><Relationship Id="rId207" Type="http://schemas.openxmlformats.org/officeDocument/2006/relationships/slide" Target="slides/slide203.xml"/><Relationship Id="rId228" Type="http://schemas.openxmlformats.org/officeDocument/2006/relationships/slide" Target="slides/slide224.xml"/><Relationship Id="rId249" Type="http://schemas.openxmlformats.org/officeDocument/2006/relationships/viewProps" Target="viewProps.xml"/><Relationship Id="rId13" Type="http://schemas.openxmlformats.org/officeDocument/2006/relationships/slide" Target="slides/slide9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20" Type="http://schemas.openxmlformats.org/officeDocument/2006/relationships/slide" Target="slides/slide116.xml"/><Relationship Id="rId141" Type="http://schemas.openxmlformats.org/officeDocument/2006/relationships/slide" Target="slides/slide137.xml"/><Relationship Id="rId7" Type="http://schemas.openxmlformats.org/officeDocument/2006/relationships/slide" Target="slides/slide3.xml"/><Relationship Id="rId162" Type="http://schemas.openxmlformats.org/officeDocument/2006/relationships/slide" Target="slides/slide158.xml"/><Relationship Id="rId183" Type="http://schemas.openxmlformats.org/officeDocument/2006/relationships/slide" Target="slides/slide179.xml"/><Relationship Id="rId218" Type="http://schemas.openxmlformats.org/officeDocument/2006/relationships/slide" Target="slides/slide214.xml"/><Relationship Id="rId239" Type="http://schemas.openxmlformats.org/officeDocument/2006/relationships/slide" Target="slides/slide235.xml"/><Relationship Id="rId250" Type="http://schemas.openxmlformats.org/officeDocument/2006/relationships/theme" Target="theme/theme1.xml"/><Relationship Id="rId24" Type="http://schemas.openxmlformats.org/officeDocument/2006/relationships/slide" Target="slides/slide20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31" Type="http://schemas.openxmlformats.org/officeDocument/2006/relationships/slide" Target="slides/slide127.xml"/><Relationship Id="rId152" Type="http://schemas.openxmlformats.org/officeDocument/2006/relationships/slide" Target="slides/slide148.xml"/><Relationship Id="rId173" Type="http://schemas.openxmlformats.org/officeDocument/2006/relationships/slide" Target="slides/slide169.xml"/><Relationship Id="rId194" Type="http://schemas.openxmlformats.org/officeDocument/2006/relationships/slide" Target="slides/slide190.xml"/><Relationship Id="rId208" Type="http://schemas.openxmlformats.org/officeDocument/2006/relationships/slide" Target="slides/slide204.xml"/><Relationship Id="rId229" Type="http://schemas.openxmlformats.org/officeDocument/2006/relationships/slide" Target="slides/slide225.xml"/><Relationship Id="rId240" Type="http://schemas.openxmlformats.org/officeDocument/2006/relationships/slide" Target="slides/slide236.xml"/><Relationship Id="rId14" Type="http://schemas.openxmlformats.org/officeDocument/2006/relationships/slide" Target="slides/slide10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8" Type="http://schemas.openxmlformats.org/officeDocument/2006/relationships/slide" Target="slides/slide4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slide" Target="slides/slide138.xml"/><Relationship Id="rId163" Type="http://schemas.openxmlformats.org/officeDocument/2006/relationships/slide" Target="slides/slide159.xml"/><Relationship Id="rId184" Type="http://schemas.openxmlformats.org/officeDocument/2006/relationships/slide" Target="slides/slide180.xml"/><Relationship Id="rId219" Type="http://schemas.openxmlformats.org/officeDocument/2006/relationships/slide" Target="slides/slide215.xml"/><Relationship Id="rId230" Type="http://schemas.openxmlformats.org/officeDocument/2006/relationships/slide" Target="slides/slide226.xml"/><Relationship Id="rId251" Type="http://schemas.openxmlformats.org/officeDocument/2006/relationships/tableStyles" Target="tableStyles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53" Type="http://schemas.openxmlformats.org/officeDocument/2006/relationships/slide" Target="slides/slide149.xml"/><Relationship Id="rId174" Type="http://schemas.openxmlformats.org/officeDocument/2006/relationships/slide" Target="slides/slide170.xml"/><Relationship Id="rId195" Type="http://schemas.openxmlformats.org/officeDocument/2006/relationships/slide" Target="slides/slide191.xml"/><Relationship Id="rId209" Type="http://schemas.openxmlformats.org/officeDocument/2006/relationships/slide" Target="slides/slide205.xml"/><Relationship Id="rId220" Type="http://schemas.openxmlformats.org/officeDocument/2006/relationships/slide" Target="slides/slide216.xml"/><Relationship Id="rId241" Type="http://schemas.openxmlformats.org/officeDocument/2006/relationships/slide" Target="slides/slide237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78" Type="http://schemas.openxmlformats.org/officeDocument/2006/relationships/slide" Target="slides/slide74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43" Type="http://schemas.openxmlformats.org/officeDocument/2006/relationships/slide" Target="slides/slide139.xml"/><Relationship Id="rId164" Type="http://schemas.openxmlformats.org/officeDocument/2006/relationships/slide" Target="slides/slide160.xml"/><Relationship Id="rId185" Type="http://schemas.openxmlformats.org/officeDocument/2006/relationships/slide" Target="slides/slide181.xml"/><Relationship Id="rId9" Type="http://schemas.openxmlformats.org/officeDocument/2006/relationships/slide" Target="slides/slide5.xml"/><Relationship Id="rId210" Type="http://schemas.openxmlformats.org/officeDocument/2006/relationships/slide" Target="slides/slide206.xml"/><Relationship Id="rId26" Type="http://schemas.openxmlformats.org/officeDocument/2006/relationships/slide" Target="slides/slide22.xml"/><Relationship Id="rId231" Type="http://schemas.openxmlformats.org/officeDocument/2006/relationships/slide" Target="slides/slide227.xml"/><Relationship Id="rId252" Type="http://schemas.microsoft.com/office/2015/10/relationships/revisionInfo" Target="revisionInfo.xml"/><Relationship Id="rId47" Type="http://schemas.openxmlformats.org/officeDocument/2006/relationships/slide" Target="slides/slide43.xml"/><Relationship Id="rId68" Type="http://schemas.openxmlformats.org/officeDocument/2006/relationships/slide" Target="slides/slide64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54" Type="http://schemas.openxmlformats.org/officeDocument/2006/relationships/slide" Target="slides/slide150.xml"/><Relationship Id="rId175" Type="http://schemas.openxmlformats.org/officeDocument/2006/relationships/slide" Target="slides/slide171.xml"/><Relationship Id="rId196" Type="http://schemas.openxmlformats.org/officeDocument/2006/relationships/slide" Target="slides/slide192.xml"/><Relationship Id="rId200" Type="http://schemas.openxmlformats.org/officeDocument/2006/relationships/slide" Target="slides/slide196.xml"/><Relationship Id="rId16" Type="http://schemas.openxmlformats.org/officeDocument/2006/relationships/slide" Target="slides/slide12.xml"/><Relationship Id="rId221" Type="http://schemas.openxmlformats.org/officeDocument/2006/relationships/slide" Target="slides/slide217.xml"/><Relationship Id="rId242" Type="http://schemas.openxmlformats.org/officeDocument/2006/relationships/slide" Target="slides/slide238.xml"/><Relationship Id="rId37" Type="http://schemas.openxmlformats.org/officeDocument/2006/relationships/slide" Target="slides/slide33.xml"/><Relationship Id="rId58" Type="http://schemas.openxmlformats.org/officeDocument/2006/relationships/slide" Target="slides/slide54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44" Type="http://schemas.openxmlformats.org/officeDocument/2006/relationships/slide" Target="slides/slide140.xml"/><Relationship Id="rId90" Type="http://schemas.openxmlformats.org/officeDocument/2006/relationships/slide" Target="slides/slide86.xml"/><Relationship Id="rId165" Type="http://schemas.openxmlformats.org/officeDocument/2006/relationships/slide" Target="slides/slide161.xml"/><Relationship Id="rId186" Type="http://schemas.openxmlformats.org/officeDocument/2006/relationships/slide" Target="slides/slide182.xml"/><Relationship Id="rId211" Type="http://schemas.openxmlformats.org/officeDocument/2006/relationships/slide" Target="slides/slide207.xml"/><Relationship Id="rId232" Type="http://schemas.openxmlformats.org/officeDocument/2006/relationships/slide" Target="slides/slide228.xml"/><Relationship Id="rId253" Type="http://schemas.microsoft.com/office/2018/10/relationships/authors" Target="authors.xml"/><Relationship Id="rId27" Type="http://schemas.openxmlformats.org/officeDocument/2006/relationships/slide" Target="slides/slide23.xml"/><Relationship Id="rId48" Type="http://schemas.openxmlformats.org/officeDocument/2006/relationships/slide" Target="slides/slide44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34" Type="http://schemas.openxmlformats.org/officeDocument/2006/relationships/slide" Target="slides/slide130.xml"/><Relationship Id="rId80" Type="http://schemas.openxmlformats.org/officeDocument/2006/relationships/slide" Target="slides/slide76.xml"/><Relationship Id="rId155" Type="http://schemas.openxmlformats.org/officeDocument/2006/relationships/slide" Target="slides/slide151.xml"/><Relationship Id="rId176" Type="http://schemas.openxmlformats.org/officeDocument/2006/relationships/slide" Target="slides/slide172.xml"/><Relationship Id="rId197" Type="http://schemas.openxmlformats.org/officeDocument/2006/relationships/slide" Target="slides/slide193.xml"/><Relationship Id="rId201" Type="http://schemas.openxmlformats.org/officeDocument/2006/relationships/slide" Target="slides/slide197.xml"/><Relationship Id="rId222" Type="http://schemas.openxmlformats.org/officeDocument/2006/relationships/slide" Target="slides/slide218.xml"/><Relationship Id="rId243" Type="http://schemas.openxmlformats.org/officeDocument/2006/relationships/slide" Target="slides/slide239.xml"/><Relationship Id="rId17" Type="http://schemas.openxmlformats.org/officeDocument/2006/relationships/slide" Target="slides/slide13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24" Type="http://schemas.openxmlformats.org/officeDocument/2006/relationships/slide" Target="slides/slide120.xml"/><Relationship Id="rId70" Type="http://schemas.openxmlformats.org/officeDocument/2006/relationships/slide" Target="slides/slide66.xml"/><Relationship Id="rId91" Type="http://schemas.openxmlformats.org/officeDocument/2006/relationships/slide" Target="slides/slide87.xml"/><Relationship Id="rId145" Type="http://schemas.openxmlformats.org/officeDocument/2006/relationships/slide" Target="slides/slide141.xml"/><Relationship Id="rId166" Type="http://schemas.openxmlformats.org/officeDocument/2006/relationships/slide" Target="slides/slide162.xml"/><Relationship Id="rId187" Type="http://schemas.openxmlformats.org/officeDocument/2006/relationships/slide" Target="slides/slide183.xml"/><Relationship Id="rId1" Type="http://schemas.openxmlformats.org/officeDocument/2006/relationships/customXml" Target="../customXml/item1.xml"/><Relationship Id="rId212" Type="http://schemas.openxmlformats.org/officeDocument/2006/relationships/slide" Target="slides/slide208.xml"/><Relationship Id="rId233" Type="http://schemas.openxmlformats.org/officeDocument/2006/relationships/slide" Target="slides/slide22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60" Type="http://schemas.openxmlformats.org/officeDocument/2006/relationships/slide" Target="slides/slide56.xml"/><Relationship Id="rId81" Type="http://schemas.openxmlformats.org/officeDocument/2006/relationships/slide" Target="slides/slide77.xml"/><Relationship Id="rId135" Type="http://schemas.openxmlformats.org/officeDocument/2006/relationships/slide" Target="slides/slide131.xml"/><Relationship Id="rId156" Type="http://schemas.openxmlformats.org/officeDocument/2006/relationships/slide" Target="slides/slide152.xml"/><Relationship Id="rId177" Type="http://schemas.openxmlformats.org/officeDocument/2006/relationships/slide" Target="slides/slide173.xml"/><Relationship Id="rId198" Type="http://schemas.openxmlformats.org/officeDocument/2006/relationships/slide" Target="slides/slide194.xml"/><Relationship Id="rId202" Type="http://schemas.openxmlformats.org/officeDocument/2006/relationships/slide" Target="slides/slide198.xml"/><Relationship Id="rId223" Type="http://schemas.openxmlformats.org/officeDocument/2006/relationships/slide" Target="slides/slide219.xml"/><Relationship Id="rId244" Type="http://schemas.openxmlformats.org/officeDocument/2006/relationships/slide" Target="slides/slide240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50" Type="http://schemas.openxmlformats.org/officeDocument/2006/relationships/slide" Target="slides/slide46.xml"/><Relationship Id="rId104" Type="http://schemas.openxmlformats.org/officeDocument/2006/relationships/slide" Target="slides/slide100.xml"/><Relationship Id="rId125" Type="http://schemas.openxmlformats.org/officeDocument/2006/relationships/slide" Target="slides/slide121.xml"/><Relationship Id="rId146" Type="http://schemas.openxmlformats.org/officeDocument/2006/relationships/slide" Target="slides/slide142.xml"/><Relationship Id="rId167" Type="http://schemas.openxmlformats.org/officeDocument/2006/relationships/slide" Target="slides/slide163.xml"/><Relationship Id="rId188" Type="http://schemas.openxmlformats.org/officeDocument/2006/relationships/slide" Target="slides/slide184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13" Type="http://schemas.openxmlformats.org/officeDocument/2006/relationships/slide" Target="slides/slide209.xml"/><Relationship Id="rId234" Type="http://schemas.openxmlformats.org/officeDocument/2006/relationships/slide" Target="slides/slide230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40" Type="http://schemas.openxmlformats.org/officeDocument/2006/relationships/slide" Target="slides/slide36.xml"/><Relationship Id="rId115" Type="http://schemas.openxmlformats.org/officeDocument/2006/relationships/slide" Target="slides/slide111.xml"/><Relationship Id="rId136" Type="http://schemas.openxmlformats.org/officeDocument/2006/relationships/slide" Target="slides/slide132.xml"/><Relationship Id="rId157" Type="http://schemas.openxmlformats.org/officeDocument/2006/relationships/slide" Target="slides/slide153.xml"/><Relationship Id="rId178" Type="http://schemas.openxmlformats.org/officeDocument/2006/relationships/slide" Target="slides/slide174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9" Type="http://schemas.openxmlformats.org/officeDocument/2006/relationships/slide" Target="slides/slide195.xml"/><Relationship Id="rId203" Type="http://schemas.openxmlformats.org/officeDocument/2006/relationships/slide" Target="slides/slide199.xml"/><Relationship Id="rId19" Type="http://schemas.openxmlformats.org/officeDocument/2006/relationships/slide" Target="slides/slide15.xml"/><Relationship Id="rId224" Type="http://schemas.openxmlformats.org/officeDocument/2006/relationships/slide" Target="slides/slide220.xml"/><Relationship Id="rId245" Type="http://schemas.openxmlformats.org/officeDocument/2006/relationships/slide" Target="slides/slide241.xml"/><Relationship Id="rId30" Type="http://schemas.openxmlformats.org/officeDocument/2006/relationships/slide" Target="slides/slide2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147" Type="http://schemas.openxmlformats.org/officeDocument/2006/relationships/slide" Target="slides/slide143.xml"/><Relationship Id="rId168" Type="http://schemas.openxmlformats.org/officeDocument/2006/relationships/slide" Target="slides/slide16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189" Type="http://schemas.openxmlformats.org/officeDocument/2006/relationships/slide" Target="slides/slide185.xml"/><Relationship Id="rId3" Type="http://schemas.openxmlformats.org/officeDocument/2006/relationships/customXml" Target="../customXml/item3.xml"/><Relationship Id="rId214" Type="http://schemas.openxmlformats.org/officeDocument/2006/relationships/slide" Target="slides/slide210.xml"/><Relationship Id="rId235" Type="http://schemas.openxmlformats.org/officeDocument/2006/relationships/slide" Target="slides/slide231.xml"/><Relationship Id="rId116" Type="http://schemas.openxmlformats.org/officeDocument/2006/relationships/slide" Target="slides/slide112.xml"/><Relationship Id="rId137" Type="http://schemas.openxmlformats.org/officeDocument/2006/relationships/slide" Target="slides/slide133.xml"/><Relationship Id="rId158" Type="http://schemas.openxmlformats.org/officeDocument/2006/relationships/slide" Target="slides/slide154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179" Type="http://schemas.openxmlformats.org/officeDocument/2006/relationships/slide" Target="slides/slide175.xml"/><Relationship Id="rId190" Type="http://schemas.openxmlformats.org/officeDocument/2006/relationships/slide" Target="slides/slide186.xml"/><Relationship Id="rId204" Type="http://schemas.openxmlformats.org/officeDocument/2006/relationships/slide" Target="slides/slide200.xml"/><Relationship Id="rId225" Type="http://schemas.openxmlformats.org/officeDocument/2006/relationships/slide" Target="slides/slide221.xml"/><Relationship Id="rId246" Type="http://schemas.openxmlformats.org/officeDocument/2006/relationships/notesMaster" Target="notesMasters/notesMaster1.xml"/><Relationship Id="rId106" Type="http://schemas.openxmlformats.org/officeDocument/2006/relationships/slide" Target="slides/slide102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94" Type="http://schemas.openxmlformats.org/officeDocument/2006/relationships/slide" Target="slides/slide90.xml"/><Relationship Id="rId148" Type="http://schemas.openxmlformats.org/officeDocument/2006/relationships/slide" Target="slides/slide144.xml"/><Relationship Id="rId169" Type="http://schemas.openxmlformats.org/officeDocument/2006/relationships/slide" Target="slides/slide165.xml"/><Relationship Id="rId4" Type="http://schemas.openxmlformats.org/officeDocument/2006/relationships/slideMaster" Target="slideMasters/slideMaster1.xml"/><Relationship Id="rId180" Type="http://schemas.openxmlformats.org/officeDocument/2006/relationships/slide" Target="slides/slide176.xml"/><Relationship Id="rId215" Type="http://schemas.openxmlformats.org/officeDocument/2006/relationships/slide" Target="slides/slide211.xml"/><Relationship Id="rId236" Type="http://schemas.openxmlformats.org/officeDocument/2006/relationships/slide" Target="slides/slide2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ptos" panose="020B0004020202020204" pitchFamily="34" charset="0"/>
              </a:defRPr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ptos" panose="020B0004020202020204" pitchFamily="34" charset="0"/>
              </a:defRPr>
            </a:lvl1pPr>
          </a:lstStyle>
          <a:p>
            <a:fld id="{644AFE28-483A-4E5C-BA2D-FC182AC560CE}" type="datetimeFigureOut">
              <a:rPr lang="en-SG" smtClean="0"/>
              <a:pPr/>
              <a:t>28/5/2025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ptos" panose="020B0004020202020204" pitchFamily="34" charset="0"/>
              </a:defRPr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ptos" panose="020B0004020202020204" pitchFamily="34" charset="0"/>
              </a:defRPr>
            </a:lvl1pPr>
          </a:lstStyle>
          <a:p>
            <a:fld id="{3A7AF586-225C-4ECB-945E-FC33E6CC3A1D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11607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8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9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1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2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3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4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5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6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7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1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2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5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6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7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9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0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1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2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3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4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6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7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8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9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0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1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2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3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4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6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8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AF586-225C-4ECB-945E-FC33E6CC3A1D}" type="slidenum">
              <a:rPr lang="en-SG" smtClean="0"/>
              <a:t>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558131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18854043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FBD7D7-7629-E6A7-F787-0D2962C053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01FC5B-4694-A27D-C38B-1C4DBE74CD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79C123-00C5-F56B-0595-552D91D5A6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2994687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4C474E-7DBF-6078-18F7-11CD2E4021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A7439F-A138-BD39-D374-AD71B8303D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E583F7-165C-39EF-06BE-DFE0796CC5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65699434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21176871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3BFB6B-8967-DF0A-8A25-483EAFDA6C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CEE1AE-6A87-DB18-8348-0A23E3074D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376304-FB62-7621-4EAE-D2CD88EEA0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87331904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9BCB60-0E54-24FE-DA75-CD5FE7C512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ED9477-F04B-90C3-E6D6-0E6D656C6B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E9F173-C980-FFB2-5418-DED57149A0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44087663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134BAF-A86F-AB5C-2160-20D763612E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610E85-48BD-1F37-D2F2-C887EF0566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64D4B0-2531-5602-85AA-68A9EECE76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81352100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54402053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01809424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12418926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220364-60DE-3274-BB0D-5946BE2212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BCDD68-CC81-FAFC-BBA7-E2B1ABCF26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ED93F3-75B4-4B60-0CB0-7A8EF3443B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286268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AF586-225C-4ECB-945E-FC33E6CC3A1D}" type="slidenum">
              <a:rPr lang="en-SG" smtClean="0"/>
              <a:t>16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89336280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220364-60DE-3274-BB0D-5946BE2212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BCDD68-CC81-FAFC-BBA7-E2B1ABCF26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ED93F3-75B4-4B60-0CB0-7A8EF3443B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53035714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220364-60DE-3274-BB0D-5946BE2212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BCDD68-CC81-FAFC-BBA7-E2B1ABCF26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ED93F3-75B4-4B60-0CB0-7A8EF3443B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27243427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66894569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9E2400-A79D-63AE-DD22-118092A803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AA521F-C018-82B1-1ABC-4215654B6B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753C0D-89AD-E17C-C245-45CDF2D435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14884579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C83509-F8F5-30A1-99B9-94FE2442B3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9D2379-0701-2483-3FB5-52B6A3C8FF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BD3BCA-64D0-9EE5-4CE2-46B9BE9B6B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54663693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025D83-259E-DDE9-313B-2D6C94CB27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BECA5C-733A-1A88-8E03-A527150982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C4FA62-07B6-5AE0-EC82-72FA096B1A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35392781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F4609D-2B16-25CE-D33A-959316B2E0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0246D9-E014-F227-68E6-9DE6C83903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2AA913-B871-2039-3A55-91D80370D0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51737503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C2ECD2-89F6-02BE-88B3-2B95ACBB79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17659F5-1138-A24A-CA02-B912B024A9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CEA061-ED72-F7A8-D337-5BF3E430B9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5119083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FA0D0E-2E2D-D50F-6665-84AEADA6AF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762053-385C-1B60-0069-584968AA70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7DC434-8CBF-18CC-FECA-6FD3DEB365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60632121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26CAFC-48F3-B6E8-FE8B-71897C08A6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878CA7-5ADD-3956-8CB9-7E705D2650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DADD3A-D801-A7D1-CB56-CC67BB7A24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962504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3B1D5E-7E60-00DE-4EA9-F11F406E7E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224EDD-F64D-E916-2D39-D860546C25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F7867C7-DEB2-251A-0D75-325124E543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13D9EF-70D1-D01A-E11E-017518FF35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AF586-225C-4ECB-945E-FC33E6CC3A1D}" type="slidenum">
              <a:rPr lang="en-SG" smtClean="0"/>
              <a:t>17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07352604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D99AC5-1395-5FA0-9C77-AFE5AFB4A2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0C8CAB-B306-3171-3A36-91F3912BB7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8B018C-1EBA-173D-6C82-9AF017891D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95272348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1CA5C2-DBB8-97BD-390E-7BCAA8DF62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D5B4AF-A8F5-A0ED-5B8B-7137877256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EF0E62-7CD9-3C79-A412-6F4D6C3DD3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82135335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6A9AFF-0864-44CA-A08F-64BE3117EF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BDA193-5033-D6FD-98CC-2AA00E3202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726DE3-E8FD-53F7-EDA1-1AC5E659AE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8792939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296258-AB34-5A52-BE2F-49FD9B1617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2958A5-1E75-EF8D-3CDD-1983064C80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DC7E96-63E8-0DB7-2E70-2F296207D7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24395072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5364A4-1586-5DAD-9037-3762A6AD57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E66ED8-4A7B-A4EA-A2DA-F3D29A71BA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740C62-E4CD-CBA2-AD16-0769E220A9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56399654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239839-EA57-306B-7E70-D306EE7B7F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994FD0-DAD9-E809-9222-A09B8ADE25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26C6C2-CD6B-314F-2693-AAA8E27F8F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68518274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06376D-313D-FFA9-CC2D-0A235C79DE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4C60D5-4EFD-FB97-4AE8-437F33FD1D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F6E9FE-7369-5040-3B7E-CFBCDA62B1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77752045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CD602D-5C1D-9305-03E4-339E314300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A4B709-929A-4099-DC22-B7DF14D9CA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9BEFD3-8B02-2821-1587-AE0B4477BB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27196049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CD602D-5C1D-9305-03E4-339E314300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A4B709-929A-4099-DC22-B7DF14D9CA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9BEFD3-8B02-2821-1587-AE0B4477BB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29865921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1A975B-3249-1D71-F076-66D7D32914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401D8C-AD96-2570-8772-1258420FCD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482E97-7D79-BF2A-BE2C-4077ADC7B4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167980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AF586-225C-4ECB-945E-FC33E6CC3A1D}" type="slidenum">
              <a:rPr lang="en-SG" smtClean="0"/>
              <a:t>18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25971138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65812E-5700-2A55-1F1F-5019D9B11B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06AAFD-1AA7-E295-543F-6599FE925F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CCDB13-423D-75B4-325A-D92A5B3500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167609318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FAA194-4848-BD83-2451-5968AC1A7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D74102-CF8E-329D-CE2F-6D4E29E632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DD51E5-0BA5-17F2-231D-B09C1B1B77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71499342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8695F6-3569-3781-7465-CD8D25681A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D13C96-F41C-A824-D088-E3B38A221C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08A965-90F4-0BEB-3216-247B586CBB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52199265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35832458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01D655-C02A-0890-2080-2622FF253D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C7CEF9-5901-B0AD-E62B-690DBE1B58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EB535F-83E7-4689-7363-2E5E40D748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62887832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F2522C-4767-219F-02B1-2B58AA0DDF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21501A-9216-4AC8-7BFF-8ECDFC1F6E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A446BA-E45B-C65E-5126-3E9314C4D1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170606612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34786467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3E2992-CF02-D96D-BFDF-61066B547A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D21751-741A-5661-F71A-111F62EC03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05E9E5-5D01-AA93-7EA6-FC05C582EF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56408301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F08FEB-CE19-9588-0EC8-F6BA6A0EC9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23A3A1-F071-B732-0922-05625CBB41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D56439-4F2E-28B4-53CE-2B3ED07715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00969143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993B8C-1A50-6742-E607-7E9E7E941E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E6A8E0-70CA-037E-ED59-882A831163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4C8047-5EC1-237D-521C-50E1E88CA5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522424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AF586-225C-4ECB-945E-FC33E6CC3A1D}" type="slidenum">
              <a:rPr lang="en-SG" smtClean="0"/>
              <a:t>19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16858242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38556056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4B20FF-DFE8-B9CA-FB2A-9929B21062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31B74D-927B-3BF0-A5BA-C15237C43B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BA9B06-8AA9-D04D-653A-C468DE2985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73219268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F9DFF5-CF14-F58C-14C3-D792BD50D0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3E34A2-CEC2-7DB5-87BD-9ECB86C6DB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463FDE-82EC-84A5-F29B-904EDC6754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97230951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865E1A-8FAE-C9B8-C316-B75B26C1A7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81FC45-4608-355E-FAFB-7E461B912B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8B0003-92FC-63D6-DA31-409D6D0C83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88504533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1489AE-57A1-3669-643E-545C609199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1689EE-E47D-A4D6-4EEB-791AD0CD22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054D22-FB49-221D-40A2-364B75744D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69022301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12CE20-BB99-9059-CA16-89BEA01ECA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86C536-C68F-D3F1-23AD-3D3EF2E8F3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E489A0-8042-A3B1-A457-1E6EA1844C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99737535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54565D-273C-3D0D-7F91-D8B097E252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5095D3-7F16-20CD-3839-4F4AA95588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F9C7E6-0C9C-1DE2-07AF-0DC4FB59E3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60594555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659578-96DB-A839-E6A6-6C3B87CA8E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1699F7-A148-0363-FE9E-1311A1F929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A2D04A-9A38-B1FE-364D-9559FA73E9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71348118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1901D6-A1AA-9DA4-C575-F06CD5AA7D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785678-18D6-FA25-DDB4-0B2D7511CD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59F8B3-47F2-03C6-FFED-1215BAF2D1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16990952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F3F0FB-919A-7F94-BE0C-1EA9EB5CB2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652216-2C77-320A-CEE8-964D937B57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30CEA7-DCAD-D621-1E15-8F05A4AA3B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518308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AF586-225C-4ECB-945E-FC33E6CC3A1D}" type="slidenum">
              <a:rPr lang="en-SG" smtClean="0"/>
              <a:t>20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5030345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84E36D-8B6F-7D4B-8831-5ACB92DA53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7CDA83-576B-6BB0-925E-CF993F83CA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FB9F51-5EBB-C2AC-A58A-ABB3A1D292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33121691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AF586-225C-4ECB-945E-FC33E6CC3A1D}" type="slidenum">
              <a:rPr lang="en-SG" smtClean="0"/>
              <a:t>238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23699660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459235-8872-FCF4-A8B0-A6832283B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6A382F-D4CE-F689-8EFD-DFDDC61B26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B7A10A-F9AC-FE8C-F8A1-B970AEFE51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3CDFAE-8CE5-7D78-0EC8-81F948DBF2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AF586-225C-4ECB-945E-FC33E6CC3A1D}" type="slidenum">
              <a:rPr lang="en-SG" smtClean="0"/>
              <a:t>241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058056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88154E-F34B-229F-028C-44A7C82A51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DA0C52-0DB1-CF95-9A1E-2BDB47624A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FF3D81-78AF-8A13-ECBF-BBE09D372B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805283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AF586-225C-4ECB-945E-FC33E6CC3A1D}" type="slidenum">
              <a:rPr lang="en-SG" smtClean="0"/>
              <a:t>23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868925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AF586-225C-4ECB-945E-FC33E6CC3A1D}" type="slidenum">
              <a:rPr lang="en-SG" smtClean="0"/>
              <a:t>24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64078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AF586-225C-4ECB-945E-FC33E6CC3A1D}" type="slidenum">
              <a:rPr lang="en-SG" smtClean="0"/>
              <a:t>27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44469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551892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F654F0-8BEA-D7FB-92FF-4ABCDFEA40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54F43B-A21D-47CA-1D11-D8DF8E4306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420950-B826-586D-0A27-E6834C67B7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169EA8-8104-C762-0862-018F91C9F5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AF586-225C-4ECB-945E-FC33E6CC3A1D}" type="slidenum">
              <a:rPr lang="en-SG" smtClean="0"/>
              <a:t>28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373757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815A51-8826-B9DC-CD7F-A7E9CF1BD6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D7B39B-BC8A-B841-6B37-2F7D10378E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DD408A-A02A-3CD3-ABC9-40C073F5FD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287ADB-2DE6-12AB-0E30-8055FA872C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AF586-225C-4ECB-945E-FC33E6CC3A1D}" type="slidenum">
              <a:rPr lang="en-SG" smtClean="0"/>
              <a:t>29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668019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29FDA3-5C0D-84C2-9ABA-40ECF99E0C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EF0D993-76B6-9C67-DDC7-E2AEAE8637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9343FB8-8411-8F77-E4B2-8F33240FBA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54840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F131DD-D81D-B23D-0C2F-470294157F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91E145-7DC0-5334-23DA-70AFA1A1E1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E1F1E6-9D7D-2BF4-59DC-239F7C6A06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539065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D2B71C-5518-5FA8-85F3-918BAAA02F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D159DF-063D-A76F-2A0B-547E0286BB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EA9DDD-B85C-355A-983F-2D015FEC8E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946540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EA154C-6504-92FA-D416-8128030D12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0636E5-807E-5897-029A-134DA69A2D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8131A8-D0CB-FC5E-9440-7B23437226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604392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AF586-225C-4ECB-945E-FC33E6CC3A1D}" type="slidenum">
              <a:rPr lang="en-SG" smtClean="0"/>
              <a:t>48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012763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7C7F69-B3D1-A782-0DAD-E05B011B58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6F2036-0E39-E71A-6BF3-F00BAD0DAF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981A6B-52E0-0C3B-78DC-BADE3AE4FD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9F9F41-37B6-B536-308B-4499B470C3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AF586-225C-4ECB-945E-FC33E6CC3A1D}" type="slidenum">
              <a:rPr lang="en-SG" smtClean="0"/>
              <a:t>49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169080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AF586-225C-4ECB-945E-FC33E6CC3A1D}" type="slidenum">
              <a:rPr lang="en-SG" smtClean="0"/>
              <a:t>50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6132693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82FF7A-2005-8FDF-EBCF-5DE113124A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927773-D417-FF26-CD9B-447A6CDA6A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C8D07A-4335-1183-CAA2-A886201E20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1873729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C073D3-7B22-71A9-B354-FEDAF35D9F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833C59-94A4-1BD0-0EEA-B388FCE591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2797B4-0F87-C42F-0046-7D20D125DD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006558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1F33CF-853F-92FC-45E4-5C0E60C71B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1C1E58-C95D-C85A-1EAA-ED5FFB2492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A59B6E-8DD0-54DE-FBF8-E9028CE117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7843181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08DEBD-7269-37E6-0059-0FBC24A3A1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7C7867-5159-1C9B-BA3F-01D9AFBF7F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73AD5B-B740-0B0F-6C8B-0C97C57E75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97596968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CCA4D6-5299-3282-984A-112434338A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834093-22C3-35D3-BE13-372AE43567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AB7BBA9-018F-634B-F57B-6056625C84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0321760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83FF16-FCBD-2D7E-A191-538800CC1C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36ABFA-BEED-C05C-3D88-552A73B21B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B9F2B5-ACBE-FF87-6BA5-C9536E9FAE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5889925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8305F3-310F-2984-E363-3B7C91699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25AEA7-5765-FD6D-6B2B-198E2BC770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3642EE-32AA-B890-954C-19E5AD6A35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4547309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2896FD-B685-509A-8369-6186912E54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BCBB6E-27BE-D21E-8DFC-8C7D6A89BE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D3D2C9-4EEF-C20A-BCAB-15C315086C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9160241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2896FD-B685-509A-8369-6186912E54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BCBB6E-27BE-D21E-8DFC-8C7D6A89BE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D3D2C9-4EEF-C20A-BCAB-15C315086C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5704248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2896FD-B685-509A-8369-6186912E54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BCBB6E-27BE-D21E-8DFC-8C7D6A89BE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D3D2C9-4EEF-C20A-BCAB-15C315086C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5471364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E271B8-F37B-1B64-E877-86E1E015E9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F69C24-F65F-BA95-FAC0-F580E83037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93634D-4958-9814-7669-36AE00A895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6898068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0ED5D4-0CEC-8DA1-CDAB-BA0ECDC381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938822-70B0-E659-8883-1E24DDE945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6086FC-2C7F-6228-6998-297822E466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535852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2994513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83CDB2-2B6E-AAF7-CDD5-E4916520D5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05AD57-E008-68B2-CF80-1DED8CE804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2DD160-F2D2-B9F6-46F5-FD78AAFF6B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6803898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5D905D-8DDC-CFF4-BF81-3E59568164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839E2D-DC8F-C986-4A1C-21CA8C27E7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57E0BB-3AAA-141C-F1C3-46C3BE6BE0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9564153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910C97-A3CA-7575-A187-58069A712B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080AAF-A4B2-073F-D7EC-D11C3F655B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791DF0-0AEE-AF87-3E20-83F7707229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7388621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5A98C3-B045-05CA-8B16-424A2DE33D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E2FABF-C9AA-CC6D-BC81-DE7E6AD705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59FC4B-F628-8BB9-B2BC-BD6349B220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5068041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6A3CFD-6B66-2624-B216-37EF6B074D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F34E48-B113-3D4D-41D6-DD74A268D7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2F0E09-8AEE-011E-7F19-115068DA45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8085600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6A3CFD-6B66-2624-B216-37EF6B074D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F34E48-B113-3D4D-41D6-DD74A268D7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2F0E09-8AEE-011E-7F19-115068DA45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996258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6A3CFD-6B66-2624-B216-37EF6B074D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F34E48-B113-3D4D-41D6-DD74A268D7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2F0E09-8AEE-011E-7F19-115068DA45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1987589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6A3CFD-6B66-2624-B216-37EF6B074D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F34E48-B113-3D4D-41D6-DD74A268D7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2F0E09-8AEE-011E-7F19-115068DA45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9066955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4886439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995985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3520660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6717117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4320392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99617845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4309403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8311084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DE1801-A5BB-0A6C-7118-C599762FCA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09F87B-AAF4-2EC6-A87D-EB849C5C91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0DE404-A366-E3C3-7FE2-507464F85B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7157554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E68B6B-DDEC-4721-AD90-578AF02E22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9B717E-D30A-987A-03FD-5A3F6F7BD0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4B093E-957C-C9F9-E07D-BC8EDB9C78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5034465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8186B8-9C42-4646-C4B5-56ECA8F547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3F690D-65D1-17CF-DF6B-D742F35327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C34C2F-D882-083A-E3B4-7D61CE82FD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1085094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28482B-7778-D77C-869C-DCAAE26526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D8CBB6-9D8E-96A4-A221-8539DE9AC0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05FF23-5066-50A2-CEE0-B1D6567CE8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7855250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E99FF6-84A3-673B-E476-E7733992A7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98ACEA-36B3-9934-EA7B-FB20B9917B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8E47B6-132B-973F-1E5E-BD4A906F6E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011051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AF586-225C-4ECB-945E-FC33E6CC3A1D}" type="slidenum">
              <a:rPr lang="en-SG" smtClean="0"/>
              <a:t>10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4286921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C8B248-1DA6-32F4-1AE2-E515D67248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DC1CCF-6286-E2EF-A919-CF235C19BF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AEEE724-ADAD-B976-473C-667DAF50CD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817180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6903182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BF303E-7831-863F-B07F-D7005F132D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95C475-5A91-455D-DE0C-09181EB0A7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8E91A0-412A-9375-923D-ACECA2C116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7753459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1593246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94376319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5438120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F2CF86-0139-BB3F-7D9F-290303C9D8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337A66-12E5-8EAF-9C57-89CB2EC9E0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30973F-2E4E-BDD2-B056-6647DBB51B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718572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130D54-D989-C72B-05A7-02CB39E43F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7BF42C-0528-A4B9-3D27-1DAC068DE4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F568C3-C434-494E-1563-E67E9B69CE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2694182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AF586-225C-4ECB-945E-FC33E6CC3A1D}" type="slidenum">
              <a:rPr lang="en-SG" smtClean="0"/>
              <a:t>127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5640272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322463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AF586-225C-4ECB-945E-FC33E6CC3A1D}" type="slidenum">
              <a:rPr lang="en-SG" smtClean="0"/>
              <a:t>11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0409301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447630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F842F8-836D-D01E-19AF-9D522DB5A7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C48070-CDBB-A6A0-5AE8-42BD0E5B10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DB147B-77A9-18AA-11C3-21B1AF4BF5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9230989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953493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7A50F5-26AD-A260-FBF0-30C9809041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2DF4EA-E03B-1D4D-5F27-86D70BA299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A0A7A2-1776-59A1-36B0-D6977BBD1A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954011993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B9CFA2-4D35-CB29-674B-768D907AC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5475D1-63F4-587C-DB10-2540436CA3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7A098C-ACFA-694C-9093-05C663696A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5061747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2EEB56-5027-2BE4-4AA3-8DF74DCB0B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74EABD-7C18-3E20-4E05-D80E1A9873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7D8D06-2A1D-7FE7-B935-3893516420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6703257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4309403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83110845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707B8D-0D39-A358-F040-1F5035CF83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D91F17-1245-7D23-E274-72826E9FE0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AF49DD-9B85-1312-5841-E5F6E47F07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93526122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6CC0F1-161D-2B17-95A4-3E4E054A45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E74D7B-305F-26A7-4022-50C04D8DC8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C2D0AB-D185-8067-BD01-5FC70CC54D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320846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AF586-225C-4ECB-945E-FC33E6CC3A1D}" type="slidenum">
              <a:rPr lang="en-SG" smtClean="0"/>
              <a:t>12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0800894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E68B6B-DDEC-4721-AD90-578AF02E22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9B717E-D30A-987A-03FD-5A3F6F7BD0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4B093E-957C-C9F9-E07D-BC8EDB9C78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50344659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0784FE-82F3-819E-55B3-87FB862608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22AE46-C348-62D0-504A-8B61D6ACD3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566A5D-324D-D95D-9D54-40E26B1CAE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56730186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28482B-7778-D77C-869C-DCAAE26526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D8CBB6-9D8E-96A4-A221-8539DE9AC0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05FF23-5066-50A2-CEE0-B1D6567CE8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78552501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2B7D4E-2C10-6961-3878-9DC0517614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8EC241-6752-1B96-B4FD-3302CB174B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496B67-BA26-DE01-3197-1FD16D2E9C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39814521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200105-353C-B293-4574-010AC06A57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E89362-E175-FAF2-E3B2-40A269AA4C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7315A6-4EC6-40E3-0F40-43B1ECE0BD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980821725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001679-1357-BCA8-4B6E-1577859786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EBDEA1-D574-C0D4-2241-800670DDD2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FE8F8C-970D-1F88-25F1-414D825B2A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35222134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3706C4-D198-DEBF-DB49-5750FE0260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B6AE5F-3883-789A-BD60-79F651EE0A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BB15F9-85B9-2D17-3421-6B160E8425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08837603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A2007F-B815-AA6B-6D4D-1F6D98A1A7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3D0967-43D0-D0B4-4CC9-BC353756C2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6ED51A-CB76-EBE2-E0CD-62358714F9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76056234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C24403-6F07-4B61-7DB8-0A26F21962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333494-6522-5D31-1283-CC8FB3391C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4C6A67-6859-A8C0-C997-2EC14C79FC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64987488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8C5EDA-ABDF-A575-1535-E97B8B7823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BB1235-F9C9-57A9-82DB-62E7045A35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6C454C-6853-D6AD-E906-E91EE3CDD2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626467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AF586-225C-4ECB-945E-FC33E6CC3A1D}" type="slidenum">
              <a:rPr lang="en-SG" smtClean="0"/>
              <a:t>13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87917597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7E200A-D19D-7E5A-63CC-E3618F01B9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2BF622-7C5F-23E9-5ED9-D3A87FF260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1CEB4B-D3E2-DEC3-BBD6-BE40622413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75569724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46C34F-535E-8097-FB1B-0A0C92FB7E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5C7C48-4B6C-5A31-22A1-F9F5A995A9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9FBF30-57C1-7779-C007-1639BE8999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25606184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46C34F-535E-8097-FB1B-0A0C92FB7E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5C7C48-4B6C-5A31-22A1-F9F5A995A9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9FBF30-57C1-7779-C007-1639BE8999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05908283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46C34F-535E-8097-FB1B-0A0C92FB7E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5C7C48-4B6C-5A31-22A1-F9F5A995A9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9FBF30-57C1-7779-C007-1639BE8999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972521872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61385849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01472860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31960250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9E61CD-24ED-DF22-06D4-E005874A08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B793A7-EAD3-A863-D8F8-E411CDFB5F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CE9525-8932-3EF9-DD75-A7D56E9BC4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964915819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537349-2B61-6FA5-B9CC-BEAE8D8513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7CB451-7A9E-E233-963C-FA02455136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AAB4DC-5A85-C139-A010-4BEC0972C7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911857147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E9744-BCD6-6076-E7B4-4DEFCD563F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63803C-26CE-D979-1BFD-59EED013B5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91ED53-D4D5-4B4C-5DFC-DA0585FBAB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94718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089-AAC5-4BD1-9166-0DFAD6E2FD8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27378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0964B3-8E8F-41A7-8CDC-986C01E2FF5B}" type="datetime1">
              <a:rPr lang="en-SG" smtClean="0"/>
              <a:t>28/5/2025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089-AAC5-4BD1-9166-0DFAD6E2FD8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80605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B721-12A3-45E3-B2D5-ACA925C33B2B}" type="datetime1">
              <a:rPr lang="en-SG" smtClean="0"/>
              <a:t>28/5/2025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089-AAC5-4BD1-9166-0DFAD6E2FD8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389607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1861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077182"/>
      </p:ext>
    </p:extLst>
  </p:cSld>
  <p:clrMapOvr>
    <a:masterClrMapping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089-AAC5-4BD1-9166-0DFAD6E2FD8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44949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089-AAC5-4BD1-9166-0DFAD6E2FD8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37375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D890DC-80F3-4D72-B198-793A5BB619EE}" type="datetime1">
              <a:rPr lang="en-SG" smtClean="0"/>
              <a:t>28/5/2025</a:t>
            </a:fld>
            <a:endParaRPr lang="en-S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089-AAC5-4BD1-9166-0DFAD6E2FD8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51810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089-AAC5-4BD1-9166-0DFAD6E2FD8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61308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089-AAC5-4BD1-9166-0DFAD6E2FD8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73963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0019E-D530-4940-8520-FE80365FEEFA}" type="datetime1">
              <a:rPr lang="en-SG" smtClean="0"/>
              <a:t>28/5/2025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089-AAC5-4BD1-9166-0DFAD6E2FD8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2407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DA62D6-E9C3-41B9-A386-24F74E6946F0}" type="datetime1">
              <a:rPr lang="en-SG" smtClean="0"/>
              <a:t>28/5/2025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089-AAC5-4BD1-9166-0DFAD6E2FD8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137362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microsoft.com/office/2007/relationships/hdphoto" Target="../media/hdphoto2.wdp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1EA71395-5A95-3467-1D94-CC5C5987E0CA}"/>
              </a:ext>
            </a:extLst>
          </p:cNvPr>
          <p:cNvSpPr/>
          <p:nvPr userDrawn="1"/>
        </p:nvSpPr>
        <p:spPr>
          <a:xfrm>
            <a:off x="1943938" y="100798"/>
            <a:ext cx="4152062" cy="498933"/>
          </a:xfrm>
          <a:prstGeom prst="hexagon">
            <a:avLst/>
          </a:prstGeom>
          <a:solidFill>
            <a:schemeClr val="accent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A59BCDC-C6CD-C8E0-1AC2-AF6DFD85360C}"/>
              </a:ext>
            </a:extLst>
          </p:cNvPr>
          <p:cNvSpPr txBox="1">
            <a:spLocks/>
          </p:cNvSpPr>
          <p:nvPr userDrawn="1"/>
        </p:nvSpPr>
        <p:spPr>
          <a:xfrm>
            <a:off x="2163919" y="157377"/>
            <a:ext cx="2020196" cy="41446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97180CD-8FE1-D748-C97E-FC4BA826AA6B}"/>
              </a:ext>
            </a:extLst>
          </p:cNvPr>
          <p:cNvSpPr/>
          <p:nvPr userDrawn="1"/>
        </p:nvSpPr>
        <p:spPr>
          <a:xfrm>
            <a:off x="509099" y="357787"/>
            <a:ext cx="575724" cy="496314"/>
          </a:xfrm>
          <a:prstGeom prst="hexagon">
            <a:avLst/>
          </a:prstGeom>
          <a:solidFill>
            <a:schemeClr val="accent5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17BDFC06-C2EE-A469-7A62-8C77669D2F84}"/>
              </a:ext>
            </a:extLst>
          </p:cNvPr>
          <p:cNvSpPr/>
          <p:nvPr userDrawn="1"/>
        </p:nvSpPr>
        <p:spPr>
          <a:xfrm>
            <a:off x="1457324" y="357788"/>
            <a:ext cx="573997" cy="496314"/>
          </a:xfrm>
          <a:prstGeom prst="hexagon">
            <a:avLst/>
          </a:prstGeom>
          <a:solidFill>
            <a:schemeClr val="accent3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DD27457-4E37-E7FF-068E-0B3E356B40E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6350" y="96381"/>
            <a:ext cx="567625" cy="494170"/>
          </a:xfrm>
          <a:prstGeom prst="hexagon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B725F29-9B07-511B-3D03-051A7979DD72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293" y="91618"/>
            <a:ext cx="566307" cy="498974"/>
          </a:xfrm>
          <a:prstGeom prst="hexagon">
            <a:avLst/>
          </a:prstGeom>
        </p:spPr>
      </p:pic>
      <p:pic>
        <p:nvPicPr>
          <p:cNvPr id="15" name="Picture 2" descr="Singapore Airlines | singaporeuat.mashery.com">
            <a:extLst>
              <a:ext uri="{FF2B5EF4-FFF2-40B4-BE49-F238E27FC236}">
                <a16:creationId xmlns:a16="http://schemas.microsoft.com/office/drawing/2014/main" id="{24770531-DCEC-2781-1AC5-DCAD2932C47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442" y="-58723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3767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ptos" panose="020B00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tiff"/><Relationship Id="rId5" Type="http://schemas.openxmlformats.org/officeDocument/2006/relationships/image" Target="../media/image3.png"/><Relationship Id="rId4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microsoft.com/office/2007/relationships/hdphoto" Target="../media/hdphoto4.wdp"/></Relationships>
</file>

<file path=ppt/slides/_rels/slide10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0.png"/><Relationship Id="rId4" Type="http://schemas.openxmlformats.org/officeDocument/2006/relationships/image" Target="../media/image13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0.png"/><Relationship Id="rId4" Type="http://schemas.openxmlformats.org/officeDocument/2006/relationships/image" Target="../media/image13.png"/></Relationships>
</file>

<file path=ppt/slides/_rels/slide10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jpeg"/><Relationship Id="rId4" Type="http://schemas.microsoft.com/office/2007/relationships/hdphoto" Target="../media/hdphoto4.wdp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3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5.png"/></Relationships>
</file>

<file path=ppt/slides/_rels/slide1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4.wdp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39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7" Type="http://schemas.openxmlformats.org/officeDocument/2006/relationships/image" Target="../media/image144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3.png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46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9.png"/><Relationship Id="rId5" Type="http://schemas.openxmlformats.org/officeDocument/2006/relationships/image" Target="../media/image151.png"/><Relationship Id="rId4" Type="http://schemas.openxmlformats.org/officeDocument/2006/relationships/image" Target="../media/image150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2.png"/><Relationship Id="rId4" Type="http://schemas.microsoft.com/office/2007/relationships/hdphoto" Target="../media/hdphoto4.wdp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4.png"/><Relationship Id="rId5" Type="http://schemas.openxmlformats.org/officeDocument/2006/relationships/image" Target="../media/image13.png"/><Relationship Id="rId4" Type="http://schemas.microsoft.com/office/2007/relationships/hdphoto" Target="../media/hdphoto5.wdp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55.png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56.png"/><Relationship Id="rId4" Type="http://schemas.microsoft.com/office/2007/relationships/hdphoto" Target="../media/hdphoto5.wdp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6.xml"/></Relationships>
</file>

<file path=ppt/slides/_rels/slide13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1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slide" Target="slide93.xml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12.xml"/></Relationships>
</file>

<file path=ppt/slides/_rels/slide13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2.png"/><Relationship Id="rId4" Type="http://schemas.openxmlformats.org/officeDocument/2006/relationships/image" Target="../media/image122.png"/></Relationships>
</file>

<file path=ppt/slides/_rels/slide13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6.xml"/></Relationships>
</file>

<file path=ppt/slides/_rels/slide14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6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6.xml"/></Relationships>
</file>

<file path=ppt/slides/_rels/slide15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78.pn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9.png"/><Relationship Id="rId4" Type="http://schemas.openxmlformats.org/officeDocument/2006/relationships/image" Target="../media/image13.pn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8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microsoft.com/office/2007/relationships/hdphoto" Target="../media/hdphoto4.wdp"/></Relationships>
</file>

<file path=ppt/slides/_rels/slide16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6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6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6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6.pn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6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6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6.xml"/><Relationship Id="rId5" Type="http://schemas.openxmlformats.org/officeDocument/2006/relationships/hyperlink" Target="mailto:agent_360@singaporeair.com.sg" TargetMode="External"/><Relationship Id="rId4" Type="http://schemas.openxmlformats.org/officeDocument/2006/relationships/image" Target="../media/image190.pn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9.png"/><Relationship Id="rId4" Type="http://schemas.microsoft.com/office/2007/relationships/hdphoto" Target="../media/hdphoto4.wdp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hyperlink" Target="mailto:agent_360@singaporeair.com.sg" TargetMode="External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5.png"/><Relationship Id="rId5" Type="http://schemas.openxmlformats.org/officeDocument/2006/relationships/image" Target="../media/image194.png"/><Relationship Id="rId4" Type="http://schemas.openxmlformats.org/officeDocument/2006/relationships/image" Target="../media/image193.png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98.png"/><Relationship Id="rId4" Type="http://schemas.microsoft.com/office/2007/relationships/hdphoto" Target="../media/hdphoto6.wdp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9.png"/><Relationship Id="rId4" Type="http://schemas.microsoft.com/office/2007/relationships/hdphoto" Target="../media/hdphoto6.wdp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201.png"/></Relationships>
</file>

<file path=ppt/slides/_rels/slide17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4.png"/><Relationship Id="rId4" Type="http://schemas.openxmlformats.org/officeDocument/2006/relationships/image" Target="../media/image203.png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6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206.png"/></Relationships>
</file>

<file path=ppt/slides/_rels/slide17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microsoft.com/office/2007/relationships/hdphoto" Target="../media/hdphoto4.wdp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8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3.png"/><Relationship Id="rId4" Type="http://schemas.openxmlformats.org/officeDocument/2006/relationships/image" Target="../media/image212.png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5.png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8.png"/><Relationship Id="rId4" Type="http://schemas.openxmlformats.org/officeDocument/2006/relationships/image" Target="../media/image217.png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1.png"/><Relationship Id="rId4" Type="http://schemas.openxmlformats.org/officeDocument/2006/relationships/image" Target="../media/image220.png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4.wdp"/></Relationships>
</file>

<file path=ppt/slides/_rels/slide19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6.xml"/></Relationships>
</file>

<file path=ppt/slides/_rels/slide19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6.png"/><Relationship Id="rId4" Type="http://schemas.microsoft.com/office/2007/relationships/hdphoto" Target="../media/hdphoto7.wdp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7.png"/><Relationship Id="rId4" Type="http://schemas.microsoft.com/office/2007/relationships/hdphoto" Target="../media/hdphoto7.wdp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9.png"/><Relationship Id="rId5" Type="http://schemas.openxmlformats.org/officeDocument/2006/relationships/image" Target="../media/image228.png"/><Relationship Id="rId4" Type="http://schemas.microsoft.com/office/2007/relationships/hdphoto" Target="../media/hdphoto7.wdp"/></Relationships>
</file>

<file path=ppt/slides/_rels/slide19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6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231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slide" Target="slide135.xml"/><Relationship Id="rId18" Type="http://schemas.openxmlformats.org/officeDocument/2006/relationships/slide" Target="slide192.xml"/><Relationship Id="rId26" Type="http://schemas.openxmlformats.org/officeDocument/2006/relationships/slide" Target="slide208.xml"/><Relationship Id="rId39" Type="http://schemas.openxmlformats.org/officeDocument/2006/relationships/slide" Target="slide41.xml"/><Relationship Id="rId21" Type="http://schemas.openxmlformats.org/officeDocument/2006/relationships/slide" Target="slide175.xml"/><Relationship Id="rId34" Type="http://schemas.openxmlformats.org/officeDocument/2006/relationships/slide" Target="slide4.xml"/><Relationship Id="rId42" Type="http://schemas.openxmlformats.org/officeDocument/2006/relationships/slide" Target="slide52.xml"/><Relationship Id="rId7" Type="http://schemas.openxmlformats.org/officeDocument/2006/relationships/slide" Target="slide104.xml"/><Relationship Id="rId2" Type="http://schemas.openxmlformats.org/officeDocument/2006/relationships/slide" Target="slide67.xml"/><Relationship Id="rId16" Type="http://schemas.openxmlformats.org/officeDocument/2006/relationships/slide" Target="slide145.xml"/><Relationship Id="rId29" Type="http://schemas.openxmlformats.org/officeDocument/2006/relationships/slide" Target="slide222.xml"/><Relationship Id="rId1" Type="http://schemas.openxmlformats.org/officeDocument/2006/relationships/slideLayout" Target="../slideLayouts/slideLayout4.xml"/><Relationship Id="rId6" Type="http://schemas.openxmlformats.org/officeDocument/2006/relationships/slide" Target="slide100.xml"/><Relationship Id="rId11" Type="http://schemas.openxmlformats.org/officeDocument/2006/relationships/slide" Target="slide121.xml"/><Relationship Id="rId24" Type="http://schemas.openxmlformats.org/officeDocument/2006/relationships/slide" Target="slide190.xml"/><Relationship Id="rId32" Type="http://schemas.openxmlformats.org/officeDocument/2006/relationships/slide" Target="slide234.xml"/><Relationship Id="rId37" Type="http://schemas.openxmlformats.org/officeDocument/2006/relationships/slide" Target="slide21.xml"/><Relationship Id="rId40" Type="http://schemas.openxmlformats.org/officeDocument/2006/relationships/slide" Target="slide32.xml"/><Relationship Id="rId45" Type="http://schemas.openxmlformats.org/officeDocument/2006/relationships/slide" Target="slide61.xml"/><Relationship Id="rId5" Type="http://schemas.openxmlformats.org/officeDocument/2006/relationships/slide" Target="slide91.xml"/><Relationship Id="rId15" Type="http://schemas.openxmlformats.org/officeDocument/2006/relationships/slide" Target="slide139.xml"/><Relationship Id="rId23" Type="http://schemas.openxmlformats.org/officeDocument/2006/relationships/slide" Target="slide183.xml"/><Relationship Id="rId28" Type="http://schemas.openxmlformats.org/officeDocument/2006/relationships/slide" Target="slide215.xml"/><Relationship Id="rId36" Type="http://schemas.openxmlformats.org/officeDocument/2006/relationships/slide" Target="slide14.xml"/><Relationship Id="rId10" Type="http://schemas.openxmlformats.org/officeDocument/2006/relationships/slide" Target="slide118.xml"/><Relationship Id="rId19" Type="http://schemas.openxmlformats.org/officeDocument/2006/relationships/slide" Target="slide160.xml"/><Relationship Id="rId31" Type="http://schemas.openxmlformats.org/officeDocument/2006/relationships/slide" Target="slide230.xml"/><Relationship Id="rId44" Type="http://schemas.openxmlformats.org/officeDocument/2006/relationships/slide" Target="slide58.xml"/><Relationship Id="rId4" Type="http://schemas.openxmlformats.org/officeDocument/2006/relationships/slide" Target="slide86.xml"/><Relationship Id="rId9" Type="http://schemas.openxmlformats.org/officeDocument/2006/relationships/slide" Target="slide111.xml"/><Relationship Id="rId14" Type="http://schemas.openxmlformats.org/officeDocument/2006/relationships/slide" Target="slide137.xml"/><Relationship Id="rId22" Type="http://schemas.openxmlformats.org/officeDocument/2006/relationships/slide" Target="slide179.xml"/><Relationship Id="rId27" Type="http://schemas.openxmlformats.org/officeDocument/2006/relationships/slide" Target="slide218.xml"/><Relationship Id="rId30" Type="http://schemas.openxmlformats.org/officeDocument/2006/relationships/slide" Target="slide229.xml"/><Relationship Id="rId35" Type="http://schemas.openxmlformats.org/officeDocument/2006/relationships/slide" Target="slide9.xml"/><Relationship Id="rId43" Type="http://schemas.openxmlformats.org/officeDocument/2006/relationships/slide" Target="slide55.xml"/><Relationship Id="rId8" Type="http://schemas.openxmlformats.org/officeDocument/2006/relationships/slide" Target="slide106.xml"/><Relationship Id="rId3" Type="http://schemas.openxmlformats.org/officeDocument/2006/relationships/slide" Target="slide70.xml"/><Relationship Id="rId12" Type="http://schemas.openxmlformats.org/officeDocument/2006/relationships/slide" Target="slide133.xml"/><Relationship Id="rId17" Type="http://schemas.openxmlformats.org/officeDocument/2006/relationships/slide" Target="slide152.xml"/><Relationship Id="rId25" Type="http://schemas.openxmlformats.org/officeDocument/2006/relationships/slide" Target="slide197.xml"/><Relationship Id="rId33" Type="http://schemas.openxmlformats.org/officeDocument/2006/relationships/slide" Target="slide237.xml"/><Relationship Id="rId38" Type="http://schemas.openxmlformats.org/officeDocument/2006/relationships/slide" Target="slide45.xml"/><Relationship Id="rId46" Type="http://schemas.openxmlformats.org/officeDocument/2006/relationships/slide" Target="slide64.xml"/><Relationship Id="rId20" Type="http://schemas.openxmlformats.org/officeDocument/2006/relationships/slide" Target="slide171.xml"/><Relationship Id="rId41" Type="http://schemas.openxmlformats.org/officeDocument/2006/relationships/slide" Target="slide4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4.wdp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6.png"/><Relationship Id="rId5" Type="http://schemas.openxmlformats.org/officeDocument/2006/relationships/image" Target="../media/image235.png"/><Relationship Id="rId4" Type="http://schemas.openxmlformats.org/officeDocument/2006/relationships/image" Target="../media/image234.png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6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6.xml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231.png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231.png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pn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0.png"/><Relationship Id="rId4" Type="http://schemas.openxmlformats.org/officeDocument/2006/relationships/image" Target="../media/image239.png"/></Relationships>
</file>

<file path=ppt/slides/_rels/slide20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6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6.xml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pn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6.xml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pn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6.xml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pn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246.png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pn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6.xml"/></Relationships>
</file>

<file path=ppt/slides/_rels/slide2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13.png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6.xml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pn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6.xml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pn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2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50.png"/><Relationship Id="rId7" Type="http://schemas.openxmlformats.org/officeDocument/2006/relationships/image" Target="../media/image254.pn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3.png"/><Relationship Id="rId5" Type="http://schemas.openxmlformats.org/officeDocument/2006/relationships/image" Target="../media/image252.png"/><Relationship Id="rId4" Type="http://schemas.openxmlformats.org/officeDocument/2006/relationships/image" Target="../media/image251.png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pn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7.png"/><Relationship Id="rId4" Type="http://schemas.openxmlformats.org/officeDocument/2006/relationships/image" Target="../media/image256.png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pn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0.png"/><Relationship Id="rId5" Type="http://schemas.openxmlformats.org/officeDocument/2006/relationships/image" Target="../media/image257.png"/><Relationship Id="rId4" Type="http://schemas.openxmlformats.org/officeDocument/2006/relationships/image" Target="../media/image259.png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pn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pn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3.png"/><Relationship Id="rId4" Type="http://schemas.openxmlformats.org/officeDocument/2006/relationships/image" Target="../media/image13.png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pn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3.png"/><Relationship Id="rId5" Type="http://schemas.openxmlformats.org/officeDocument/2006/relationships/image" Target="../media/image266.png"/><Relationship Id="rId4" Type="http://schemas.openxmlformats.org/officeDocument/2006/relationships/image" Target="../media/image265.png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pn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26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28.png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pn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0.png"/><Relationship Id="rId4" Type="http://schemas.openxmlformats.org/officeDocument/2006/relationships/image" Target="../media/image13.png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pn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273.png"/><Relationship Id="rId4" Type="http://schemas.openxmlformats.org/officeDocument/2006/relationships/image" Target="../media/image272.png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png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png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6.png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7.png"/><Relationship Id="rId4" Type="http://schemas.openxmlformats.org/officeDocument/2006/relationships/image" Target="../media/image13.png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8.png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png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23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12.xml"/></Relationships>
</file>

<file path=ppt/slides/_rels/slide2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13.png"/><Relationship Id="rId4" Type="http://schemas.openxmlformats.org/officeDocument/2006/relationships/image" Target="../media/image31.png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png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12.xml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5.tiff"/><Relationship Id="rId4" Type="http://schemas.microsoft.com/office/2007/relationships/hdphoto" Target="../media/hdphoto3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39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11.xml"/><Relationship Id="rId13" Type="http://schemas.openxmlformats.org/officeDocument/2006/relationships/slide" Target="slide215.xml"/><Relationship Id="rId3" Type="http://schemas.openxmlformats.org/officeDocument/2006/relationships/slide" Target="slide81.xml"/><Relationship Id="rId7" Type="http://schemas.openxmlformats.org/officeDocument/2006/relationships/slide" Target="slide87.xml"/><Relationship Id="rId12" Type="http://schemas.openxmlformats.org/officeDocument/2006/relationships/slide" Target="slide192.xml"/><Relationship Id="rId2" Type="http://schemas.openxmlformats.org/officeDocument/2006/relationships/slide" Target="slide69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179.xml"/><Relationship Id="rId11" Type="http://schemas.openxmlformats.org/officeDocument/2006/relationships/slide" Target="slide190.xml"/><Relationship Id="rId5" Type="http://schemas.openxmlformats.org/officeDocument/2006/relationships/slide" Target="slide86.xml"/><Relationship Id="rId10" Type="http://schemas.openxmlformats.org/officeDocument/2006/relationships/slide" Target="slide134.xml"/><Relationship Id="rId4" Type="http://schemas.openxmlformats.org/officeDocument/2006/relationships/slide" Target="slide83.xml"/><Relationship Id="rId9" Type="http://schemas.openxmlformats.org/officeDocument/2006/relationships/slide" Target="slide145.xml"/><Relationship Id="rId14" Type="http://schemas.openxmlformats.org/officeDocument/2006/relationships/slide" Target="slide218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1.png"/><Relationship Id="rId4" Type="http://schemas.openxmlformats.org/officeDocument/2006/relationships/image" Target="../media/image13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png"/><Relationship Id="rId4" Type="http://schemas.openxmlformats.org/officeDocument/2006/relationships/image" Target="../media/image1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png"/><Relationship Id="rId4" Type="http://schemas.openxmlformats.org/officeDocument/2006/relationships/image" Target="../media/image1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2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1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13.pn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5.png"/><Relationship Id="rId4" Type="http://schemas.openxmlformats.org/officeDocument/2006/relationships/slide" Target="slide36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microsoft.com/office/2007/relationships/hdphoto" Target="../media/hdphoto4.wdp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6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3.png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4.wdp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hyperlink" Target="mailto:agent_360@singaporeair.com.sg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6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8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microsoft.com/office/2007/relationships/hdphoto" Target="../media/hdphoto4.wdp"/></Relationships>
</file>

<file path=ppt/slides/_rels/slide7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4.png"/><Relationship Id="rId4" Type="http://schemas.openxmlformats.org/officeDocument/2006/relationships/image" Target="../media/image1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2.png"/><Relationship Id="rId7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5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1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04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8.png"/></Relationships>
</file>

<file path=ppt/slides/_rels/slide9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1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2F01F3-02AC-3866-7DEE-1E068A44F8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Singapore Airlines | singaporeuat.mashery.com">
            <a:extLst>
              <a:ext uri="{FF2B5EF4-FFF2-40B4-BE49-F238E27FC236}">
                <a16:creationId xmlns:a16="http://schemas.microsoft.com/office/drawing/2014/main" id="{E9E9978A-4CC6-2DA4-1382-59B1C063E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442" y="-58723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3489631-BD42-650D-E4D7-A6A602D09DBA}"/>
              </a:ext>
            </a:extLst>
          </p:cNvPr>
          <p:cNvGrpSpPr/>
          <p:nvPr/>
        </p:nvGrpSpPr>
        <p:grpSpPr>
          <a:xfrm>
            <a:off x="345440" y="4705757"/>
            <a:ext cx="6370320" cy="1838960"/>
            <a:chOff x="233680" y="4624477"/>
            <a:chExt cx="5768916" cy="1838960"/>
          </a:xfrm>
        </p:grpSpPr>
        <p:sp>
          <p:nvSpPr>
            <p:cNvPr id="8" name="Rectangle: Diagonal Corners Rounded 7">
              <a:extLst>
                <a:ext uri="{FF2B5EF4-FFF2-40B4-BE49-F238E27FC236}">
                  <a16:creationId xmlns:a16="http://schemas.microsoft.com/office/drawing/2014/main" id="{6B4D2AEF-6D13-64AB-7A7A-63985384FC5F}"/>
                </a:ext>
              </a:extLst>
            </p:cNvPr>
            <p:cNvSpPr/>
            <p:nvPr/>
          </p:nvSpPr>
          <p:spPr>
            <a:xfrm>
              <a:off x="233680" y="4624477"/>
              <a:ext cx="5323840" cy="1838960"/>
            </a:xfrm>
            <a:prstGeom prst="round2Diag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latin typeface="Aptos" panose="020B000402020202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72ACB23-5B65-9703-06EB-F7D9109B2499}"/>
                </a:ext>
              </a:extLst>
            </p:cNvPr>
            <p:cNvSpPr txBox="1"/>
            <p:nvPr/>
          </p:nvSpPr>
          <p:spPr>
            <a:xfrm>
              <a:off x="370028" y="4882237"/>
              <a:ext cx="5632568" cy="1323439"/>
            </a:xfrm>
            <a:prstGeom prst="rect">
              <a:avLst/>
            </a:prstGeom>
            <a:noFill/>
            <a:effectLst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en-US" sz="4000" b="1">
                  <a:solidFill>
                    <a:srgbClr val="FFC000"/>
                  </a:solidFill>
                  <a:latin typeface="Aptos"/>
                </a:rPr>
                <a:t>AGENT 360</a:t>
              </a:r>
              <a:endParaRPr lang="en-SG" sz="4000" b="1">
                <a:solidFill>
                  <a:srgbClr val="FFFFFF"/>
                </a:solidFill>
                <a:latin typeface="Aptos"/>
              </a:endParaRPr>
            </a:p>
            <a:p>
              <a:r>
                <a:rPr lang="en-US" sz="4000" b="1">
                  <a:solidFill>
                    <a:schemeClr val="bg1"/>
                  </a:solidFill>
                  <a:latin typeface="Aptos"/>
                </a:rPr>
                <a:t>AGENT FRIENDLY DECK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F156C53-2923-CF1F-3308-D18C695CBD0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9300" y="1875147"/>
            <a:ext cx="5092700" cy="310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8678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23A2F9-3BA4-71B6-CDFE-B1AEAC8764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1402"/>
          <a:stretch/>
        </p:blipFill>
        <p:spPr>
          <a:xfrm>
            <a:off x="6266904" y="0"/>
            <a:ext cx="5925096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5C7C6BE-9F9F-4D2D-ACAC-39FA68C2C7CF}"/>
              </a:ext>
            </a:extLst>
          </p:cNvPr>
          <p:cNvSpPr/>
          <p:nvPr/>
        </p:nvSpPr>
        <p:spPr>
          <a:xfrm>
            <a:off x="1387612" y="1488571"/>
            <a:ext cx="4064857" cy="872006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ptos" panose="020B0004020202020204" pitchFamily="34" charset="0"/>
              </a:rPr>
              <a:t>Master</a:t>
            </a:r>
          </a:p>
          <a:p>
            <a:pPr algn="ctr"/>
            <a:r>
              <a:rPr lang="en-US" sz="1600" i="1">
                <a:solidFill>
                  <a:schemeClr val="tx1"/>
                </a:solidFill>
                <a:latin typeface="Aptos" panose="020B0004020202020204" pitchFamily="34" charset="0"/>
              </a:rPr>
              <a:t>Key decision maker e.g. Supplier Manager</a:t>
            </a:r>
            <a:endParaRPr lang="en-SG" sz="1600" i="1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C6FAE81-BC73-4812-9747-DA8F1CF0579A}"/>
              </a:ext>
            </a:extLst>
          </p:cNvPr>
          <p:cNvSpPr/>
          <p:nvPr/>
        </p:nvSpPr>
        <p:spPr>
          <a:xfrm>
            <a:off x="1387612" y="3303252"/>
            <a:ext cx="4072378" cy="874105"/>
          </a:xfrm>
          <a:prstGeom prst="rect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ptos" panose="020B0004020202020204" pitchFamily="34" charset="0"/>
              </a:rPr>
              <a:t>Admin</a:t>
            </a:r>
          </a:p>
          <a:p>
            <a:pPr algn="ctr"/>
            <a:r>
              <a:rPr lang="en-US" sz="1600" i="1">
                <a:solidFill>
                  <a:schemeClr val="tx1"/>
                </a:solidFill>
                <a:latin typeface="Aptos" panose="020B0004020202020204" pitchFamily="34" charset="0"/>
              </a:rPr>
              <a:t>Team Leader</a:t>
            </a:r>
            <a:endParaRPr lang="en-SG" sz="1600" i="1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299D4D1-2D1D-4368-A98C-248C97B4310D}"/>
              </a:ext>
            </a:extLst>
          </p:cNvPr>
          <p:cNvSpPr/>
          <p:nvPr/>
        </p:nvSpPr>
        <p:spPr>
          <a:xfrm>
            <a:off x="1380091" y="5055653"/>
            <a:ext cx="4072378" cy="861645"/>
          </a:xfrm>
          <a:prstGeom prst="rect">
            <a:avLst/>
          </a:prstGeom>
          <a:solidFill>
            <a:srgbClr val="FFFFFF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ptos" panose="020B0004020202020204" pitchFamily="34" charset="0"/>
              </a:rPr>
              <a:t>User</a:t>
            </a:r>
          </a:p>
          <a:p>
            <a:pPr algn="ctr"/>
            <a:r>
              <a:rPr lang="en-US" sz="1600" i="1">
                <a:solidFill>
                  <a:schemeClr val="tx1"/>
                </a:solidFill>
                <a:latin typeface="Aptos" panose="020B0004020202020204" pitchFamily="34" charset="0"/>
              </a:rPr>
              <a:t>Individual Travel Consultant</a:t>
            </a:r>
            <a:endParaRPr lang="en-SG" sz="1600" i="1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6829739" y="704177"/>
            <a:ext cx="4626817" cy="5593828"/>
            <a:chOff x="6468075" y="830679"/>
            <a:chExt cx="4626817" cy="5593828"/>
          </a:xfrm>
        </p:grpSpPr>
        <p:sp>
          <p:nvSpPr>
            <p:cNvPr id="44" name="Rectangle 43"/>
            <p:cNvSpPr/>
            <p:nvPr/>
          </p:nvSpPr>
          <p:spPr>
            <a:xfrm>
              <a:off x="6508514" y="830679"/>
              <a:ext cx="4581613" cy="632797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latin typeface="Aptos" panose="020B0004020202020204" pitchFamily="34" charset="0"/>
                </a:rPr>
                <a:t>ABC International Tours</a:t>
              </a:r>
            </a:p>
            <a:p>
              <a:pPr algn="ctr"/>
              <a:r>
                <a:rPr lang="en-US" sz="1200" i="1">
                  <a:latin typeface="Aptos" panose="020B0004020202020204" pitchFamily="34" charset="0"/>
                </a:rPr>
                <a:t>IATA 12345678, 98765432</a:t>
              </a:r>
              <a:endParaRPr lang="en-SG" sz="1200" i="1">
                <a:latin typeface="Aptos" panose="020B0004020202020204" pitchFamily="34" charset="0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6508514" y="1667880"/>
              <a:ext cx="4584760" cy="52322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rgbClr val="002060"/>
                  </a:solidFill>
                  <a:latin typeface="Aptos" panose="020B0004020202020204" pitchFamily="34" charset="0"/>
                </a:rPr>
                <a:t>Master A</a:t>
              </a:r>
              <a:endParaRPr lang="en-SG" sz="1400" i="1">
                <a:solidFill>
                  <a:srgbClr val="002060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6468075" y="2771045"/>
              <a:ext cx="2200979" cy="65795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latin typeface="Aptos" panose="020B0004020202020204" pitchFamily="34" charset="0"/>
                </a:rPr>
                <a:t>Team 1</a:t>
              </a:r>
            </a:p>
            <a:p>
              <a:pPr algn="ctr"/>
              <a:r>
                <a:rPr lang="en-US" sz="1200" i="1">
                  <a:latin typeface="Aptos" panose="020B0004020202020204" pitchFamily="34" charset="0"/>
                </a:rPr>
                <a:t>IATA 12345678, 98765432</a:t>
              </a:r>
              <a:endParaRPr lang="en-SG" sz="1200" i="1">
                <a:latin typeface="Aptos" panose="020B0004020202020204" pitchFamily="34" charset="0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8870558" y="2771044"/>
              <a:ext cx="2222822" cy="65795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latin typeface="Aptos" panose="020B0004020202020204" pitchFamily="34" charset="0"/>
                </a:rPr>
                <a:t>Team 2</a:t>
              </a:r>
            </a:p>
            <a:p>
              <a:pPr algn="ctr"/>
              <a:r>
                <a:rPr lang="en-US" sz="1200" i="1">
                  <a:latin typeface="Aptos" panose="020B0004020202020204" pitchFamily="34" charset="0"/>
                </a:rPr>
                <a:t>IATA 98765432</a:t>
              </a:r>
              <a:endParaRPr lang="en-SG" sz="1200" i="1">
                <a:latin typeface="Aptos" panose="020B0004020202020204" pitchFamily="34" charset="0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6468078" y="3489479"/>
              <a:ext cx="2200976" cy="43881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latin typeface="Aptos" panose="020B0004020202020204" pitchFamily="34" charset="0"/>
                </a:rPr>
                <a:t>Admin B</a:t>
              </a:r>
              <a:endParaRPr lang="en-SG" sz="1200" i="1">
                <a:latin typeface="Aptos" panose="020B0004020202020204" pitchFamily="34" charset="0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6468077" y="4484791"/>
              <a:ext cx="2200977" cy="43901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User D</a:t>
              </a:r>
              <a:endParaRPr lang="en-SG" sz="1200" i="1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8870453" y="3489981"/>
              <a:ext cx="2222822" cy="43901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latin typeface="Aptos" panose="020B0004020202020204" pitchFamily="34" charset="0"/>
                </a:rPr>
                <a:t>Admin F</a:t>
              </a:r>
              <a:endParaRPr lang="en-SG" sz="1200" i="1">
                <a:latin typeface="Aptos" panose="020B0004020202020204" pitchFamily="34" charset="0"/>
              </a:endParaRPr>
            </a:p>
          </p:txBody>
        </p:sp>
        <p:cxnSp>
          <p:nvCxnSpPr>
            <p:cNvPr id="53" name="Straight Arrow Connector 52"/>
            <p:cNvCxnSpPr>
              <a:cxnSpLocks/>
              <a:stCxn id="44" idx="2"/>
              <a:endCxn id="45" idx="0"/>
            </p:cNvCxnSpPr>
            <p:nvPr/>
          </p:nvCxnSpPr>
          <p:spPr>
            <a:xfrm>
              <a:off x="8799321" y="1463476"/>
              <a:ext cx="1573" cy="204404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or: Elbow 53"/>
            <p:cNvCxnSpPr>
              <a:cxnSpLocks/>
              <a:stCxn id="45" idx="2"/>
              <a:endCxn id="46" idx="0"/>
            </p:cNvCxnSpPr>
            <p:nvPr/>
          </p:nvCxnSpPr>
          <p:spPr>
            <a:xfrm rot="5400000">
              <a:off x="7894758" y="1864908"/>
              <a:ext cx="579945" cy="1232329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Rectangle 54"/>
            <p:cNvSpPr/>
            <p:nvPr/>
          </p:nvSpPr>
          <p:spPr>
            <a:xfrm>
              <a:off x="6468076" y="4979504"/>
              <a:ext cx="2200977" cy="43901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User E</a:t>
              </a:r>
              <a:endParaRPr lang="en-SG" sz="1200" i="1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8867305" y="4487794"/>
              <a:ext cx="2222822" cy="43901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User H</a:t>
              </a:r>
              <a:endParaRPr lang="en-SG" sz="1200" i="1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8867305" y="4982759"/>
              <a:ext cx="2222822" cy="43518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User I</a:t>
              </a:r>
              <a:endParaRPr lang="en-SG" sz="1200" i="1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8867305" y="5482206"/>
              <a:ext cx="2222822" cy="43901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User J</a:t>
              </a:r>
              <a:endParaRPr lang="en-SG" sz="1200" i="1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8872070" y="5985489"/>
              <a:ext cx="2222822" cy="43901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User K</a:t>
              </a:r>
              <a:endParaRPr lang="en-SG" sz="1200" i="1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8867306" y="3988347"/>
              <a:ext cx="2222822" cy="43901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latin typeface="Aptos" panose="020B0004020202020204" pitchFamily="34" charset="0"/>
                </a:rPr>
                <a:t>Admin G</a:t>
              </a:r>
              <a:endParaRPr lang="en-SG" sz="1200" i="1">
                <a:latin typeface="Aptos" panose="020B0004020202020204" pitchFamily="34" charset="0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6468078" y="3993221"/>
              <a:ext cx="2200977" cy="43901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User C</a:t>
              </a:r>
              <a:endParaRPr lang="en-SG" sz="1200" i="1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endParaRPr>
            </a:p>
          </p:txBody>
        </p:sp>
        <p:cxnSp>
          <p:nvCxnSpPr>
            <p:cNvPr id="62" name="Connector: Elbow 61"/>
            <p:cNvCxnSpPr>
              <a:stCxn id="45" idx="2"/>
              <a:endCxn id="48" idx="0"/>
            </p:cNvCxnSpPr>
            <p:nvPr/>
          </p:nvCxnSpPr>
          <p:spPr>
            <a:xfrm rot="16200000" flipH="1">
              <a:off x="9101459" y="1890534"/>
              <a:ext cx="579944" cy="1181075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" name="Straight Connector 9"/>
          <p:cNvCxnSpPr>
            <a:stCxn id="45" idx="1"/>
            <a:endCxn id="8" idx="3"/>
          </p:cNvCxnSpPr>
          <p:nvPr/>
        </p:nvCxnSpPr>
        <p:spPr>
          <a:xfrm flipH="1">
            <a:off x="5452469" y="1802988"/>
            <a:ext cx="1417709" cy="121586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1" y="3122197"/>
            <a:ext cx="1167787" cy="1167787"/>
          </a:xfrm>
          <a:prstGeom prst="ellipse">
            <a:avLst/>
          </a:prstGeom>
          <a:ln w="28575">
            <a:solidFill>
              <a:schemeClr val="bg1"/>
            </a:solidFill>
          </a:ln>
        </p:spPr>
      </p:pic>
      <p:cxnSp>
        <p:nvCxnSpPr>
          <p:cNvPr id="35" name="Straight Connector 34"/>
          <p:cNvCxnSpPr>
            <a:cxnSpLocks/>
            <a:stCxn id="49" idx="1"/>
            <a:endCxn id="33" idx="3"/>
          </p:cNvCxnSpPr>
          <p:nvPr/>
        </p:nvCxnSpPr>
        <p:spPr>
          <a:xfrm flipH="1">
            <a:off x="5459990" y="3582383"/>
            <a:ext cx="1369752" cy="157922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cxnSpLocks/>
            <a:stCxn id="55" idx="1"/>
            <a:endCxn id="41" idx="3"/>
          </p:cNvCxnSpPr>
          <p:nvPr/>
        </p:nvCxnSpPr>
        <p:spPr>
          <a:xfrm flipH="1">
            <a:off x="5452469" y="5072511"/>
            <a:ext cx="1377271" cy="413965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25"/>
          <a:stretch/>
        </p:blipFill>
        <p:spPr>
          <a:xfrm>
            <a:off x="348735" y="1264268"/>
            <a:ext cx="1254081" cy="1222891"/>
          </a:xfrm>
          <a:prstGeom prst="flowChartConnector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88" y="4912661"/>
            <a:ext cx="1147628" cy="1147628"/>
          </a:xfrm>
          <a:prstGeom prst="ellipse">
            <a:avLst/>
          </a:prstGeom>
          <a:ln w="28575">
            <a:solidFill>
              <a:schemeClr val="bg1"/>
            </a:solidFill>
          </a:ln>
        </p:spPr>
      </p:pic>
      <p:sp>
        <p:nvSpPr>
          <p:cNvPr id="36" name="Title 1">
            <a:extLst>
              <a:ext uri="{FF2B5EF4-FFF2-40B4-BE49-F238E27FC236}">
                <a16:creationId xmlns:a16="http://schemas.microsoft.com/office/drawing/2014/main" id="{054DEFD6-DC35-4082-8DDD-4FB7E96DFB64}"/>
              </a:ext>
            </a:extLst>
          </p:cNvPr>
          <p:cNvSpPr txBox="1">
            <a:spLocks/>
          </p:cNvSpPr>
          <p:nvPr/>
        </p:nvSpPr>
        <p:spPr>
          <a:xfrm>
            <a:off x="2076266" y="108488"/>
            <a:ext cx="5738324" cy="4969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TRAVEL AGENT ROLES</a:t>
            </a:r>
            <a:endParaRPr lang="en-US" sz="80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07614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568C5A-90AB-9908-6606-DCD8AF8EA4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E1B98A-2C35-633F-DE92-A8E286C9B5D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FCD4F4-94D5-4A0B-1C56-26199E92F8F3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28/5/2025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B06800-2BF2-804B-7AB2-410C461E51C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100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2C9963C1-77C2-178B-9317-156C80ADC0E9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CF2F7F-E3ED-3E77-DDBE-59DAEA884765}"/>
              </a:ext>
            </a:extLst>
          </p:cNvPr>
          <p:cNvSpPr txBox="1"/>
          <p:nvPr/>
        </p:nvSpPr>
        <p:spPr>
          <a:xfrm>
            <a:off x="6955668" y="604678"/>
            <a:ext cx="3133294" cy="95410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Manual Reprice</a:t>
            </a:r>
            <a:endParaRPr lang="en-SG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40708B9B-041B-63AD-68DE-D04BC11A0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494022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C2173F-3EC0-E051-1A62-1D1A5D1EB1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0" y="895562"/>
            <a:ext cx="11379200" cy="5896373"/>
          </a:xfrm>
          <a:prstGeom prst="rect">
            <a:avLst/>
          </a:prstGeom>
        </p:spPr>
      </p:pic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38069F03-084D-4963-A0A9-26ABDC5CC5A6}"/>
              </a:ext>
            </a:extLst>
          </p:cNvPr>
          <p:cNvSpPr/>
          <p:nvPr/>
        </p:nvSpPr>
        <p:spPr>
          <a:xfrm>
            <a:off x="917922" y="3608499"/>
            <a:ext cx="5656564" cy="2126819"/>
          </a:xfrm>
          <a:prstGeom prst="round2DiagRect">
            <a:avLst>
              <a:gd name="adj1" fmla="val 12973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  <a:t>Manual Reprice: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Fares (TST) are usually held for up to 4 days before they are auto-repriced</a:t>
            </a:r>
            <a:endParaRPr lang="en-US" sz="14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A</a:t>
            </a:r>
            <a:r>
              <a:rPr lang="en-SG" sz="1400" b="0" i="0" u="none" strike="noStrike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gents can choose to manually reprice a booking </a:t>
            </a: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pending payment</a:t>
            </a:r>
            <a:endParaRPr lang="en-SG" sz="1400" b="0" i="0" u="none" strike="noStrike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SG" sz="1400" err="1">
                <a:solidFill>
                  <a:schemeClr val="tx1"/>
                </a:solidFill>
                <a:latin typeface="Aptos" panose="020B0004020202020204" pitchFamily="34" charset="0"/>
              </a:rPr>
              <a:t>Unticketed</a:t>
            </a: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 bookings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Ticketed bookings where </a:t>
            </a:r>
            <a:r>
              <a:rPr lang="en-SG" sz="1400" b="0" i="0" u="none" strike="noStrike" err="1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reshop</a:t>
            </a:r>
            <a:r>
              <a:rPr lang="en-SG" sz="1400" b="0" i="0" u="none" strike="noStrike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 - deferred paymen</a:t>
            </a: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t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4EB8229-E5EA-4352-A6E9-D4AB7FDD77B0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MANUAL REPRICE OF FARE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4798">
            <a:off x="6959568" y="5961960"/>
            <a:ext cx="711262" cy="7112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ED139F-FFC7-3BE9-2977-3771335299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0855" y="2810513"/>
            <a:ext cx="4865687" cy="316026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8624762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C2173F-3EC0-E051-1A62-1D1A5D1EB1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0" y="895562"/>
            <a:ext cx="11379200" cy="589637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4EB8229-E5EA-4352-A6E9-D4AB7FDD77B0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MANUAL REPRICE OF FARE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4798">
            <a:off x="6959568" y="5961960"/>
            <a:ext cx="711262" cy="7112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ED139F-FFC7-3BE9-2977-3771335299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0855" y="2802178"/>
            <a:ext cx="4865687" cy="316026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B90F7E04-C5F9-4BD9-65AE-6CC6C70F78E7}"/>
              </a:ext>
            </a:extLst>
          </p:cNvPr>
          <p:cNvSpPr/>
          <p:nvPr/>
        </p:nvSpPr>
        <p:spPr>
          <a:xfrm>
            <a:off x="932506" y="972766"/>
            <a:ext cx="5641979" cy="5592055"/>
          </a:xfrm>
          <a:prstGeom prst="round2DiagRect">
            <a:avLst>
              <a:gd name="adj1" fmla="val 12973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fontAlgn="base"/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  <a:t>Manual Reprice with Access Code</a:t>
            </a:r>
            <a:endParaRPr lang="en-SG" sz="1400" b="0" i="0" u="none" strike="noStrike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Any access code input at flight search</a:t>
            </a: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 is </a:t>
            </a:r>
            <a:r>
              <a:rPr lang="en-SG" sz="1400" b="0" i="0" u="none" strike="noStrike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displayed here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Access codes can be added/modified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Access codes cannot be removed</a:t>
            </a:r>
            <a:endParaRPr lang="en-SG" sz="1400" b="0" i="0" u="none" strike="noStrike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Enter access code and click reprice to update the price</a:t>
            </a:r>
            <a:endParaRPr lang="en-SG" sz="1400" b="0" i="0" u="none" strike="noStrike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Agents can check the new price before </a:t>
            </a: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confirming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Once confirmed there is no rollback to the initial price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fontAlgn="base"/>
            <a:r>
              <a:rPr lang="en-SG" sz="1400" b="0" i="0" u="none" strike="noStrike">
                <a:solidFill>
                  <a:schemeClr val="tx1"/>
                </a:solidFill>
                <a:effectLst/>
                <a:latin typeface="Aptos"/>
              </a:rPr>
              <a:t>These fields can be modified after booking has been created</a:t>
            </a:r>
            <a:r>
              <a:rPr lang="en-US" sz="1400" b="0" i="0">
                <a:solidFill>
                  <a:schemeClr val="tx1"/>
                </a:solidFill>
                <a:effectLst/>
                <a:latin typeface="Aptos"/>
              </a:rPr>
              <a:t>​</a:t>
            </a:r>
            <a:r>
              <a:rPr lang="en-US" sz="1400">
                <a:solidFill>
                  <a:schemeClr val="tx1"/>
                </a:solidFill>
                <a:latin typeface="Aptos"/>
              </a:rPr>
              <a:t> </a:t>
            </a:r>
            <a:endParaRPr lang="en-US" sz="1400" b="0" i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Access code</a:t>
            </a:r>
            <a:r>
              <a:rPr lang="en-US" sz="1400" b="0" i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Promo code </a:t>
            </a:r>
            <a:r>
              <a:rPr lang="en-US" sz="1400" b="0" i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>
                <a:solidFill>
                  <a:schemeClr val="tx1"/>
                </a:solidFill>
                <a:effectLst/>
                <a:latin typeface="Aptos"/>
              </a:rPr>
              <a:t>Frequent flyer</a:t>
            </a:r>
            <a:r>
              <a:rPr lang="en-US" sz="1400" b="0" i="0">
                <a:solidFill>
                  <a:schemeClr val="tx1"/>
                </a:solidFill>
                <a:effectLst/>
                <a:latin typeface="Aptos"/>
              </a:rPr>
              <a:t>​</a:t>
            </a:r>
            <a:r>
              <a:rPr lang="en-US" sz="1400">
                <a:solidFill>
                  <a:schemeClr val="tx1"/>
                </a:solidFill>
                <a:latin typeface="Aptos"/>
              </a:rPr>
              <a:t> details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 b="0" i="0">
                <a:solidFill>
                  <a:schemeClr val="tx1"/>
                </a:solidFill>
                <a:effectLst/>
                <a:latin typeface="Aptos"/>
              </a:rPr>
              <a:t>Corporate ID</a:t>
            </a:r>
            <a:endParaRPr lang="en-US" sz="1400" b="0" i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algn="l" rtl="0" fontAlgn="base"/>
            <a:endParaRPr lang="en-US" sz="1400" b="0" i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algn="l" rtl="0" fontAlgn="base"/>
            <a:r>
              <a:rPr lang="en-SG" sz="1400" b="0" i="0" u="none" strike="noStrike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Click manual reprice to modify promo code / frequent flyer details</a:t>
            </a:r>
            <a:r>
              <a:rPr lang="en-US" sz="1400" b="0" i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 / corporate ID</a:t>
            </a:r>
            <a:endParaRPr lang="en-US" sz="1400" b="0" i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Can be added</a:t>
            </a:r>
            <a:r>
              <a:rPr lang="en-US" sz="1400" b="0" i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Can be modified</a:t>
            </a:r>
            <a:r>
              <a:rPr lang="en-US" sz="1400" b="0" i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Cannot be removed</a:t>
            </a:r>
            <a:r>
              <a:rPr lang="en-SG" sz="1400" b="0" i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SG" sz="1400" b="0" i="0" u="none" strike="noStrike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algn="l" rtl="0" fontAlgn="base"/>
            <a:r>
              <a:rPr lang="en-SG" sz="1400" b="0" i="0" u="none" strike="noStrike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Manual reprice is available for orders</a:t>
            </a:r>
            <a:r>
              <a:rPr lang="en-US" sz="1400" b="0" i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>
                <a:solidFill>
                  <a:schemeClr val="tx1"/>
                </a:solidFill>
                <a:effectLst/>
                <a:latin typeface="Aptos"/>
              </a:rPr>
              <a:t>On hold</a:t>
            </a:r>
            <a:r>
              <a:rPr lang="en-US" sz="1400" b="0" i="0">
                <a:solidFill>
                  <a:schemeClr val="tx1"/>
                </a:solidFill>
                <a:effectLst/>
                <a:latin typeface="Aptos"/>
              </a:rPr>
              <a:t>​ (</a:t>
            </a:r>
            <a:r>
              <a:rPr lang="en-US" sz="1400" b="0" i="0" err="1">
                <a:solidFill>
                  <a:schemeClr val="tx1"/>
                </a:solidFill>
                <a:effectLst/>
                <a:latin typeface="Aptos"/>
              </a:rPr>
              <a:t>unticketed</a:t>
            </a:r>
            <a:r>
              <a:rPr lang="en-US" sz="1400" b="0" i="0">
                <a:solidFill>
                  <a:schemeClr val="tx1"/>
                </a:solidFill>
                <a:effectLst/>
                <a:latin typeface="Aptos"/>
              </a:rPr>
              <a:t>)</a:t>
            </a:r>
          </a:p>
          <a:p>
            <a:pPr algn="l"/>
            <a:endParaRPr lang="en-US" sz="1400" b="0" i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r>
              <a:rPr lang="en-US" sz="1400">
                <a:solidFill>
                  <a:schemeClr val="tx1"/>
                </a:solidFill>
                <a:latin typeface="Aptos"/>
              </a:rPr>
              <a:t>If agent wants to update FFP/Corp ID details and the fare has increased, FFP/Corp ID details should be updated offline </a:t>
            </a:r>
            <a:endParaRPr lang="en-US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072818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165E2B-01D4-2C5C-11FE-28AB3D4CC8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650F06-29A1-0F26-9336-9DDF351E722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50888F-222F-5C49-F79C-C941F7D10703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28/5/2025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EA8D10-FCBC-3AA2-4E3A-95740835A78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103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77AAC09B-E196-3A04-8B73-B45B4FDA16F2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711BB6-260D-E0CF-3044-1AC9F1AC0157}"/>
              </a:ext>
            </a:extLst>
          </p:cNvPr>
          <p:cNvSpPr txBox="1"/>
          <p:nvPr/>
        </p:nvSpPr>
        <p:spPr>
          <a:xfrm>
            <a:off x="6179272" y="604678"/>
            <a:ext cx="4686091" cy="95410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 err="1">
                <a:solidFill>
                  <a:schemeClr val="bg1"/>
                </a:solidFill>
                <a:latin typeface="Aptos" panose="020B0004020202020204" pitchFamily="34" charset="0"/>
              </a:rPr>
              <a:t>Reshop</a:t>
            </a:r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  <a:r>
              <a:rPr lang="en-US" sz="2800" b="1" err="1">
                <a:solidFill>
                  <a:schemeClr val="bg1"/>
                </a:solidFill>
                <a:latin typeface="Aptos" panose="020B0004020202020204" pitchFamily="34" charset="0"/>
              </a:rPr>
              <a:t>Unticketed</a:t>
            </a:r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 Booking</a:t>
            </a:r>
            <a:endParaRPr lang="en-SG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88D16B24-34F7-9952-FDD1-3FFDA8633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683419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448E2BE8-6D41-462E-8D5A-98EF7281987E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RESHOP WITH </a:t>
            </a:r>
          </a:p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INSTANT / DEFERRED PAYMENT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A66D3C6-21C3-2444-7BA8-0A95412BF92C}"/>
              </a:ext>
            </a:extLst>
          </p:cNvPr>
          <p:cNvSpPr/>
          <p:nvPr/>
        </p:nvSpPr>
        <p:spPr>
          <a:xfrm>
            <a:off x="635187" y="2431786"/>
            <a:ext cx="5193603" cy="343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err="1">
                <a:latin typeface="Aptos" panose="020B0004020202020204" pitchFamily="34" charset="0"/>
              </a:rPr>
              <a:t>Reshop</a:t>
            </a:r>
            <a:r>
              <a:rPr lang="en-US" sz="1500">
                <a:latin typeface="Aptos" panose="020B0004020202020204" pitchFamily="34" charset="0"/>
              </a:rPr>
              <a:t> – Instant Payment</a:t>
            </a:r>
            <a:endParaRPr lang="en-SG" sz="1500">
              <a:latin typeface="Aptos" panose="020B00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A0956B-3D6E-FA47-5E90-BB77C0A5AF1E}"/>
              </a:ext>
            </a:extLst>
          </p:cNvPr>
          <p:cNvSpPr/>
          <p:nvPr/>
        </p:nvSpPr>
        <p:spPr>
          <a:xfrm>
            <a:off x="6334174" y="2433041"/>
            <a:ext cx="5193603" cy="34375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err="1">
                <a:latin typeface="Aptos" panose="020B0004020202020204" pitchFamily="34" charset="0"/>
              </a:rPr>
              <a:t>Reshop</a:t>
            </a:r>
            <a:r>
              <a:rPr lang="en-US" sz="1500">
                <a:latin typeface="Aptos" panose="020B0004020202020204" pitchFamily="34" charset="0"/>
              </a:rPr>
              <a:t> – Deferred Payment</a:t>
            </a:r>
            <a:endParaRPr lang="en-SG" sz="1500">
              <a:latin typeface="Aptos" panose="020B00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F85E064-7DC2-ACB5-E2F9-3CF620F3CEBE}"/>
              </a:ext>
            </a:extLst>
          </p:cNvPr>
          <p:cNvSpPr/>
          <p:nvPr/>
        </p:nvSpPr>
        <p:spPr>
          <a:xfrm>
            <a:off x="635186" y="2785476"/>
            <a:ext cx="5193601" cy="1009141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 and pay immediately</a:t>
            </a:r>
            <a:endParaRPr lang="en-SG" sz="1400">
              <a:solidFill>
                <a:srgbClr val="FF0000"/>
              </a:solidFill>
              <a:latin typeface="Aptos" panose="020B00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32BF857-7303-4EE8-9B58-53D08C72D4FA}"/>
              </a:ext>
            </a:extLst>
          </p:cNvPr>
          <p:cNvSpPr/>
          <p:nvPr/>
        </p:nvSpPr>
        <p:spPr>
          <a:xfrm>
            <a:off x="6334176" y="2785476"/>
            <a:ext cx="5193601" cy="1381534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 first and hold inventory before making payment within the TTL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Both old and new itinerary are concurrently held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Select whether to retain original offer or select new offer before making payment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However there are some limitations (refer to next slide)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6B15CA-4517-4B2E-3C98-6368224567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4542"/>
          <a:stretch/>
        </p:blipFill>
        <p:spPr>
          <a:xfrm>
            <a:off x="764339" y="4167010"/>
            <a:ext cx="5011201" cy="2282260"/>
          </a:xfrm>
          <a:prstGeom prst="rect">
            <a:avLst/>
          </a:prstGeom>
          <a:ln w="38100"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68D5D3-65D2-B556-7E73-BA1D445CD4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3769"/>
          <a:stretch/>
        </p:blipFill>
        <p:spPr>
          <a:xfrm>
            <a:off x="6416461" y="4176154"/>
            <a:ext cx="5111316" cy="2282259"/>
          </a:xfrm>
          <a:prstGeom prst="rect">
            <a:avLst/>
          </a:prstGeom>
          <a:ln w="38100">
            <a:noFill/>
          </a:ln>
        </p:spPr>
      </p:pic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65006B94-82C7-28A0-A137-D4A9AAF68538}"/>
              </a:ext>
            </a:extLst>
          </p:cNvPr>
          <p:cNvSpPr/>
          <p:nvPr/>
        </p:nvSpPr>
        <p:spPr>
          <a:xfrm>
            <a:off x="2780719" y="6218043"/>
            <a:ext cx="1797777" cy="48073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latin typeface="Aptos" panose="020B0004020202020204" pitchFamily="34" charset="0"/>
              </a:rPr>
              <a:t>Pay immediately</a:t>
            </a:r>
            <a:endParaRPr lang="en-SG" sz="12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885BDCB9-DAD4-3A22-A670-997392023852}"/>
              </a:ext>
            </a:extLst>
          </p:cNvPr>
          <p:cNvSpPr/>
          <p:nvPr/>
        </p:nvSpPr>
        <p:spPr>
          <a:xfrm>
            <a:off x="8512393" y="6218043"/>
            <a:ext cx="1982532" cy="48073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latin typeface="Aptos" panose="020B0004020202020204" pitchFamily="34" charset="0"/>
              </a:rPr>
              <a:t>Holds original and new offers and pay later</a:t>
            </a:r>
            <a:endParaRPr lang="en-SG" sz="12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F16FD8E8-687E-C73D-D61A-1C1926606D9E}"/>
              </a:ext>
            </a:extLst>
          </p:cNvPr>
          <p:cNvSpPr/>
          <p:nvPr/>
        </p:nvSpPr>
        <p:spPr>
          <a:xfrm>
            <a:off x="652693" y="1020008"/>
            <a:ext cx="4897715" cy="119300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Agents can modify the booking before issuance</a:t>
            </a:r>
          </a:p>
          <a:p>
            <a:endParaRPr lang="en-US" sz="14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There are 2 </a:t>
            </a:r>
            <a:r>
              <a:rPr lang="en-US" sz="140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 flows: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 – Instant Payment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 – Deferred Payment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9F4F3DB-81B8-227C-1B2F-7A4C968B1B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6461" y="1020008"/>
            <a:ext cx="3629025" cy="92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76410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3FCBE0-3059-0086-A292-59C40FEF6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87E9A2-B276-8B5A-5445-7DBE879E8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089-AAC5-4BD1-9166-0DFAD6E2FD80}" type="slidenum">
              <a:rPr lang="en-SG" smtClean="0"/>
              <a:t>105</a:t>
            </a:fld>
            <a:endParaRPr lang="en-SG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FEE9683-AC60-FD64-F9F9-18990AFE1326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RESHOP WITH </a:t>
            </a:r>
          </a:p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INSTANT / DEFERRED PAYMENT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517CB1-5B61-71A1-C6A9-E426840320F0}"/>
              </a:ext>
            </a:extLst>
          </p:cNvPr>
          <p:cNvSpPr/>
          <p:nvPr/>
        </p:nvSpPr>
        <p:spPr>
          <a:xfrm>
            <a:off x="635188" y="2431786"/>
            <a:ext cx="2848242" cy="353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err="1">
                <a:latin typeface="Aptos" panose="020B0004020202020204" pitchFamily="34" charset="0"/>
              </a:rPr>
              <a:t>Reshop</a:t>
            </a:r>
            <a:r>
              <a:rPr lang="en-US" sz="1500">
                <a:latin typeface="Aptos" panose="020B0004020202020204" pitchFamily="34" charset="0"/>
              </a:rPr>
              <a:t> – Instant Payment</a:t>
            </a:r>
            <a:endParaRPr lang="en-SG" sz="1500">
              <a:latin typeface="Aptos" panose="020B00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9ADF45-23F4-384E-F5D6-451EA10361B6}"/>
              </a:ext>
            </a:extLst>
          </p:cNvPr>
          <p:cNvSpPr/>
          <p:nvPr/>
        </p:nvSpPr>
        <p:spPr>
          <a:xfrm>
            <a:off x="3614058" y="2431786"/>
            <a:ext cx="7913720" cy="34500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err="1">
                <a:latin typeface="Aptos" panose="020B0004020202020204" pitchFamily="34" charset="0"/>
              </a:rPr>
              <a:t>Reshop</a:t>
            </a:r>
            <a:r>
              <a:rPr lang="en-US" sz="1500">
                <a:latin typeface="Aptos" panose="020B0004020202020204" pitchFamily="34" charset="0"/>
              </a:rPr>
              <a:t> – Deferred Payment</a:t>
            </a:r>
            <a:endParaRPr lang="en-SG" sz="1500">
              <a:latin typeface="Aptos" panose="020B0004020202020204" pitchFamily="34" charset="0"/>
            </a:endParaRPr>
          </a:p>
        </p:txBody>
      </p:sp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622603A2-7E36-04B2-DCD4-9314CE4A8E7D}"/>
              </a:ext>
            </a:extLst>
          </p:cNvPr>
          <p:cNvSpPr/>
          <p:nvPr/>
        </p:nvSpPr>
        <p:spPr>
          <a:xfrm>
            <a:off x="652693" y="1020008"/>
            <a:ext cx="4897715" cy="119300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Agents can modify the booking before issuance</a:t>
            </a:r>
          </a:p>
          <a:p>
            <a:endParaRPr lang="en-US" sz="14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There are 2 </a:t>
            </a:r>
            <a:r>
              <a:rPr lang="en-US" sz="140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 flows: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 – Instant Payment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 – Deferred Payment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ACEDEE5-6DA7-5552-685F-35A3B1DDF1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6461" y="1020008"/>
            <a:ext cx="3629025" cy="92392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BE07D94-A635-86BB-04D7-608AF2D061F8}"/>
              </a:ext>
            </a:extLst>
          </p:cNvPr>
          <p:cNvSpPr/>
          <p:nvPr/>
        </p:nvSpPr>
        <p:spPr>
          <a:xfrm>
            <a:off x="635187" y="2785476"/>
            <a:ext cx="2978872" cy="1009141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These limitations do not apply, </a:t>
            </a:r>
            <a:r>
              <a:rPr lang="en-US" sz="140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 (instant payment) can be done to overcome these limitations</a:t>
            </a:r>
            <a:endParaRPr lang="en-SG" sz="1400">
              <a:solidFill>
                <a:srgbClr val="FF0000"/>
              </a:solidFill>
              <a:latin typeface="Aptos" panose="020B00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58BB7C6-DD44-DB39-8AC0-D91CD813994F}"/>
              </a:ext>
            </a:extLst>
          </p:cNvPr>
          <p:cNvSpPr/>
          <p:nvPr/>
        </p:nvSpPr>
        <p:spPr>
          <a:xfrm>
            <a:off x="3614058" y="2785475"/>
            <a:ext cx="7913719" cy="394702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Limitations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Only applicable for fully </a:t>
            </a:r>
            <a:r>
              <a:rPr lang="en-US" sz="1400" err="1">
                <a:solidFill>
                  <a:schemeClr val="tx1"/>
                </a:solidFill>
                <a:latin typeface="Aptos" panose="020B0004020202020204" pitchFamily="34" charset="0"/>
              </a:rPr>
              <a:t>unflown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 bookings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If segment is unchanged, the original RBD must be selected</a:t>
            </a:r>
            <a:b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</a:br>
            <a:r>
              <a:rPr lang="en-SG" sz="1200" i="1">
                <a:solidFill>
                  <a:schemeClr val="tx1"/>
                </a:solidFill>
                <a:latin typeface="Aptos" panose="020B0004020202020204" pitchFamily="34" charset="0"/>
              </a:rPr>
              <a:t>Example</a:t>
            </a:r>
            <a:br>
              <a:rPr lang="en-SG" sz="1200">
                <a:solidFill>
                  <a:schemeClr val="tx1"/>
                </a:solidFill>
                <a:latin typeface="Aptos" panose="020B0004020202020204" pitchFamily="34" charset="0"/>
              </a:rPr>
            </a:br>
            <a:r>
              <a:rPr lang="en-SG" sz="1200" i="1">
                <a:solidFill>
                  <a:schemeClr val="tx1"/>
                </a:solidFill>
                <a:latin typeface="Aptos" panose="020B0004020202020204" pitchFamily="34" charset="0"/>
              </a:rPr>
              <a:t>SIN-BKK (W)</a:t>
            </a:r>
            <a:br>
              <a:rPr lang="en-SG" sz="1200" i="1">
                <a:solidFill>
                  <a:schemeClr val="tx1"/>
                </a:solidFill>
                <a:latin typeface="Aptos" panose="020B0004020202020204" pitchFamily="34" charset="0"/>
              </a:rPr>
            </a:br>
            <a:r>
              <a:rPr lang="en-SG" sz="1200" i="1">
                <a:solidFill>
                  <a:schemeClr val="tx1"/>
                </a:solidFill>
                <a:latin typeface="Aptos" panose="020B0004020202020204" pitchFamily="34" charset="0"/>
              </a:rPr>
              <a:t>BKK-SIN (W) – if unchanged, W must be selected </a:t>
            </a:r>
          </a:p>
          <a:p>
            <a:pPr marL="800100" lvl="1" indent="-342900">
              <a:buFont typeface="+mj-lt"/>
              <a:buAutoNum type="alphaLcPeriod"/>
            </a:pPr>
            <a:endParaRPr lang="en-SG" sz="12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800100" lvl="1" indent="-342900">
              <a:buFont typeface="+mj-lt"/>
              <a:buAutoNum type="alphaLcPeriod"/>
            </a:pPr>
            <a:r>
              <a:rPr lang="en-SG" sz="1200">
                <a:solidFill>
                  <a:schemeClr val="tx1"/>
                </a:solidFill>
                <a:latin typeface="Aptos" panose="020B0004020202020204" pitchFamily="34" charset="0"/>
              </a:rPr>
              <a:t>If original RBD is not selected, prompt to perform </a:t>
            </a:r>
            <a:r>
              <a:rPr lang="en-SG" sz="120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SG" sz="1200">
                <a:solidFill>
                  <a:schemeClr val="tx1"/>
                </a:solidFill>
                <a:latin typeface="Aptos" panose="020B0004020202020204" pitchFamily="34" charset="0"/>
              </a:rPr>
              <a:t> (instant payment) to display</a:t>
            </a:r>
            <a:br>
              <a:rPr lang="en-SG" sz="1200" i="1">
                <a:solidFill>
                  <a:schemeClr val="tx1"/>
                </a:solidFill>
                <a:latin typeface="Aptos" panose="020B0004020202020204" pitchFamily="34" charset="0"/>
              </a:rPr>
            </a:br>
            <a:br>
              <a:rPr lang="en-SG" sz="1200" i="1">
                <a:solidFill>
                  <a:schemeClr val="tx1"/>
                </a:solidFill>
                <a:latin typeface="Aptos" panose="020B0004020202020204" pitchFamily="34" charset="0"/>
              </a:rPr>
            </a:br>
            <a:endParaRPr lang="en-SG" sz="1200" i="1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800100" lvl="1" indent="-342900">
              <a:buFont typeface="+mj-lt"/>
              <a:buAutoNum type="alphaLcPeriod"/>
            </a:pPr>
            <a:endParaRPr lang="en-SG" sz="1200" i="1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800100" lvl="1" indent="-342900">
              <a:buFont typeface="+mj-lt"/>
              <a:buAutoNum type="alphaLcPeriod"/>
            </a:pPr>
            <a:endParaRPr lang="en-SG" sz="1200" i="1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lvl="1"/>
            <a:br>
              <a:rPr lang="en-SG" sz="1200">
                <a:solidFill>
                  <a:schemeClr val="tx1"/>
                </a:solidFill>
                <a:latin typeface="Aptos" panose="020B0004020202020204" pitchFamily="34" charset="0"/>
              </a:rPr>
            </a:br>
            <a:endParaRPr lang="en-SG" sz="12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800100" lvl="1" indent="-342900">
              <a:buFont typeface="+mj-lt"/>
              <a:buAutoNum type="alphaLcPeriod" startAt="4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If segment is changed and same flight is selected, the original RBD must be selected</a:t>
            </a:r>
            <a:b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</a:br>
            <a:r>
              <a:rPr lang="en-SG" sz="1200" i="1">
                <a:solidFill>
                  <a:schemeClr val="tx1"/>
                </a:solidFill>
                <a:latin typeface="Aptos" panose="020B0004020202020204" pitchFamily="34" charset="0"/>
              </a:rPr>
              <a:t>Example</a:t>
            </a:r>
            <a:br>
              <a:rPr lang="en-SG" sz="1200" i="1">
                <a:solidFill>
                  <a:schemeClr val="tx1"/>
                </a:solidFill>
                <a:latin typeface="Aptos" panose="020B0004020202020204" pitchFamily="34" charset="0"/>
              </a:rPr>
            </a:br>
            <a:r>
              <a:rPr lang="en-SG" sz="1200" i="1">
                <a:solidFill>
                  <a:schemeClr val="tx1"/>
                </a:solidFill>
                <a:latin typeface="Aptos" panose="020B0004020202020204" pitchFamily="34" charset="0"/>
              </a:rPr>
              <a:t>SIN-BKK (W) SQ706 – if only the date is changed but SQ706 is retained, W must be selected</a:t>
            </a:r>
            <a:br>
              <a:rPr lang="en-SG" sz="1200" i="1">
                <a:solidFill>
                  <a:schemeClr val="tx1"/>
                </a:solidFill>
                <a:latin typeface="Aptos" panose="020B0004020202020204" pitchFamily="34" charset="0"/>
              </a:rPr>
            </a:br>
            <a:r>
              <a:rPr lang="en-SG" sz="1200" i="1">
                <a:solidFill>
                  <a:schemeClr val="tx1"/>
                </a:solidFill>
                <a:latin typeface="Aptos" panose="020B0004020202020204" pitchFamily="34" charset="0"/>
              </a:rPr>
              <a:t>BKK-SIN (W) </a:t>
            </a:r>
            <a:br>
              <a:rPr lang="en-SG" sz="1400" i="1">
                <a:solidFill>
                  <a:schemeClr val="tx1"/>
                </a:solidFill>
                <a:latin typeface="Aptos" panose="020B0004020202020204" pitchFamily="34" charset="0"/>
              </a:rPr>
            </a:br>
            <a:br>
              <a:rPr lang="en-SG" sz="1400" i="1">
                <a:solidFill>
                  <a:schemeClr val="tx1"/>
                </a:solidFill>
                <a:latin typeface="Aptos" panose="020B0004020202020204" pitchFamily="34" charset="0"/>
              </a:rPr>
            </a:b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If original RBD is not available / not selected, error “Promotion code invalid” will display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564E47A-69B7-086E-1C1F-DDB3879469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4695" y="4416292"/>
            <a:ext cx="2504149" cy="885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42876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2F5EEA-4D5E-52B4-6815-F35BB5A11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58EB3F-115F-9E6E-F0A7-08C955A247B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866388-6775-F735-7594-AF7760119360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28/5/2025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41680A-3B64-8EEC-DC92-D8679EBABDB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106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5DF43FA5-1C27-03BF-E685-354CB5565C1A}"/>
              </a:ext>
            </a:extLst>
          </p:cNvPr>
          <p:cNvSpPr/>
          <p:nvPr/>
        </p:nvSpPr>
        <p:spPr>
          <a:xfrm>
            <a:off x="5557520" y="426411"/>
            <a:ext cx="6187440" cy="1645457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57C7AC-4F8D-85F5-B2B5-D19514622D35}"/>
              </a:ext>
            </a:extLst>
          </p:cNvPr>
          <p:cNvSpPr txBox="1"/>
          <p:nvPr/>
        </p:nvSpPr>
        <p:spPr>
          <a:xfrm>
            <a:off x="6179274" y="604678"/>
            <a:ext cx="4686091" cy="138499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 err="1">
                <a:solidFill>
                  <a:schemeClr val="bg1"/>
                </a:solidFill>
                <a:latin typeface="Aptos" panose="020B0004020202020204" pitchFamily="34" charset="0"/>
              </a:rPr>
              <a:t>Reshop</a:t>
            </a:r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  <a:r>
              <a:rPr lang="en-US" sz="2800" b="1" err="1">
                <a:solidFill>
                  <a:schemeClr val="bg1"/>
                </a:solidFill>
                <a:latin typeface="Aptos" panose="020B0004020202020204" pitchFamily="34" charset="0"/>
              </a:rPr>
              <a:t>Unticketed</a:t>
            </a:r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 Booking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– Instant Payment</a:t>
            </a:r>
            <a:endParaRPr lang="en-SG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38E0DAB6-FDEF-9AD7-AA91-4A9BA53C2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929737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97E9FF9-4401-340B-E218-F9D3D7598A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887" y="892555"/>
            <a:ext cx="10676225" cy="58349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6024" flipH="1">
            <a:off x="5210119" y="5506331"/>
            <a:ext cx="696880" cy="696880"/>
          </a:xfrm>
          <a:prstGeom prst="rect">
            <a:avLst/>
          </a:prstGeom>
        </p:spPr>
      </p:pic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13F98B61-C357-452D-8192-BE75BCF411B7}"/>
              </a:ext>
            </a:extLst>
          </p:cNvPr>
          <p:cNvSpPr/>
          <p:nvPr/>
        </p:nvSpPr>
        <p:spPr>
          <a:xfrm>
            <a:off x="6856178" y="5073773"/>
            <a:ext cx="3687550" cy="89167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Click “</a:t>
            </a:r>
            <a:r>
              <a:rPr lang="en-US" sz="140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 (Instant Payment)” to modify the booking and pay immediately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EC1875-7320-30C1-59E9-4C69C6980699}"/>
              </a:ext>
            </a:extLst>
          </p:cNvPr>
          <p:cNvSpPr txBox="1"/>
          <p:nvPr/>
        </p:nvSpPr>
        <p:spPr>
          <a:xfrm>
            <a:off x="2046304" y="130487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RESHOP UNTICKETED BOOKING – INSTANT PAYMENT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88761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A698793A-80EB-4A7E-C40E-03E24E6E7C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20" y="2004242"/>
            <a:ext cx="8569893" cy="47978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6024" flipH="1">
            <a:off x="1147296" y="3499262"/>
            <a:ext cx="696880" cy="696880"/>
          </a:xfrm>
          <a:prstGeom prst="rect">
            <a:avLst/>
          </a:prstGeom>
        </p:spPr>
      </p:pic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13F98B61-C357-452D-8192-BE75BCF411B7}"/>
              </a:ext>
            </a:extLst>
          </p:cNvPr>
          <p:cNvSpPr/>
          <p:nvPr/>
        </p:nvSpPr>
        <p:spPr>
          <a:xfrm>
            <a:off x="350155" y="941347"/>
            <a:ext cx="6018043" cy="100857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Select the segment to change. </a:t>
            </a:r>
          </a:p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This segment will become modifiable under “Change to”</a:t>
            </a:r>
          </a:p>
          <a:p>
            <a:endParaRPr lang="en-US" sz="14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For </a:t>
            </a:r>
            <a:r>
              <a:rPr lang="en-US" sz="1400" err="1">
                <a:solidFill>
                  <a:schemeClr val="tx1"/>
                </a:solidFill>
                <a:latin typeface="Aptos" panose="020B0004020202020204" pitchFamily="34" charset="0"/>
              </a:rPr>
              <a:t>unticketed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 bookings, NDC currently supports </a:t>
            </a:r>
            <a:r>
              <a:rPr lang="en-US" sz="140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 within 2 bounds</a:t>
            </a:r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80242F2C-1FEA-1A34-B5A8-B7CB9FD6CA27}"/>
              </a:ext>
            </a:extLst>
          </p:cNvPr>
          <p:cNvSpPr/>
          <p:nvPr/>
        </p:nvSpPr>
        <p:spPr>
          <a:xfrm>
            <a:off x="9548049" y="3696838"/>
            <a:ext cx="2489876" cy="2897922"/>
          </a:xfrm>
          <a:prstGeom prst="round2DiagRect">
            <a:avLst>
              <a:gd name="adj1" fmla="val 11219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Modify itinerary and click Change Booking</a:t>
            </a:r>
            <a:endParaRPr lang="en-US" sz="1400" b="1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Cabin Preference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Origin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Destination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Departure Date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Click “+” to add segment</a:t>
            </a:r>
          </a:p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Click “–” to delete segment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Tip: when deleting a segment, select </a:t>
            </a:r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  <a:t>all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 segments and delete selected segment</a:t>
            </a:r>
            <a:endParaRPr lang="en-SG" sz="1400">
              <a:latin typeface="Aptos" panose="020B00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BDBBAE1-BD9F-CA63-9CD9-2130AD9E809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6024" flipH="1">
            <a:off x="1554531" y="4864200"/>
            <a:ext cx="696880" cy="696880"/>
          </a:xfrm>
          <a:prstGeom prst="rect">
            <a:avLst/>
          </a:prstGeom>
        </p:spPr>
      </p:pic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89279093-EA5E-59F5-C174-A0B9E048933D}"/>
              </a:ext>
            </a:extLst>
          </p:cNvPr>
          <p:cNvSpPr/>
          <p:nvPr/>
        </p:nvSpPr>
        <p:spPr>
          <a:xfrm>
            <a:off x="2610700" y="4746814"/>
            <a:ext cx="4116443" cy="48090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Unlike initial Flight Search, cabin class can only be selected for the </a:t>
            </a:r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  <a:t>entire itinerary 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at Reshop</a:t>
            </a:r>
            <a:endParaRPr lang="en-SG" sz="1400" b="1">
              <a:latin typeface="Aptos" panose="020B0004020202020204" pitchFamily="34" charset="0"/>
            </a:endParaRPr>
          </a:p>
        </p:txBody>
      </p:sp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0270A364-4EA1-4BA3-440D-77418A55AE7B}"/>
              </a:ext>
            </a:extLst>
          </p:cNvPr>
          <p:cNvSpPr/>
          <p:nvPr/>
        </p:nvSpPr>
        <p:spPr>
          <a:xfrm>
            <a:off x="5307494" y="6246611"/>
            <a:ext cx="2121408" cy="480902"/>
          </a:xfrm>
          <a:prstGeom prst="round2DiagRect">
            <a:avLst>
              <a:gd name="adj1" fmla="val 11219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Click “Change booking”</a:t>
            </a:r>
            <a:endParaRPr lang="en-SG" sz="1400">
              <a:latin typeface="Aptos" panose="020B00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4777D8A-D4F5-732F-EEC1-A746806B469D}"/>
              </a:ext>
            </a:extLst>
          </p:cNvPr>
          <p:cNvSpPr txBox="1"/>
          <p:nvPr/>
        </p:nvSpPr>
        <p:spPr>
          <a:xfrm>
            <a:off x="2046304" y="130487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RESHOP UNTICKETED BOOKING – INSTANT PAYMENT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76E43F-895F-AB8F-C578-75CA0F3AA5B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44476" flipH="1">
            <a:off x="8391547" y="6246320"/>
            <a:ext cx="696880" cy="69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11171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F5126F-03A4-8E35-704D-FA917434D8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136" y="983420"/>
            <a:ext cx="6335777" cy="5874580"/>
          </a:xfrm>
          <a:prstGeom prst="rect">
            <a:avLst/>
          </a:prstGeom>
        </p:spPr>
      </p:pic>
      <p:sp>
        <p:nvSpPr>
          <p:cNvPr id="20" name="Rectangle: Diagonal Corners Rounded 19">
            <a:extLst>
              <a:ext uri="{FF2B5EF4-FFF2-40B4-BE49-F238E27FC236}">
                <a16:creationId xmlns:a16="http://schemas.microsoft.com/office/drawing/2014/main" id="{7D71DBFB-A104-493A-BAAD-31DF69AC12E7}"/>
              </a:ext>
            </a:extLst>
          </p:cNvPr>
          <p:cNvSpPr/>
          <p:nvPr/>
        </p:nvSpPr>
        <p:spPr>
          <a:xfrm>
            <a:off x="8162622" y="3728010"/>
            <a:ext cx="3191218" cy="179102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Select the new flight offer for the changed segment</a:t>
            </a:r>
          </a:p>
          <a:p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Similar to initial flight search, for each fare family the lowest available RBD is displayed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454240-5612-0BAB-8364-32676C725A6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3200" flipH="1">
            <a:off x="6806624" y="5868413"/>
            <a:ext cx="788578" cy="7885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130C02D-771F-D443-5725-2BD6D927E6EB}"/>
              </a:ext>
            </a:extLst>
          </p:cNvPr>
          <p:cNvSpPr txBox="1"/>
          <p:nvPr/>
        </p:nvSpPr>
        <p:spPr>
          <a:xfrm>
            <a:off x="2046304" y="130487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RESHOP UNTICKETED BOOKING – INSTANT PAYMENT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0561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B2D967-3DA1-F4FF-3E92-F493C7B9FB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1402"/>
          <a:stretch/>
        </p:blipFill>
        <p:spPr>
          <a:xfrm>
            <a:off x="6266904" y="0"/>
            <a:ext cx="5925096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411F1C7-E278-4975-8B7D-7C13A06D0B00}"/>
              </a:ext>
            </a:extLst>
          </p:cNvPr>
          <p:cNvSpPr/>
          <p:nvPr/>
        </p:nvSpPr>
        <p:spPr>
          <a:xfrm>
            <a:off x="163317" y="2219807"/>
            <a:ext cx="5869566" cy="44679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2925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500">
                <a:solidFill>
                  <a:srgbClr val="002060"/>
                </a:solidFill>
                <a:latin typeface="Aptos" panose="020B0004020202020204" pitchFamily="34" charset="0"/>
                <a:cs typeface="Calibri"/>
              </a:rPr>
              <a:t>Only </a:t>
            </a:r>
            <a:r>
              <a:rPr lang="en-US" sz="1500" b="1">
                <a:solidFill>
                  <a:srgbClr val="002060"/>
                </a:solidFill>
                <a:latin typeface="Aptos" panose="020B0004020202020204" pitchFamily="34" charset="0"/>
                <a:cs typeface="Calibri"/>
              </a:rPr>
              <a:t>one</a:t>
            </a:r>
            <a:r>
              <a:rPr lang="en-US" sz="1500">
                <a:solidFill>
                  <a:srgbClr val="002060"/>
                </a:solidFill>
                <a:latin typeface="Aptos" panose="020B0004020202020204" pitchFamily="34" charset="0"/>
                <a:cs typeface="Calibri"/>
              </a:rPr>
              <a:t> Master per agency</a:t>
            </a:r>
          </a:p>
          <a:p>
            <a:pPr marL="1057275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SG" sz="1400" b="1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Shared accounts are </a:t>
            </a:r>
            <a:r>
              <a:rPr lang="en-SG" sz="1400" b="1" u="sng">
                <a:solidFill>
                  <a:srgbClr val="FF0000"/>
                </a:solidFill>
                <a:latin typeface="Aptos" panose="020B0004020202020204" pitchFamily="34" charset="0"/>
                <a:cs typeface="Calibri Light"/>
              </a:rPr>
              <a:t>NOT recommended</a:t>
            </a:r>
            <a:r>
              <a:rPr lang="en-SG" sz="1400" b="1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 </a:t>
            </a:r>
            <a:r>
              <a:rPr lang="en-SG" sz="140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as it lacks visibility at the user level e.g. transactions made by individual users</a:t>
            </a:r>
          </a:p>
          <a:p>
            <a:pPr marL="1057275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SG" sz="140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At login, email OTP will be sent to 1 shared email address</a:t>
            </a:r>
            <a:endParaRPr lang="en-US" sz="1400">
              <a:solidFill>
                <a:srgbClr val="002060"/>
              </a:solidFill>
              <a:latin typeface="Aptos" panose="020B0004020202020204" pitchFamily="34" charset="0"/>
              <a:cs typeface="Calibri"/>
            </a:endParaRPr>
          </a:p>
          <a:p>
            <a:pPr marL="542925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500">
                <a:solidFill>
                  <a:srgbClr val="002060"/>
                </a:solidFill>
                <a:latin typeface="Aptos" panose="020B0004020202020204" pitchFamily="34" charset="0"/>
                <a:cs typeface="Calibri"/>
              </a:rPr>
              <a:t>Manage </a:t>
            </a:r>
            <a:r>
              <a:rPr lang="en-SG" sz="1500">
                <a:solidFill>
                  <a:srgbClr val="002060"/>
                </a:solidFill>
                <a:latin typeface="Aptos" panose="020B0004020202020204" pitchFamily="34" charset="0"/>
                <a:cs typeface="Calibri"/>
              </a:rPr>
              <a:t>Admins &amp; Users within the agency</a:t>
            </a:r>
          </a:p>
          <a:p>
            <a:pPr marL="542925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500">
                <a:solidFill>
                  <a:srgbClr val="002060"/>
                </a:solidFill>
                <a:latin typeface="Aptos" panose="020B0004020202020204" pitchFamily="34" charset="0"/>
                <a:cs typeface="Calibri"/>
              </a:rPr>
              <a:t>Determine </a:t>
            </a:r>
            <a:r>
              <a:rPr lang="en-SG" sz="1500">
                <a:solidFill>
                  <a:srgbClr val="002060"/>
                </a:solidFill>
                <a:latin typeface="Aptos" panose="020B0004020202020204" pitchFamily="34" charset="0"/>
                <a:cs typeface="Calibri"/>
              </a:rPr>
              <a:t>Team Product Access rights</a:t>
            </a:r>
          </a:p>
          <a:p>
            <a:pPr marL="1057275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SG" sz="1500">
                <a:solidFill>
                  <a:srgbClr val="002060"/>
                </a:solidFill>
                <a:latin typeface="Aptos" panose="020B0004020202020204" pitchFamily="34" charset="0"/>
                <a:cs typeface="Calibri"/>
              </a:rPr>
              <a:t>Booking Portal / AGENT 360 Credits</a:t>
            </a:r>
          </a:p>
          <a:p>
            <a:pPr marL="542925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500">
                <a:solidFill>
                  <a:srgbClr val="002060"/>
                </a:solidFill>
                <a:latin typeface="Aptos" panose="020B0004020202020204" pitchFamily="34" charset="0"/>
                <a:cs typeface="Calibri"/>
              </a:rPr>
              <a:t>Add </a:t>
            </a:r>
            <a:r>
              <a:rPr lang="en-SG" sz="1500">
                <a:solidFill>
                  <a:srgbClr val="002060"/>
                </a:solidFill>
                <a:latin typeface="Aptos" panose="020B0004020202020204" pitchFamily="34" charset="0"/>
                <a:cs typeface="Calibri"/>
              </a:rPr>
              <a:t>additional IATA numbers for agency and teams</a:t>
            </a:r>
          </a:p>
          <a:p>
            <a:pPr marL="542925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500">
                <a:solidFill>
                  <a:srgbClr val="002060"/>
                </a:solidFill>
                <a:latin typeface="Aptos" panose="020B0004020202020204" pitchFamily="34" charset="0"/>
                <a:cs typeface="Calibri"/>
              </a:rPr>
              <a:t>View entire </a:t>
            </a:r>
            <a:r>
              <a:rPr lang="en-SG" sz="1500">
                <a:solidFill>
                  <a:srgbClr val="002060"/>
                </a:solidFill>
                <a:latin typeface="Aptos" panose="020B0004020202020204" pitchFamily="34" charset="0"/>
                <a:cs typeface="Calibri"/>
              </a:rPr>
              <a:t>agency data, SRF, and bookings</a:t>
            </a:r>
          </a:p>
          <a:p>
            <a:pPr marL="542925" indent="-228600">
              <a:lnSpc>
                <a:spcPct val="150000"/>
              </a:lnSpc>
              <a:buFont typeface="+mj-lt"/>
              <a:buAutoNum type="arabicPeriod"/>
            </a:pPr>
            <a:endParaRPr lang="en-US" sz="1500" b="1">
              <a:solidFill>
                <a:srgbClr val="002060"/>
              </a:solidFill>
              <a:latin typeface="Aptos" panose="020B0004020202020204" pitchFamily="34" charset="0"/>
              <a:cs typeface="Calibri"/>
            </a:endParaRPr>
          </a:p>
          <a:p>
            <a:pPr marL="314325">
              <a:lnSpc>
                <a:spcPct val="150000"/>
              </a:lnSpc>
            </a:pPr>
            <a:r>
              <a:rPr lang="en-US" sz="1500" b="1">
                <a:solidFill>
                  <a:srgbClr val="002060"/>
                </a:solidFill>
                <a:latin typeface="Aptos" panose="020B0004020202020204" pitchFamily="34" charset="0"/>
                <a:cs typeface="Calibri"/>
              </a:rPr>
              <a:t>How to change a Master?</a:t>
            </a:r>
          </a:p>
          <a:p>
            <a:pPr marL="657225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>
                <a:solidFill>
                  <a:srgbClr val="002060"/>
                </a:solidFill>
                <a:latin typeface="Aptos" panose="020B0004020202020204" pitchFamily="34" charset="0"/>
                <a:cs typeface="Calibri"/>
              </a:rPr>
              <a:t>Agent to contact their local SQ sales office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4335F8C-9B0D-455D-9B14-EF05CE1F52F8}"/>
              </a:ext>
            </a:extLst>
          </p:cNvPr>
          <p:cNvGrpSpPr/>
          <p:nvPr/>
        </p:nvGrpSpPr>
        <p:grpSpPr>
          <a:xfrm>
            <a:off x="348735" y="934488"/>
            <a:ext cx="5103734" cy="1222891"/>
            <a:chOff x="348735" y="1354208"/>
            <a:chExt cx="5103734" cy="122289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5C7C6BE-9F9F-4D2D-ACAC-39FA68C2C7CF}"/>
                </a:ext>
              </a:extLst>
            </p:cNvPr>
            <p:cNvSpPr/>
            <p:nvPr/>
          </p:nvSpPr>
          <p:spPr>
            <a:xfrm>
              <a:off x="1387612" y="1544106"/>
              <a:ext cx="4064857" cy="872006"/>
            </a:xfrm>
            <a:prstGeom prst="rect">
              <a:avLst/>
            </a:prstGeom>
            <a:solidFill>
              <a:srgbClr val="DEEB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chemeClr val="tx1"/>
                  </a:solidFill>
                  <a:latin typeface="Aptos" panose="020B0004020202020204" pitchFamily="34" charset="0"/>
                </a:rPr>
                <a:t>Master</a:t>
              </a:r>
            </a:p>
            <a:p>
              <a:pPr algn="ctr"/>
              <a:r>
                <a:rPr lang="en-US" sz="1600" i="1">
                  <a:solidFill>
                    <a:schemeClr val="tx1"/>
                  </a:solidFill>
                  <a:latin typeface="Aptos" panose="020B0004020202020204" pitchFamily="34" charset="0"/>
                </a:rPr>
                <a:t>Key decision maker. e.g. Supplier Manager</a:t>
              </a:r>
              <a:endParaRPr lang="en-SG" sz="1600" i="1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225"/>
            <a:stretch/>
          </p:blipFill>
          <p:spPr>
            <a:xfrm>
              <a:off x="348735" y="1354208"/>
              <a:ext cx="1254081" cy="1222891"/>
            </a:xfrm>
            <a:prstGeom prst="flowChartConnector">
              <a:avLst/>
            </a:prstGeom>
          </p:spPr>
        </p:pic>
      </p:grpSp>
      <p:cxnSp>
        <p:nvCxnSpPr>
          <p:cNvPr id="10" name="Straight Connector 9"/>
          <p:cNvCxnSpPr>
            <a:cxnSpLocks/>
            <a:endCxn id="8" idx="3"/>
          </p:cNvCxnSpPr>
          <p:nvPr/>
        </p:nvCxnSpPr>
        <p:spPr>
          <a:xfrm flipH="1" flipV="1">
            <a:off x="5452469" y="1560389"/>
            <a:ext cx="1417709" cy="242599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itle 1">
            <a:extLst>
              <a:ext uri="{FF2B5EF4-FFF2-40B4-BE49-F238E27FC236}">
                <a16:creationId xmlns:a16="http://schemas.microsoft.com/office/drawing/2014/main" id="{E1559DAE-F135-41C8-8B56-89DD74417893}"/>
              </a:ext>
            </a:extLst>
          </p:cNvPr>
          <p:cNvSpPr txBox="1">
            <a:spLocks/>
          </p:cNvSpPr>
          <p:nvPr/>
        </p:nvSpPr>
        <p:spPr>
          <a:xfrm>
            <a:off x="2076266" y="108488"/>
            <a:ext cx="5738324" cy="4969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TRAVEL AGENT ROLES</a:t>
            </a:r>
            <a:endParaRPr lang="en-US" sz="800">
              <a:latin typeface="Aptos" panose="020B0004020202020204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1B1B6BC-8443-0449-B5F5-50BDDDDFAD52}"/>
              </a:ext>
            </a:extLst>
          </p:cNvPr>
          <p:cNvGrpSpPr/>
          <p:nvPr/>
        </p:nvGrpSpPr>
        <p:grpSpPr>
          <a:xfrm>
            <a:off x="6829739" y="704177"/>
            <a:ext cx="4626817" cy="5593828"/>
            <a:chOff x="6468075" y="830679"/>
            <a:chExt cx="4626817" cy="5593828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F10E555-860A-F445-988B-DBDFEEA31F2B}"/>
                </a:ext>
              </a:extLst>
            </p:cNvPr>
            <p:cNvSpPr/>
            <p:nvPr/>
          </p:nvSpPr>
          <p:spPr>
            <a:xfrm>
              <a:off x="6508514" y="830679"/>
              <a:ext cx="4581613" cy="632797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latin typeface="Aptos" panose="020B0004020202020204" pitchFamily="34" charset="0"/>
                </a:rPr>
                <a:t>ABC International Tours</a:t>
              </a:r>
            </a:p>
            <a:p>
              <a:pPr algn="ctr"/>
              <a:r>
                <a:rPr lang="en-US" sz="1200" i="1">
                  <a:latin typeface="Aptos" panose="020B0004020202020204" pitchFamily="34" charset="0"/>
                </a:rPr>
                <a:t>IATA 12345678, 98765432</a:t>
              </a:r>
              <a:endParaRPr lang="en-SG" sz="1200" i="1">
                <a:latin typeface="Aptos" panose="020B0004020202020204" pitchFamily="34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0150F8AD-D29A-1345-93F6-7BC14D38F5A0}"/>
                </a:ext>
              </a:extLst>
            </p:cNvPr>
            <p:cNvSpPr/>
            <p:nvPr/>
          </p:nvSpPr>
          <p:spPr>
            <a:xfrm>
              <a:off x="6508514" y="1667880"/>
              <a:ext cx="4584760" cy="52322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rgbClr val="002060"/>
                  </a:solidFill>
                  <a:latin typeface="Aptos" panose="020B0004020202020204" pitchFamily="34" charset="0"/>
                </a:rPr>
                <a:t>Master A</a:t>
              </a:r>
              <a:endParaRPr lang="en-SG" sz="1400" i="1">
                <a:solidFill>
                  <a:srgbClr val="002060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6E9FAA8-67E8-F341-A1F6-207ADCE0B2A5}"/>
                </a:ext>
              </a:extLst>
            </p:cNvPr>
            <p:cNvSpPr/>
            <p:nvPr/>
          </p:nvSpPr>
          <p:spPr>
            <a:xfrm>
              <a:off x="6468075" y="2771045"/>
              <a:ext cx="2200979" cy="65795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latin typeface="Aptos" panose="020B0004020202020204" pitchFamily="34" charset="0"/>
                </a:rPr>
                <a:t>Team 1</a:t>
              </a:r>
            </a:p>
            <a:p>
              <a:pPr algn="ctr"/>
              <a:r>
                <a:rPr lang="en-US" sz="1200" i="1">
                  <a:latin typeface="Aptos" panose="020B0004020202020204" pitchFamily="34" charset="0"/>
                </a:rPr>
                <a:t>IATA 12345678, 98765432</a:t>
              </a:r>
              <a:endParaRPr lang="en-SG" sz="1200" i="1">
                <a:latin typeface="Aptos" panose="020B0004020202020204" pitchFamily="34" charset="0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E4DDDBA5-E5CB-5840-8BC2-5DB713D2AD0E}"/>
                </a:ext>
              </a:extLst>
            </p:cNvPr>
            <p:cNvSpPr/>
            <p:nvPr/>
          </p:nvSpPr>
          <p:spPr>
            <a:xfrm>
              <a:off x="8870558" y="2771044"/>
              <a:ext cx="2222822" cy="65795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latin typeface="Aptos" panose="020B0004020202020204" pitchFamily="34" charset="0"/>
                </a:rPr>
                <a:t>Team 2</a:t>
              </a:r>
            </a:p>
            <a:p>
              <a:pPr algn="ctr"/>
              <a:r>
                <a:rPr lang="en-US" sz="1200" i="1">
                  <a:latin typeface="Aptos" panose="020B0004020202020204" pitchFamily="34" charset="0"/>
                </a:rPr>
                <a:t>IATA 98765432</a:t>
              </a:r>
              <a:endParaRPr lang="en-SG" sz="1200" i="1">
                <a:latin typeface="Aptos" panose="020B0004020202020204" pitchFamily="34" charset="0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B82BE29A-8B62-884E-A847-C7D775B3A390}"/>
                </a:ext>
              </a:extLst>
            </p:cNvPr>
            <p:cNvSpPr/>
            <p:nvPr/>
          </p:nvSpPr>
          <p:spPr>
            <a:xfrm>
              <a:off x="6468078" y="3489479"/>
              <a:ext cx="2200976" cy="43881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latin typeface="Aptos" panose="020B0004020202020204" pitchFamily="34" charset="0"/>
                </a:rPr>
                <a:t>Admin B</a:t>
              </a:r>
              <a:endParaRPr lang="en-SG" sz="1200" i="1">
                <a:latin typeface="Aptos" panose="020B0004020202020204" pitchFamily="34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68C775E-0BC1-DE4A-A247-11B983B20C00}"/>
                </a:ext>
              </a:extLst>
            </p:cNvPr>
            <p:cNvSpPr/>
            <p:nvPr/>
          </p:nvSpPr>
          <p:spPr>
            <a:xfrm>
              <a:off x="6468077" y="4484791"/>
              <a:ext cx="2200977" cy="43901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User D</a:t>
              </a:r>
              <a:endParaRPr lang="en-SG" sz="1200" i="1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929353C1-DB88-A64D-A776-D2F391C3599C}"/>
                </a:ext>
              </a:extLst>
            </p:cNvPr>
            <p:cNvSpPr/>
            <p:nvPr/>
          </p:nvSpPr>
          <p:spPr>
            <a:xfrm>
              <a:off x="8870453" y="3489981"/>
              <a:ext cx="2222822" cy="43901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latin typeface="Aptos" panose="020B0004020202020204" pitchFamily="34" charset="0"/>
                </a:rPr>
                <a:t>Admin F</a:t>
              </a:r>
              <a:endParaRPr lang="en-SG" sz="1200" i="1">
                <a:latin typeface="Aptos" panose="020B0004020202020204" pitchFamily="34" charset="0"/>
              </a:endParaRP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5A1D162A-71CB-9842-80AD-A5006EA8224A}"/>
                </a:ext>
              </a:extLst>
            </p:cNvPr>
            <p:cNvCxnSpPr>
              <a:cxnSpLocks/>
              <a:stCxn id="33" idx="2"/>
              <a:endCxn id="35" idx="0"/>
            </p:cNvCxnSpPr>
            <p:nvPr/>
          </p:nvCxnSpPr>
          <p:spPr>
            <a:xfrm>
              <a:off x="8799321" y="1463476"/>
              <a:ext cx="1573" cy="204404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or: Elbow 53">
              <a:extLst>
                <a:ext uri="{FF2B5EF4-FFF2-40B4-BE49-F238E27FC236}">
                  <a16:creationId xmlns:a16="http://schemas.microsoft.com/office/drawing/2014/main" id="{BFAE9DBF-736F-7641-B927-8C33A32AA458}"/>
                </a:ext>
              </a:extLst>
            </p:cNvPr>
            <p:cNvCxnSpPr>
              <a:cxnSpLocks/>
              <a:stCxn id="35" idx="2"/>
              <a:endCxn id="36" idx="0"/>
            </p:cNvCxnSpPr>
            <p:nvPr/>
          </p:nvCxnSpPr>
          <p:spPr>
            <a:xfrm rot="5400000">
              <a:off x="7894758" y="1864908"/>
              <a:ext cx="579945" cy="1232329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373CEEC4-1D2A-C84C-BE54-78FDD1986B1F}"/>
                </a:ext>
              </a:extLst>
            </p:cNvPr>
            <p:cNvSpPr/>
            <p:nvPr/>
          </p:nvSpPr>
          <p:spPr>
            <a:xfrm>
              <a:off x="6468076" y="4979504"/>
              <a:ext cx="2200977" cy="43901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User E</a:t>
              </a:r>
              <a:endParaRPr lang="en-SG" sz="1200" i="1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F03647D2-0BFB-F34A-AEE5-196E0890F9B2}"/>
                </a:ext>
              </a:extLst>
            </p:cNvPr>
            <p:cNvSpPr/>
            <p:nvPr/>
          </p:nvSpPr>
          <p:spPr>
            <a:xfrm>
              <a:off x="8867305" y="4487794"/>
              <a:ext cx="2222822" cy="43901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User H</a:t>
              </a:r>
              <a:endParaRPr lang="en-SG" sz="1200" i="1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160CBC19-0768-3B45-8107-F383F4C1C768}"/>
                </a:ext>
              </a:extLst>
            </p:cNvPr>
            <p:cNvSpPr/>
            <p:nvPr/>
          </p:nvSpPr>
          <p:spPr>
            <a:xfrm>
              <a:off x="8867305" y="4982759"/>
              <a:ext cx="2222822" cy="43518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User I</a:t>
              </a:r>
              <a:endParaRPr lang="en-SG" sz="1200" i="1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5030047A-2E26-C54E-9710-B549728ACEC8}"/>
                </a:ext>
              </a:extLst>
            </p:cNvPr>
            <p:cNvSpPr/>
            <p:nvPr/>
          </p:nvSpPr>
          <p:spPr>
            <a:xfrm>
              <a:off x="8867305" y="5482206"/>
              <a:ext cx="2222822" cy="43901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User J</a:t>
              </a:r>
              <a:endParaRPr lang="en-SG" sz="1200" i="1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DCA7C08A-8429-9149-BAEF-55AFE1275EC9}"/>
                </a:ext>
              </a:extLst>
            </p:cNvPr>
            <p:cNvSpPr/>
            <p:nvPr/>
          </p:nvSpPr>
          <p:spPr>
            <a:xfrm>
              <a:off x="8872070" y="5985489"/>
              <a:ext cx="2222822" cy="43901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User K</a:t>
              </a:r>
              <a:endParaRPr lang="en-SG" sz="1200" i="1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467D53FD-7795-5640-88A4-576C22782DA1}"/>
                </a:ext>
              </a:extLst>
            </p:cNvPr>
            <p:cNvSpPr/>
            <p:nvPr/>
          </p:nvSpPr>
          <p:spPr>
            <a:xfrm>
              <a:off x="8867306" y="3988347"/>
              <a:ext cx="2222822" cy="43901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latin typeface="Aptos" panose="020B0004020202020204" pitchFamily="34" charset="0"/>
                </a:rPr>
                <a:t>Admin G</a:t>
              </a:r>
              <a:endParaRPr lang="en-SG" sz="1200" i="1">
                <a:latin typeface="Aptos" panose="020B0004020202020204" pitchFamily="34" charset="0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520081B2-83BA-904F-AF37-160EEBF7B074}"/>
                </a:ext>
              </a:extLst>
            </p:cNvPr>
            <p:cNvSpPr/>
            <p:nvPr/>
          </p:nvSpPr>
          <p:spPr>
            <a:xfrm>
              <a:off x="6468078" y="3993221"/>
              <a:ext cx="2200977" cy="43901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User C</a:t>
              </a:r>
              <a:endParaRPr lang="en-SG" sz="1200" i="1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endParaRPr>
            </a:p>
          </p:txBody>
        </p:sp>
        <p:cxnSp>
          <p:nvCxnSpPr>
            <p:cNvPr id="54" name="Connector: Elbow 61">
              <a:extLst>
                <a:ext uri="{FF2B5EF4-FFF2-40B4-BE49-F238E27FC236}">
                  <a16:creationId xmlns:a16="http://schemas.microsoft.com/office/drawing/2014/main" id="{9F82642B-671C-C947-BCB7-09C9FE057E25}"/>
                </a:ext>
              </a:extLst>
            </p:cNvPr>
            <p:cNvCxnSpPr>
              <a:stCxn id="35" idx="2"/>
              <a:endCxn id="37" idx="0"/>
            </p:cNvCxnSpPr>
            <p:nvPr/>
          </p:nvCxnSpPr>
          <p:spPr>
            <a:xfrm rot="16200000" flipH="1">
              <a:off x="9101459" y="1890534"/>
              <a:ext cx="579944" cy="1181075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04918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22B9B2-AB8E-7AF2-942B-C97F50CE99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212" y="1008702"/>
            <a:ext cx="11077575" cy="5438775"/>
          </a:xfrm>
          <a:prstGeom prst="rect">
            <a:avLst/>
          </a:prstGeom>
        </p:spPr>
      </p:pic>
      <p:sp>
        <p:nvSpPr>
          <p:cNvPr id="15" name="Rectangle: Diagonal Corners Rounded 14">
            <a:extLst>
              <a:ext uri="{FF2B5EF4-FFF2-40B4-BE49-F238E27FC236}">
                <a16:creationId xmlns:a16="http://schemas.microsoft.com/office/drawing/2014/main" id="{7468678B-4074-8066-CC9A-CC9672A3ECD0}"/>
              </a:ext>
            </a:extLst>
          </p:cNvPr>
          <p:cNvSpPr/>
          <p:nvPr/>
        </p:nvSpPr>
        <p:spPr>
          <a:xfrm>
            <a:off x="9455203" y="4592545"/>
            <a:ext cx="2483412" cy="180937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Review the new offer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Fare difference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Tax difference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Penalties</a:t>
            </a:r>
          </a:p>
          <a:p>
            <a:endParaRPr lang="en-US" sz="14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View fare conditions and fare breakdown</a:t>
            </a:r>
            <a:endParaRPr lang="en-SG" sz="1400">
              <a:solidFill>
                <a:srgbClr val="FF0000"/>
              </a:solidFill>
              <a:latin typeface="Aptos" panose="020B0004020202020204" pitchFamily="34" charset="0"/>
            </a:endParaRPr>
          </a:p>
        </p:txBody>
      </p:sp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A50F8F4D-769E-1C40-EBCC-C9BF365B8A12}"/>
              </a:ext>
            </a:extLst>
          </p:cNvPr>
          <p:cNvSpPr/>
          <p:nvPr/>
        </p:nvSpPr>
        <p:spPr>
          <a:xfrm>
            <a:off x="104876" y="4887023"/>
            <a:ext cx="7223808" cy="87005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If agents would like to check the </a:t>
            </a:r>
            <a:r>
              <a:rPr lang="en-US" sz="140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 price only, they can stop here.</a:t>
            </a:r>
          </a:p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The </a:t>
            </a:r>
            <a:r>
              <a:rPr lang="en-US" sz="140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 is committed once agents select “Pay and issue ticket” and complete payment</a:t>
            </a:r>
            <a:endParaRPr lang="en-SG" sz="1400">
              <a:solidFill>
                <a:srgbClr val="FF0000"/>
              </a:solidFill>
              <a:latin typeface="Aptos" panose="020B00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498F1F6-A1FA-ED6A-3BAD-BD61A8D295D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3200" flipH="1">
            <a:off x="7859796" y="6163681"/>
            <a:ext cx="788578" cy="78857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BFE320A-E616-A56E-D19D-CB124D200754}"/>
              </a:ext>
            </a:extLst>
          </p:cNvPr>
          <p:cNvSpPr txBox="1"/>
          <p:nvPr/>
        </p:nvSpPr>
        <p:spPr>
          <a:xfrm>
            <a:off x="2046304" y="130487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RESHOP UNTICKETED BOOKING – INSTANT PAYMENT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11043F3-EC5A-3736-91F4-123E2D7FE88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3200" flipH="1">
            <a:off x="11011238" y="3908559"/>
            <a:ext cx="788578" cy="78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10236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223E58-6DB0-D76F-443C-B14F5C509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DD3418-20D3-2DC9-D94C-AFE6274CDB1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8785FC-35D8-6F96-6E54-B970B37AC559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28/5/2025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B81684-817C-9479-824B-8F99561FDC7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111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535B3F37-C51B-F27A-7D11-8B5F463AF64D}"/>
              </a:ext>
            </a:extLst>
          </p:cNvPr>
          <p:cNvSpPr/>
          <p:nvPr/>
        </p:nvSpPr>
        <p:spPr>
          <a:xfrm>
            <a:off x="5557520" y="426411"/>
            <a:ext cx="6187440" cy="1645457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103ED1-E33D-7D12-688D-6830E305525F}"/>
              </a:ext>
            </a:extLst>
          </p:cNvPr>
          <p:cNvSpPr txBox="1"/>
          <p:nvPr/>
        </p:nvSpPr>
        <p:spPr>
          <a:xfrm>
            <a:off x="6179275" y="604678"/>
            <a:ext cx="4686090" cy="138499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 err="1">
                <a:solidFill>
                  <a:schemeClr val="bg1"/>
                </a:solidFill>
                <a:latin typeface="Aptos" panose="020B0004020202020204" pitchFamily="34" charset="0"/>
              </a:rPr>
              <a:t>Reshop</a:t>
            </a:r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  <a:r>
              <a:rPr lang="en-US" sz="2800" b="1" err="1">
                <a:solidFill>
                  <a:schemeClr val="bg1"/>
                </a:solidFill>
                <a:latin typeface="Aptos" panose="020B0004020202020204" pitchFamily="34" charset="0"/>
              </a:rPr>
              <a:t>Unticketed</a:t>
            </a:r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 Booking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– Deferred Payment</a:t>
            </a:r>
            <a:endParaRPr lang="en-SG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3B5E1C01-020F-6683-E129-82D8EF63E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155901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4D16AB-3378-E8B5-64E9-F55E014B5A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4203D8-8385-0694-8E67-D7B24305A4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887" y="955929"/>
            <a:ext cx="10676225" cy="58349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1DC8A3-668A-D688-F028-1AFCF20FF51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6024" flipH="1">
            <a:off x="5210119" y="5892945"/>
            <a:ext cx="696880" cy="696880"/>
          </a:xfrm>
          <a:prstGeom prst="rect">
            <a:avLst/>
          </a:prstGeom>
        </p:spPr>
      </p:pic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377005A8-E711-4E62-B5D5-EFFE7A71B07D}"/>
              </a:ext>
            </a:extLst>
          </p:cNvPr>
          <p:cNvSpPr/>
          <p:nvPr/>
        </p:nvSpPr>
        <p:spPr>
          <a:xfrm>
            <a:off x="5934699" y="3873408"/>
            <a:ext cx="5499413" cy="213932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Click “</a:t>
            </a:r>
            <a:r>
              <a:rPr lang="en-US" sz="140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 (Deferred Payment)” to modify the booking first and pay later</a:t>
            </a:r>
          </a:p>
          <a:p>
            <a:pPr algn="ctr"/>
            <a:endParaRPr lang="en-US" sz="14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This is </a:t>
            </a:r>
            <a:r>
              <a:rPr lang="en-US" sz="140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 with double inventory, where the original and new offers are held simultaneously. Agents can decide which offer to proceed with before payment.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8E1150-5651-7550-069A-03BE80912071}"/>
              </a:ext>
            </a:extLst>
          </p:cNvPr>
          <p:cNvSpPr txBox="1"/>
          <p:nvPr/>
        </p:nvSpPr>
        <p:spPr>
          <a:xfrm>
            <a:off x="2046304" y="130487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RESHOP UNTICKETED BOOKING – DEFERRED PAYMENT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828201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523B5C-6F8C-7948-90FF-624C91F3C5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D3E64E-CAD5-AE45-57FD-0F920429EE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212" y="933855"/>
            <a:ext cx="9026837" cy="59241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90F798-346D-0841-F162-E21141A4F7E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6024" flipH="1">
            <a:off x="2245375" y="3033797"/>
            <a:ext cx="696880" cy="696880"/>
          </a:xfrm>
          <a:prstGeom prst="rect">
            <a:avLst/>
          </a:prstGeom>
        </p:spPr>
      </p:pic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699830D5-16C5-B12B-DFFF-B6E7131B20C9}"/>
              </a:ext>
            </a:extLst>
          </p:cNvPr>
          <p:cNvSpPr/>
          <p:nvPr/>
        </p:nvSpPr>
        <p:spPr>
          <a:xfrm>
            <a:off x="2732930" y="1079671"/>
            <a:ext cx="5837612" cy="989930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Select the segment to change. </a:t>
            </a:r>
          </a:p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This segment will become modifiable under “Change to”</a:t>
            </a:r>
          </a:p>
          <a:p>
            <a:endParaRPr lang="en-US" sz="14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For </a:t>
            </a:r>
            <a:r>
              <a:rPr lang="en-US" sz="1400" err="1">
                <a:solidFill>
                  <a:schemeClr val="tx1"/>
                </a:solidFill>
                <a:latin typeface="Aptos" panose="020B0004020202020204" pitchFamily="34" charset="0"/>
              </a:rPr>
              <a:t>unticketed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 bookings, NDC only supports </a:t>
            </a:r>
            <a:r>
              <a:rPr lang="en-US" sz="140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 within 2 bounds</a:t>
            </a:r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AA0E2D79-0BA4-58BD-5E56-066BCB09DF3D}"/>
              </a:ext>
            </a:extLst>
          </p:cNvPr>
          <p:cNvSpPr/>
          <p:nvPr/>
        </p:nvSpPr>
        <p:spPr>
          <a:xfrm>
            <a:off x="9548049" y="3541715"/>
            <a:ext cx="2419538" cy="3053045"/>
          </a:xfrm>
          <a:prstGeom prst="round2DiagRect">
            <a:avLst>
              <a:gd name="adj1" fmla="val 11219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Modify itinerary and click Change Booking</a:t>
            </a:r>
            <a:endParaRPr lang="en-US" sz="1400" b="1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Cabin Preference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Origin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Destination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Departure Date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Click “+” to add segment</a:t>
            </a:r>
          </a:p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Click “–” to delete segment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Tip: when deleting a segment, select </a:t>
            </a:r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  <a:t>all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 segments and delete selected segment</a:t>
            </a:r>
            <a:endParaRPr lang="en-SG" sz="1400">
              <a:latin typeface="Aptos" panose="020B00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F7DAC6C-2C16-7DB2-C78A-F9C2658CB14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6024" flipH="1">
            <a:off x="2384490" y="4287969"/>
            <a:ext cx="696880" cy="696880"/>
          </a:xfrm>
          <a:prstGeom prst="rect">
            <a:avLst/>
          </a:prstGeom>
        </p:spPr>
      </p:pic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E007E838-8923-313B-8583-85CD938B5E2B}"/>
              </a:ext>
            </a:extLst>
          </p:cNvPr>
          <p:cNvSpPr/>
          <p:nvPr/>
        </p:nvSpPr>
        <p:spPr>
          <a:xfrm>
            <a:off x="3383565" y="4155507"/>
            <a:ext cx="4116443" cy="48090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Unlike initial Flight Search, cabin class can only be selected for the </a:t>
            </a:r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  <a:t>entire itinerary 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at </a:t>
            </a:r>
            <a:r>
              <a:rPr lang="en-US" sz="140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endParaRPr lang="en-SG" sz="1400" b="1">
              <a:latin typeface="Aptos" panose="020B00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09BBDB2-A1A0-2150-5F04-F7D0F6A96AA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0785">
            <a:off x="7506753" y="6210877"/>
            <a:ext cx="767767" cy="767767"/>
          </a:xfrm>
          <a:prstGeom prst="rect">
            <a:avLst/>
          </a:prstGeom>
        </p:spPr>
      </p:pic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FD681AAF-F369-0DA7-39AB-4A4DEE27AF22}"/>
              </a:ext>
            </a:extLst>
          </p:cNvPr>
          <p:cNvSpPr/>
          <p:nvPr/>
        </p:nvSpPr>
        <p:spPr>
          <a:xfrm>
            <a:off x="5378600" y="6113858"/>
            <a:ext cx="2121408" cy="480902"/>
          </a:xfrm>
          <a:prstGeom prst="round2DiagRect">
            <a:avLst>
              <a:gd name="adj1" fmla="val 11219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Click “Change Booking”</a:t>
            </a:r>
            <a:endParaRPr lang="en-SG" sz="1400">
              <a:latin typeface="Aptos" panose="020B00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A0A8D4-176F-7467-7529-4A7A561A658F}"/>
              </a:ext>
            </a:extLst>
          </p:cNvPr>
          <p:cNvSpPr txBox="1"/>
          <p:nvPr/>
        </p:nvSpPr>
        <p:spPr>
          <a:xfrm>
            <a:off x="2046304" y="130487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RESHOP UNTICKETED BOOKING – DEFERRED PAYMENT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639152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56EC15-37FF-25E0-8542-C5C1FB5685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EBB9B7-9A6C-09AB-E3C9-81CFF131AA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7707" y="743520"/>
            <a:ext cx="7176585" cy="6114480"/>
          </a:xfrm>
          <a:prstGeom prst="rect">
            <a:avLst/>
          </a:prstGeom>
        </p:spPr>
      </p:pic>
      <p:sp>
        <p:nvSpPr>
          <p:cNvPr id="20" name="Rectangle: Diagonal Corners Rounded 19">
            <a:extLst>
              <a:ext uri="{FF2B5EF4-FFF2-40B4-BE49-F238E27FC236}">
                <a16:creationId xmlns:a16="http://schemas.microsoft.com/office/drawing/2014/main" id="{0A8601CF-7890-3553-C6B3-4485C858B5AF}"/>
              </a:ext>
            </a:extLst>
          </p:cNvPr>
          <p:cNvSpPr/>
          <p:nvPr/>
        </p:nvSpPr>
        <p:spPr>
          <a:xfrm>
            <a:off x="8504590" y="2108103"/>
            <a:ext cx="3408226" cy="169265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Select the new flight offer for the changed segment</a:t>
            </a:r>
          </a:p>
          <a:p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Similar to initial flight search, for each fare family the lowest available RBD is displayed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795B17-7D3C-670D-43EA-42B2EE87917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3200" flipH="1">
            <a:off x="8110301" y="5801791"/>
            <a:ext cx="788578" cy="7885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AAEEA2F-CDFF-C2D6-6295-002AB55EF097}"/>
              </a:ext>
            </a:extLst>
          </p:cNvPr>
          <p:cNvSpPr txBox="1"/>
          <p:nvPr/>
        </p:nvSpPr>
        <p:spPr>
          <a:xfrm>
            <a:off x="2046304" y="130487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RESHOP UNTICKETED BOOKING – DEFERRED PAYMENT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872837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BFCA07-017A-C2D4-1B7A-C3AEB146AE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563AB3-4287-41D0-99BF-7DE2535F0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72611"/>
            <a:ext cx="9639311" cy="47127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F86F09-4534-BEDC-15A9-74533D88B64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3200" flipH="1">
            <a:off x="6724753" y="5404193"/>
            <a:ext cx="788578" cy="788578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9D7E74EC-94D7-3F44-5D04-3BA314A7A593}"/>
              </a:ext>
            </a:extLst>
          </p:cNvPr>
          <p:cNvSpPr/>
          <p:nvPr/>
        </p:nvSpPr>
        <p:spPr>
          <a:xfrm>
            <a:off x="7586410" y="5254298"/>
            <a:ext cx="2970674" cy="605406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Click “Hold Inventory”</a:t>
            </a:r>
          </a:p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Payment is not required yet</a:t>
            </a:r>
            <a:endParaRPr lang="en-SG" sz="1400">
              <a:solidFill>
                <a:srgbClr val="FF0000"/>
              </a:solidFill>
              <a:latin typeface="Aptos" panose="020B0004020202020204" pitchFamily="34" charset="0"/>
            </a:endParaRP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C8437A43-4DE3-A4F5-10D7-FB06F3D1FAD7}"/>
              </a:ext>
            </a:extLst>
          </p:cNvPr>
          <p:cNvSpPr/>
          <p:nvPr/>
        </p:nvSpPr>
        <p:spPr>
          <a:xfrm>
            <a:off x="9443901" y="1918431"/>
            <a:ext cx="2691550" cy="197793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Review the new offer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Fare difference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Tax difference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Penalties</a:t>
            </a:r>
          </a:p>
          <a:p>
            <a:endParaRPr lang="en-US" sz="14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View fare conditions and fare breakdown</a:t>
            </a:r>
            <a:endParaRPr lang="en-SG" sz="1400">
              <a:solidFill>
                <a:srgbClr val="FF0000"/>
              </a:solidFill>
              <a:latin typeface="Aptos" panose="020B00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3C4F9FF-42C1-C285-99A4-5A4F5231909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3200" flipH="1">
            <a:off x="8473175" y="3685045"/>
            <a:ext cx="788578" cy="7885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0E0C60-3E12-08A5-8B4D-55D12DC00EEB}"/>
              </a:ext>
            </a:extLst>
          </p:cNvPr>
          <p:cNvSpPr txBox="1"/>
          <p:nvPr/>
        </p:nvSpPr>
        <p:spPr>
          <a:xfrm>
            <a:off x="2046304" y="130487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RESHOP UNTICKETED BOOKING – DEFERRED PAYMENT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201904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A32675-8CE4-DC6A-4F06-6A5135E7DE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C711D18-F4C0-83D8-5D7B-B8A7C6BCA8D7}"/>
              </a:ext>
            </a:extLst>
          </p:cNvPr>
          <p:cNvGrpSpPr/>
          <p:nvPr/>
        </p:nvGrpSpPr>
        <p:grpSpPr>
          <a:xfrm>
            <a:off x="5001855" y="1057824"/>
            <a:ext cx="7119025" cy="5800176"/>
            <a:chOff x="5799947" y="1057824"/>
            <a:chExt cx="6320933" cy="514993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45ACF0C-CFFC-286B-33EB-1E808A6F0A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99947" y="1057824"/>
              <a:ext cx="6320933" cy="5149936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8CF126C-568A-A7EE-8163-0437F3591A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38411" y="1755164"/>
              <a:ext cx="3565701" cy="121966"/>
            </a:xfrm>
            <a:prstGeom prst="rect">
              <a:avLst/>
            </a:prstGeom>
          </p:spPr>
        </p:pic>
      </p:grpSp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A1B4B6E2-CDCB-0685-6423-2D5D034FC8A3}"/>
              </a:ext>
            </a:extLst>
          </p:cNvPr>
          <p:cNvSpPr/>
          <p:nvPr/>
        </p:nvSpPr>
        <p:spPr>
          <a:xfrm>
            <a:off x="195910" y="1911894"/>
            <a:ext cx="4529914" cy="4201827"/>
          </a:xfrm>
          <a:prstGeom prst="round2DiagRect">
            <a:avLst>
              <a:gd name="adj1" fmla="val 10216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l" rtl="0" fontAlgn="base"/>
            <a:r>
              <a:rPr lang="en-SG" sz="1400" i="0" u="none" strike="noStrike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In Reshop with deferred payment, two inventories are held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Original</a:t>
            </a:r>
            <a:r>
              <a:rPr lang="en-SG" sz="1400" i="0" u="none" strike="noStrike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 itinerary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N</a:t>
            </a:r>
            <a:r>
              <a:rPr lang="en-SG" sz="1400" i="0" u="none" strike="noStrike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ew </a:t>
            </a:r>
            <a:r>
              <a:rPr lang="en-SG" sz="1400" i="0" u="none" strike="noStrike" err="1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reshopped</a:t>
            </a:r>
            <a:r>
              <a:rPr lang="en-SG" sz="1400" i="0" u="none" strike="noStrike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 itinerary</a:t>
            </a:r>
          </a:p>
          <a:p>
            <a:pPr algn="l" rtl="0" fontAlgn="base"/>
            <a:r>
              <a:rPr lang="en-SG" sz="1400" i="0" u="none" strike="noStrike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Agents can select the original or new itinerary as the final option and confirm change before payment</a:t>
            </a:r>
          </a:p>
          <a:p>
            <a:pPr algn="l" rtl="0" fontAlgn="base"/>
            <a:endParaRPr lang="en-US" sz="1400" b="0" i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algn="l" rtl="0" fontAlgn="base"/>
            <a:r>
              <a:rPr lang="en-US" sz="1400" b="1" i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How long will the price be locked in?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Fare (</a:t>
            </a:r>
            <a:r>
              <a:rPr lang="en-SG" sz="1400" b="0" i="0" u="none" strike="noStrike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TST) </a:t>
            </a: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is </a:t>
            </a:r>
            <a:r>
              <a:rPr lang="en-SG" sz="1400" b="0" i="0" u="none" strike="noStrike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valid for up to 4 days</a:t>
            </a:r>
            <a:r>
              <a:rPr lang="en-US" sz="1400" b="0" i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 before it will auto-reprice.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 b="0" i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Price guarantee time limit indicates the date the fare is valid before it will auto-reprice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algn="l" rtl="0" fontAlgn="base"/>
            <a:endParaRPr lang="en-SG" sz="1400" b="0" i="0" u="none" strike="noStrike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fontAlgn="base"/>
            <a:r>
              <a:rPr lang="en-SG" sz="1400" b="1">
                <a:solidFill>
                  <a:schemeClr val="tx1"/>
                </a:solidFill>
                <a:latin typeface="Aptos" panose="020B0004020202020204" pitchFamily="34" charset="0"/>
              </a:rPr>
              <a:t>When must payment be completed?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TTL will be re-assessed and the more restrictive TTL is displayed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Payment must be made before the TTL or both inventories are released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46F220C-51A6-E359-78F7-D4E9B8B24343}"/>
              </a:ext>
            </a:extLst>
          </p:cNvPr>
          <p:cNvSpPr/>
          <p:nvPr/>
        </p:nvSpPr>
        <p:spPr>
          <a:xfrm>
            <a:off x="5001855" y="2560277"/>
            <a:ext cx="7119025" cy="2456104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831D12-2903-D86F-DAB1-4235A83AC849}"/>
              </a:ext>
            </a:extLst>
          </p:cNvPr>
          <p:cNvSpPr txBox="1"/>
          <p:nvPr/>
        </p:nvSpPr>
        <p:spPr>
          <a:xfrm>
            <a:off x="2046304" y="130487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RESHOP UNTICKETED BOOKING – DEFERRED PAYMENT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390871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3DFFC3-3916-CE73-40E9-29E887C8F4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949EB12D-CE50-200B-15B9-DCE9B8BAD86E}"/>
              </a:ext>
            </a:extLst>
          </p:cNvPr>
          <p:cNvGrpSpPr/>
          <p:nvPr/>
        </p:nvGrpSpPr>
        <p:grpSpPr>
          <a:xfrm>
            <a:off x="0" y="885433"/>
            <a:ext cx="12192000" cy="5972567"/>
            <a:chOff x="0" y="885433"/>
            <a:chExt cx="12192000" cy="597256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1A3B74C-EEA5-98DC-75C0-34339A3DDF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885433"/>
              <a:ext cx="12192000" cy="597256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24E726A-7B96-0182-005B-CC54CFBA6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27511" y="5278503"/>
              <a:ext cx="1236868" cy="229931"/>
            </a:xfrm>
            <a:prstGeom prst="rect">
              <a:avLst/>
            </a:prstGeom>
          </p:spPr>
        </p:pic>
      </p:grpSp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402413B0-338A-5D97-71A5-4BD3E8B66CAD}"/>
              </a:ext>
            </a:extLst>
          </p:cNvPr>
          <p:cNvSpPr/>
          <p:nvPr/>
        </p:nvSpPr>
        <p:spPr>
          <a:xfrm>
            <a:off x="5452026" y="3169225"/>
            <a:ext cx="5624705" cy="104215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Once the </a:t>
            </a:r>
            <a:r>
              <a:rPr lang="en-US" sz="1400" err="1">
                <a:solidFill>
                  <a:schemeClr val="tx1"/>
                </a:solidFill>
                <a:latin typeface="Aptos" panose="020B0004020202020204" pitchFamily="34" charset="0"/>
              </a:rPr>
              <a:t>unticketed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 booking has been issued, agents can see the latest </a:t>
            </a:r>
            <a:r>
              <a:rPr lang="en-US" sz="1400" err="1">
                <a:solidFill>
                  <a:schemeClr val="tx1"/>
                </a:solidFill>
                <a:latin typeface="Aptos" panose="020B0004020202020204" pitchFamily="34" charset="0"/>
              </a:rPr>
              <a:t>eticket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 under Traveller Information on order details</a:t>
            </a:r>
          </a:p>
          <a:p>
            <a:endParaRPr lang="en-US" sz="14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Changes made are reflected under </a:t>
            </a:r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  <a:t>Change and upgrade record</a:t>
            </a:r>
            <a:endParaRPr lang="en-US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A1E2923-343C-744D-1D04-5FBF010B1309}"/>
              </a:ext>
            </a:extLst>
          </p:cNvPr>
          <p:cNvSpPr/>
          <p:nvPr/>
        </p:nvSpPr>
        <p:spPr>
          <a:xfrm>
            <a:off x="309919" y="4505147"/>
            <a:ext cx="11467111" cy="2363871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6701B5-E638-9506-5183-BF118097F65E}"/>
              </a:ext>
            </a:extLst>
          </p:cNvPr>
          <p:cNvSpPr txBox="1"/>
          <p:nvPr/>
        </p:nvSpPr>
        <p:spPr>
          <a:xfrm>
            <a:off x="2036779" y="206687"/>
            <a:ext cx="391949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RESHOP UNTICKETED BOOKING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928130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371D0B-0B2B-104F-848F-263555413A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DE37EC-30BE-46F6-057B-4087EFDB58E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1AFB11-D8B7-C4B9-3CF4-00CA0BDC865B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28/5/2025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5C70C3-353D-41B6-2149-6E85B72F982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118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765394EF-C940-D1D3-FCE7-EBCB63EC1EAC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FE8504-4F0A-8496-66FA-F2B44731A938}"/>
              </a:ext>
            </a:extLst>
          </p:cNvPr>
          <p:cNvSpPr txBox="1"/>
          <p:nvPr/>
        </p:nvSpPr>
        <p:spPr>
          <a:xfrm>
            <a:off x="6216141" y="604678"/>
            <a:ext cx="4612352" cy="95410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Cancel </a:t>
            </a:r>
            <a:r>
              <a:rPr lang="en-US" sz="2800" b="1" err="1">
                <a:solidFill>
                  <a:schemeClr val="bg1"/>
                </a:solidFill>
                <a:latin typeface="Aptos" panose="020B0004020202020204" pitchFamily="34" charset="0"/>
              </a:rPr>
              <a:t>Unticketed</a:t>
            </a:r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 Booking</a:t>
            </a:r>
            <a:endParaRPr lang="en-SG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3855A074-B4A8-FD29-5EF3-F8B926DE1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2286830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5C21EEC-9E30-F552-CE8F-654213E4C3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6987" y="950956"/>
            <a:ext cx="9098026" cy="5673963"/>
          </a:xfrm>
          <a:prstGeom prst="rect">
            <a:avLst/>
          </a:prstGeom>
        </p:spPr>
      </p:pic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3999ADDA-7F07-4E14-9645-898F1D7109C3}"/>
              </a:ext>
            </a:extLst>
          </p:cNvPr>
          <p:cNvSpPr/>
          <p:nvPr/>
        </p:nvSpPr>
        <p:spPr>
          <a:xfrm>
            <a:off x="6940941" y="3086760"/>
            <a:ext cx="2377440" cy="630936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Click “Cancel” and confirm</a:t>
            </a:r>
            <a:endParaRPr lang="en-US" sz="1400" b="1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0DCB504-9ED4-4E79-84C0-4BAB98966E24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CANCEL UNTICKETED BOOKING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1B1C3F-F119-1DFB-3334-6AF10E4A285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3468600" y="6254509"/>
            <a:ext cx="647861" cy="6478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CA6A37-ED41-77FE-7BEA-B4FF2382DD3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6293080" y="1280390"/>
            <a:ext cx="647861" cy="64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962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EF32BCE-A438-B98D-3002-FC69678549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1402"/>
          <a:stretch/>
        </p:blipFill>
        <p:spPr>
          <a:xfrm>
            <a:off x="6266904" y="0"/>
            <a:ext cx="5925096" cy="6858000"/>
          </a:xfrm>
          <a:prstGeom prst="rect">
            <a:avLst/>
          </a:prstGeom>
        </p:spPr>
      </p:pic>
      <p:sp>
        <p:nvSpPr>
          <p:cNvPr id="5" name="Arrow: Chevron 5"/>
          <p:cNvSpPr/>
          <p:nvPr/>
        </p:nvSpPr>
        <p:spPr>
          <a:xfrm>
            <a:off x="700634" y="3258493"/>
            <a:ext cx="4957294" cy="799376"/>
          </a:xfrm>
          <a:prstGeom prst="chevron">
            <a:avLst>
              <a:gd name="adj" fmla="val 38545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bg1"/>
                </a:solidFill>
                <a:latin typeface="Aptos" panose="020B0004020202020204" pitchFamily="34" charset="0"/>
              </a:rPr>
              <a:t>Each Team can have </a:t>
            </a:r>
          </a:p>
          <a:p>
            <a:pPr algn="ctr"/>
            <a:r>
              <a:rPr lang="en-US" sz="1600" b="1" u="sng">
                <a:solidFill>
                  <a:schemeClr val="bg1"/>
                </a:solidFill>
                <a:latin typeface="Aptos" panose="020B0004020202020204" pitchFamily="34" charset="0"/>
              </a:rPr>
              <a:t>multiple IATA / ARC / TIDS codes</a:t>
            </a:r>
            <a:endParaRPr lang="en-SG" sz="1600" b="1" u="sng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4" name="Arrow: Chevron 31"/>
          <p:cNvSpPr/>
          <p:nvPr/>
        </p:nvSpPr>
        <p:spPr>
          <a:xfrm>
            <a:off x="700634" y="4159052"/>
            <a:ext cx="4957294" cy="799376"/>
          </a:xfrm>
          <a:prstGeom prst="chevron">
            <a:avLst>
              <a:gd name="adj" fmla="val 38545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bg1"/>
                </a:solidFill>
                <a:latin typeface="Aptos" panose="020B0004020202020204" pitchFamily="34" charset="0"/>
              </a:rPr>
              <a:t>IATA numbers </a:t>
            </a:r>
            <a:r>
              <a:rPr lang="en-US" sz="1600" b="1" u="sng">
                <a:solidFill>
                  <a:schemeClr val="bg1"/>
                </a:solidFill>
                <a:latin typeface="Aptos" panose="020B0004020202020204" pitchFamily="34" charset="0"/>
              </a:rPr>
              <a:t>can repeat</a:t>
            </a:r>
            <a:r>
              <a:rPr lang="en-US" sz="1600">
                <a:solidFill>
                  <a:schemeClr val="bg1"/>
                </a:solidFill>
                <a:latin typeface="Aptos" panose="020B0004020202020204" pitchFamily="34" charset="0"/>
              </a:rPr>
              <a:t> across teams</a:t>
            </a:r>
            <a:endParaRPr lang="en-SG" sz="16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3" name="Arrow: Chevron 34"/>
          <p:cNvSpPr/>
          <p:nvPr/>
        </p:nvSpPr>
        <p:spPr>
          <a:xfrm>
            <a:off x="700634" y="5059611"/>
            <a:ext cx="4957294" cy="799376"/>
          </a:xfrm>
          <a:prstGeom prst="chevron">
            <a:avLst>
              <a:gd name="adj" fmla="val 38545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bg1"/>
                </a:solidFill>
                <a:latin typeface="Aptos" panose="020B0004020202020204" pitchFamily="34" charset="0"/>
              </a:rPr>
              <a:t>Master registers one IATA / ARC/ TIDS code at registration, adds additional codes later</a:t>
            </a:r>
            <a:endParaRPr lang="en-SG" sz="16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75" name="Title 1">
            <a:extLst>
              <a:ext uri="{FF2B5EF4-FFF2-40B4-BE49-F238E27FC236}">
                <a16:creationId xmlns:a16="http://schemas.microsoft.com/office/drawing/2014/main" id="{9B51F5E9-9336-4115-AAF5-1864BF3E0FD6}"/>
              </a:ext>
            </a:extLst>
          </p:cNvPr>
          <p:cNvSpPr txBox="1">
            <a:spLocks/>
          </p:cNvSpPr>
          <p:nvPr/>
        </p:nvSpPr>
        <p:spPr>
          <a:xfrm>
            <a:off x="2076266" y="108488"/>
            <a:ext cx="5738324" cy="4969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TEAMS – ADMINS AND USERS</a:t>
            </a:r>
            <a:endParaRPr lang="en-US" sz="800">
              <a:latin typeface="Aptos" panose="020B0004020202020204" pitchFamily="34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9A129BE-E330-1A4B-8950-A2830ED6FC4E}"/>
              </a:ext>
            </a:extLst>
          </p:cNvPr>
          <p:cNvGrpSpPr/>
          <p:nvPr/>
        </p:nvGrpSpPr>
        <p:grpSpPr>
          <a:xfrm>
            <a:off x="6829739" y="704177"/>
            <a:ext cx="4626817" cy="5593828"/>
            <a:chOff x="6468075" y="830679"/>
            <a:chExt cx="4626817" cy="5593828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6690A13-8126-5745-8A6E-E07BA3375780}"/>
                </a:ext>
              </a:extLst>
            </p:cNvPr>
            <p:cNvSpPr/>
            <p:nvPr/>
          </p:nvSpPr>
          <p:spPr>
            <a:xfrm>
              <a:off x="6508514" y="830679"/>
              <a:ext cx="4581613" cy="632797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latin typeface="Aptos" panose="020B0004020202020204" pitchFamily="34" charset="0"/>
                </a:rPr>
                <a:t>ABC International Tours</a:t>
              </a:r>
            </a:p>
            <a:p>
              <a:pPr algn="ctr"/>
              <a:r>
                <a:rPr lang="en-US" sz="1200" i="1">
                  <a:latin typeface="Aptos" panose="020B0004020202020204" pitchFamily="34" charset="0"/>
                </a:rPr>
                <a:t>IATA 12345678, 98765432</a:t>
              </a:r>
              <a:endParaRPr lang="en-SG" sz="1200" i="1">
                <a:latin typeface="Aptos" panose="020B0004020202020204" pitchFamily="34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82625FD-38BB-1143-8F0F-F9B7D64B1678}"/>
                </a:ext>
              </a:extLst>
            </p:cNvPr>
            <p:cNvSpPr/>
            <p:nvPr/>
          </p:nvSpPr>
          <p:spPr>
            <a:xfrm>
              <a:off x="6508514" y="1667880"/>
              <a:ext cx="4584760" cy="52322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rgbClr val="002060"/>
                  </a:solidFill>
                  <a:latin typeface="Aptos" panose="020B0004020202020204" pitchFamily="34" charset="0"/>
                </a:rPr>
                <a:t>Master A</a:t>
              </a:r>
              <a:endParaRPr lang="en-SG" sz="1400" i="1">
                <a:solidFill>
                  <a:srgbClr val="002060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82048CB-8B8D-7846-A66F-280EB7039821}"/>
                </a:ext>
              </a:extLst>
            </p:cNvPr>
            <p:cNvSpPr/>
            <p:nvPr/>
          </p:nvSpPr>
          <p:spPr>
            <a:xfrm>
              <a:off x="6468075" y="2771045"/>
              <a:ext cx="2200979" cy="65795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latin typeface="Aptos" panose="020B0004020202020204" pitchFamily="34" charset="0"/>
                </a:rPr>
                <a:t>Team 1</a:t>
              </a:r>
            </a:p>
            <a:p>
              <a:pPr algn="ctr"/>
              <a:r>
                <a:rPr lang="en-US" sz="1200" i="1">
                  <a:latin typeface="Aptos" panose="020B0004020202020204" pitchFamily="34" charset="0"/>
                </a:rPr>
                <a:t>IATA 12345678, 98765432</a:t>
              </a:r>
              <a:endParaRPr lang="en-SG" sz="1200" i="1">
                <a:latin typeface="Aptos" panose="020B0004020202020204" pitchFamily="34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707B26DC-22F3-DD48-B47B-F5781419CE54}"/>
                </a:ext>
              </a:extLst>
            </p:cNvPr>
            <p:cNvSpPr/>
            <p:nvPr/>
          </p:nvSpPr>
          <p:spPr>
            <a:xfrm>
              <a:off x="8870558" y="2771044"/>
              <a:ext cx="2222822" cy="65795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latin typeface="Aptos" panose="020B0004020202020204" pitchFamily="34" charset="0"/>
                </a:rPr>
                <a:t>Team 2</a:t>
              </a:r>
            </a:p>
            <a:p>
              <a:pPr algn="ctr"/>
              <a:r>
                <a:rPr lang="en-US" sz="1200" i="1">
                  <a:latin typeface="Aptos" panose="020B0004020202020204" pitchFamily="34" charset="0"/>
                </a:rPr>
                <a:t>IATA 98765432</a:t>
              </a:r>
              <a:endParaRPr lang="en-SG" sz="1200" i="1">
                <a:latin typeface="Aptos" panose="020B0004020202020204" pitchFamily="34" charset="0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CFA3685-3324-2F49-961F-E4CF9C60F4F6}"/>
                </a:ext>
              </a:extLst>
            </p:cNvPr>
            <p:cNvSpPr/>
            <p:nvPr/>
          </p:nvSpPr>
          <p:spPr>
            <a:xfrm>
              <a:off x="6468078" y="3489479"/>
              <a:ext cx="2200976" cy="43881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latin typeface="Aptos" panose="020B0004020202020204" pitchFamily="34" charset="0"/>
                </a:rPr>
                <a:t>Admin B</a:t>
              </a:r>
              <a:endParaRPr lang="en-SG" sz="1200" i="1">
                <a:latin typeface="Aptos" panose="020B0004020202020204" pitchFamily="34" charset="0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B9469AE6-0244-B647-BB9F-B4D03BE0A170}"/>
                </a:ext>
              </a:extLst>
            </p:cNvPr>
            <p:cNvSpPr/>
            <p:nvPr/>
          </p:nvSpPr>
          <p:spPr>
            <a:xfrm>
              <a:off x="6468077" y="4484791"/>
              <a:ext cx="2200977" cy="43901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User D</a:t>
              </a:r>
              <a:endParaRPr lang="en-SG" sz="1200" i="1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41C14D8-B301-6742-AE8D-59E8FB5C900D}"/>
                </a:ext>
              </a:extLst>
            </p:cNvPr>
            <p:cNvSpPr/>
            <p:nvPr/>
          </p:nvSpPr>
          <p:spPr>
            <a:xfrm>
              <a:off x="8870453" y="3489981"/>
              <a:ext cx="2222822" cy="43901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latin typeface="Aptos" panose="020B0004020202020204" pitchFamily="34" charset="0"/>
                </a:rPr>
                <a:t>Admin F</a:t>
              </a:r>
              <a:endParaRPr lang="en-SG" sz="1200" i="1">
                <a:latin typeface="Aptos" panose="020B0004020202020204" pitchFamily="34" charset="0"/>
              </a:endParaRP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1803CAF7-8164-5142-A123-79CBFCB44011}"/>
                </a:ext>
              </a:extLst>
            </p:cNvPr>
            <p:cNvCxnSpPr>
              <a:cxnSpLocks/>
              <a:stCxn id="30" idx="2"/>
              <a:endCxn id="31" idx="0"/>
            </p:cNvCxnSpPr>
            <p:nvPr/>
          </p:nvCxnSpPr>
          <p:spPr>
            <a:xfrm>
              <a:off x="8799321" y="1463476"/>
              <a:ext cx="1573" cy="204404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or: Elbow 53">
              <a:extLst>
                <a:ext uri="{FF2B5EF4-FFF2-40B4-BE49-F238E27FC236}">
                  <a16:creationId xmlns:a16="http://schemas.microsoft.com/office/drawing/2014/main" id="{E1EDDE1C-499F-A84D-A788-DF4031F8274C}"/>
                </a:ext>
              </a:extLst>
            </p:cNvPr>
            <p:cNvCxnSpPr>
              <a:cxnSpLocks/>
              <a:stCxn id="31" idx="2"/>
              <a:endCxn id="33" idx="0"/>
            </p:cNvCxnSpPr>
            <p:nvPr/>
          </p:nvCxnSpPr>
          <p:spPr>
            <a:xfrm rot="5400000">
              <a:off x="7894758" y="1864908"/>
              <a:ext cx="579945" cy="1232329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4AF2B62-6289-2D48-BFC6-8E17A858BB71}"/>
                </a:ext>
              </a:extLst>
            </p:cNvPr>
            <p:cNvSpPr/>
            <p:nvPr/>
          </p:nvSpPr>
          <p:spPr>
            <a:xfrm>
              <a:off x="6468076" y="4979504"/>
              <a:ext cx="2200977" cy="43901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User E</a:t>
              </a:r>
              <a:endParaRPr lang="en-SG" sz="1200" i="1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6998AA4D-A2F7-2640-87B0-9B803D1829EC}"/>
                </a:ext>
              </a:extLst>
            </p:cNvPr>
            <p:cNvSpPr/>
            <p:nvPr/>
          </p:nvSpPr>
          <p:spPr>
            <a:xfrm>
              <a:off x="8867305" y="4487794"/>
              <a:ext cx="2222822" cy="43901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User H</a:t>
              </a:r>
              <a:endParaRPr lang="en-SG" sz="1200" i="1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A4844236-4618-134C-BC2A-1CDCFEBA1997}"/>
                </a:ext>
              </a:extLst>
            </p:cNvPr>
            <p:cNvSpPr/>
            <p:nvPr/>
          </p:nvSpPr>
          <p:spPr>
            <a:xfrm>
              <a:off x="8867305" y="4982759"/>
              <a:ext cx="2222822" cy="43518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User I</a:t>
              </a:r>
              <a:endParaRPr lang="en-SG" sz="1200" i="1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6541B32A-5E02-FA41-B3AE-F4FAD248688C}"/>
                </a:ext>
              </a:extLst>
            </p:cNvPr>
            <p:cNvSpPr/>
            <p:nvPr/>
          </p:nvSpPr>
          <p:spPr>
            <a:xfrm>
              <a:off x="8867305" y="5482206"/>
              <a:ext cx="2222822" cy="43901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User J</a:t>
              </a:r>
              <a:endParaRPr lang="en-SG" sz="1200" i="1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1EF9C2CE-814F-0844-BC8E-35F37259EED9}"/>
                </a:ext>
              </a:extLst>
            </p:cNvPr>
            <p:cNvSpPr/>
            <p:nvPr/>
          </p:nvSpPr>
          <p:spPr>
            <a:xfrm>
              <a:off x="8872070" y="5985489"/>
              <a:ext cx="2222822" cy="43901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User K</a:t>
              </a:r>
              <a:endParaRPr lang="en-SG" sz="1200" i="1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AE3038E1-3A3B-6E40-BEA0-42E0D94CD061}"/>
                </a:ext>
              </a:extLst>
            </p:cNvPr>
            <p:cNvSpPr/>
            <p:nvPr/>
          </p:nvSpPr>
          <p:spPr>
            <a:xfrm>
              <a:off x="8867306" y="3988347"/>
              <a:ext cx="2222822" cy="43901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latin typeface="Aptos" panose="020B0004020202020204" pitchFamily="34" charset="0"/>
                </a:rPr>
                <a:t>Admin G</a:t>
              </a:r>
              <a:endParaRPr lang="en-SG" sz="1200" i="1">
                <a:latin typeface="Aptos" panose="020B0004020202020204" pitchFamily="34" charset="0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17A25B04-33AE-8148-8CDE-1087ECC6E872}"/>
                </a:ext>
              </a:extLst>
            </p:cNvPr>
            <p:cNvSpPr/>
            <p:nvPr/>
          </p:nvSpPr>
          <p:spPr>
            <a:xfrm>
              <a:off x="6468078" y="3993221"/>
              <a:ext cx="2200977" cy="43901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User C</a:t>
              </a:r>
              <a:endParaRPr lang="en-SG" sz="1200" i="1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endParaRPr>
            </a:p>
          </p:txBody>
        </p:sp>
        <p:cxnSp>
          <p:nvCxnSpPr>
            <p:cNvPr id="66" name="Connector: Elbow 61">
              <a:extLst>
                <a:ext uri="{FF2B5EF4-FFF2-40B4-BE49-F238E27FC236}">
                  <a16:creationId xmlns:a16="http://schemas.microsoft.com/office/drawing/2014/main" id="{0C971194-21B2-F44F-BE8D-6E78EAFB1F33}"/>
                </a:ext>
              </a:extLst>
            </p:cNvPr>
            <p:cNvCxnSpPr>
              <a:stCxn id="31" idx="2"/>
              <a:endCxn id="36" idx="0"/>
            </p:cNvCxnSpPr>
            <p:nvPr/>
          </p:nvCxnSpPr>
          <p:spPr>
            <a:xfrm rot="16200000" flipH="1">
              <a:off x="9101459" y="1890534"/>
              <a:ext cx="579944" cy="1181075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Arrow: Chevron 44">
            <a:extLst>
              <a:ext uri="{FF2B5EF4-FFF2-40B4-BE49-F238E27FC236}">
                <a16:creationId xmlns:a16="http://schemas.microsoft.com/office/drawing/2014/main" id="{0AC65F83-8A0E-4802-898A-B5D4718F05FF}"/>
              </a:ext>
            </a:extLst>
          </p:cNvPr>
          <p:cNvSpPr/>
          <p:nvPr/>
        </p:nvSpPr>
        <p:spPr>
          <a:xfrm>
            <a:off x="700634" y="2357934"/>
            <a:ext cx="4957294" cy="799376"/>
          </a:xfrm>
          <a:prstGeom prst="chevron">
            <a:avLst>
              <a:gd name="adj" fmla="val 38545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bg1"/>
                </a:solidFill>
                <a:latin typeface="Aptos" panose="020B0004020202020204" pitchFamily="34" charset="0"/>
              </a:rPr>
              <a:t>Each team can have unlimited Admins &amp; Users</a:t>
            </a:r>
          </a:p>
          <a:p>
            <a:pPr algn="ctr"/>
            <a:r>
              <a:rPr lang="en-US" sz="1600">
                <a:solidFill>
                  <a:schemeClr val="bg1"/>
                </a:solidFill>
                <a:latin typeface="Aptos" panose="020B0004020202020204" pitchFamily="34" charset="0"/>
              </a:rPr>
              <a:t>(Min. 1 admin)</a:t>
            </a:r>
            <a:endParaRPr lang="en-SG" sz="16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0" name="Arrow: Chevron 5">
            <a:extLst>
              <a:ext uri="{FF2B5EF4-FFF2-40B4-BE49-F238E27FC236}">
                <a16:creationId xmlns:a16="http://schemas.microsoft.com/office/drawing/2014/main" id="{1DA2FB3C-3F29-339B-A3C4-117DE725E81B}"/>
              </a:ext>
            </a:extLst>
          </p:cNvPr>
          <p:cNvSpPr/>
          <p:nvPr/>
        </p:nvSpPr>
        <p:spPr>
          <a:xfrm>
            <a:off x="700634" y="1457375"/>
            <a:ext cx="4957294" cy="799376"/>
          </a:xfrm>
          <a:prstGeom prst="chevron">
            <a:avLst>
              <a:gd name="adj" fmla="val 38545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bg1"/>
                </a:solidFill>
                <a:latin typeface="Aptos" panose="020B0004020202020204" pitchFamily="34" charset="0"/>
              </a:rPr>
              <a:t>Master creates teams to invite admins and users</a:t>
            </a:r>
            <a:endParaRPr lang="en-SG" sz="1600" b="1" u="sng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019865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EADADC-1648-2BCF-AE03-C76E6D7322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E2D34A-7B66-3CE7-15D5-929DE90FD7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0870" y="950956"/>
            <a:ext cx="9250260" cy="5760000"/>
          </a:xfrm>
          <a:prstGeom prst="rect">
            <a:avLst/>
          </a:prstGeom>
        </p:spPr>
      </p:pic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9ACCA45A-1F58-E41F-E23F-0B844547F0C7}"/>
              </a:ext>
            </a:extLst>
          </p:cNvPr>
          <p:cNvSpPr/>
          <p:nvPr/>
        </p:nvSpPr>
        <p:spPr>
          <a:xfrm>
            <a:off x="7471143" y="3429000"/>
            <a:ext cx="3249987" cy="94405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Status will be updated as “Cancelled”</a:t>
            </a:r>
          </a:p>
          <a:p>
            <a:endParaRPr lang="en-US" sz="1400" b="1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Order details will still display but booking is no longer serviceable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7114278-9C6A-B4E5-3945-26FB8C41A2B9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CANCEL UNTICKETED BOOKING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371173-31FA-BDB1-3F46-74FA2D1172E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3200" flipH="1">
            <a:off x="5117709" y="2969300"/>
            <a:ext cx="788578" cy="78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488456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7076EF-D9D2-2BB0-83A6-2A0522A747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C06AAB-1EF1-58F8-4109-3EF19881ED9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AB7F56-BAA7-834A-A69E-534F18C4FBDD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28/5/2025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9DDB34-4EC4-395B-E260-0BF8C5FC4EB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121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CE82C940-8250-A739-20B9-0D2CD3CFF1B6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B5BCD9-3690-8EFC-3643-F06BECA645D5}"/>
              </a:ext>
            </a:extLst>
          </p:cNvPr>
          <p:cNvSpPr txBox="1"/>
          <p:nvPr/>
        </p:nvSpPr>
        <p:spPr>
          <a:xfrm>
            <a:off x="6955668" y="604678"/>
            <a:ext cx="3133294" cy="95410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Issuing Tickets</a:t>
            </a:r>
            <a:endParaRPr lang="en-SG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3B7EB39A-352D-166A-2B5D-8030B492B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1156898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60758886-CEC1-469D-8236-A44AB51030FC}"/>
              </a:ext>
            </a:extLst>
          </p:cNvPr>
          <p:cNvSpPr/>
          <p:nvPr/>
        </p:nvSpPr>
        <p:spPr>
          <a:xfrm>
            <a:off x="3048000" y="1108919"/>
            <a:ext cx="6096000" cy="3231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1500">
                <a:latin typeface="Aptos" panose="020B0004020202020204" pitchFamily="34" charset="0"/>
              </a:rPr>
              <a:t>There are 2 options to issue tickets:</a:t>
            </a:r>
            <a:endParaRPr lang="en-SG" sz="1500">
              <a:latin typeface="Aptos" panose="020B0004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0DB138A8-20A1-42C2-B95B-F23CAA1120A4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ISSUING TICKETS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97D17D-06B4-7D0A-A2D6-FDD6BCC938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1916" y="2018397"/>
            <a:ext cx="6314459" cy="3722945"/>
          </a:xfrm>
          <a:prstGeom prst="rect">
            <a:avLst/>
          </a:prstGeom>
          <a:ln w="38100">
            <a:noFill/>
          </a:ln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169D76C-1EB4-42FB-AB9C-A6661788638F}"/>
              </a:ext>
            </a:extLst>
          </p:cNvPr>
          <p:cNvSpPr/>
          <p:nvPr/>
        </p:nvSpPr>
        <p:spPr>
          <a:xfrm>
            <a:off x="466344" y="1568117"/>
            <a:ext cx="265176" cy="26517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/>
              <a:t>1</a:t>
            </a:r>
            <a:endParaRPr lang="en-SG" sz="15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4238C71-3AED-41E6-94FA-0F0007A721DA}"/>
              </a:ext>
            </a:extLst>
          </p:cNvPr>
          <p:cNvSpPr/>
          <p:nvPr/>
        </p:nvSpPr>
        <p:spPr>
          <a:xfrm>
            <a:off x="731520" y="1539122"/>
            <a:ext cx="3653028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500">
                <a:latin typeface="Aptos" panose="020B0004020202020204" pitchFamily="34" charset="0"/>
              </a:rPr>
              <a:t>Create order and pay instantly</a:t>
            </a:r>
            <a:endParaRPr lang="en-SG" sz="1500">
              <a:latin typeface="Aptos" panose="020B00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6C068A0-2096-D524-3529-047B28966463}"/>
              </a:ext>
            </a:extLst>
          </p:cNvPr>
          <p:cNvGrpSpPr/>
          <p:nvPr/>
        </p:nvGrpSpPr>
        <p:grpSpPr>
          <a:xfrm>
            <a:off x="408957" y="2018398"/>
            <a:ext cx="5120574" cy="1895234"/>
            <a:chOff x="1959568" y="1366271"/>
            <a:chExt cx="8272864" cy="306196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2D70767-23F6-6271-1AF0-0CD2AC1D92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44655"/>
            <a:stretch/>
          </p:blipFill>
          <p:spPr>
            <a:xfrm>
              <a:off x="1959568" y="1366271"/>
              <a:ext cx="8272864" cy="2433799"/>
            </a:xfrm>
            <a:prstGeom prst="rect">
              <a:avLst/>
            </a:prstGeom>
            <a:ln w="3810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5A1F5A6-9364-D9D7-1FB3-7EF4B1F232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85715"/>
            <a:stretch/>
          </p:blipFill>
          <p:spPr>
            <a:xfrm>
              <a:off x="1959568" y="3800069"/>
              <a:ext cx="8272864" cy="628166"/>
            </a:xfrm>
            <a:prstGeom prst="rect">
              <a:avLst/>
            </a:prstGeom>
            <a:ln w="3810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B742F1C4-D8AA-D935-1953-640D9D434EB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9486" flipH="1">
            <a:off x="4050883" y="3723970"/>
            <a:ext cx="696957" cy="696957"/>
          </a:xfrm>
          <a:prstGeom prst="rect">
            <a:avLst/>
          </a:prstGeom>
        </p:spPr>
      </p:pic>
      <p:sp>
        <p:nvSpPr>
          <p:cNvPr id="17" name="Rectangle: Diagonal Corners Rounded 16">
            <a:extLst>
              <a:ext uri="{FF2B5EF4-FFF2-40B4-BE49-F238E27FC236}">
                <a16:creationId xmlns:a16="http://schemas.microsoft.com/office/drawing/2014/main" id="{F7E2F9A8-694E-3795-3BEC-01C6FC0D6C15}"/>
              </a:ext>
            </a:extLst>
          </p:cNvPr>
          <p:cNvSpPr/>
          <p:nvPr/>
        </p:nvSpPr>
        <p:spPr>
          <a:xfrm>
            <a:off x="1616628" y="4466900"/>
            <a:ext cx="3655579" cy="86627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After entering pax details, issue ticket instantly. PNR and </a:t>
            </a:r>
            <a:r>
              <a:rPr lang="en-US" sz="1400" err="1">
                <a:solidFill>
                  <a:schemeClr val="tx1"/>
                </a:solidFill>
                <a:latin typeface="Aptos" panose="020B0004020202020204" pitchFamily="34" charset="0"/>
              </a:rPr>
              <a:t>eticket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(s) are generated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A68814C-A758-719F-E5A6-D7F1093F5303}"/>
              </a:ext>
            </a:extLst>
          </p:cNvPr>
          <p:cNvSpPr/>
          <p:nvPr/>
        </p:nvSpPr>
        <p:spPr>
          <a:xfrm>
            <a:off x="5711952" y="1566276"/>
            <a:ext cx="265176" cy="26517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/>
              <a:t>2</a:t>
            </a:r>
            <a:endParaRPr lang="en-SG" sz="15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3C82E15-96E0-8A09-63F9-3B265EFC53AB}"/>
              </a:ext>
            </a:extLst>
          </p:cNvPr>
          <p:cNvSpPr/>
          <p:nvPr/>
        </p:nvSpPr>
        <p:spPr>
          <a:xfrm>
            <a:off x="5977128" y="1537281"/>
            <a:ext cx="3653028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500">
                <a:latin typeface="Aptos" panose="020B0004020202020204" pitchFamily="34" charset="0"/>
              </a:rPr>
              <a:t>Create order and pay later</a:t>
            </a:r>
            <a:endParaRPr lang="en-SG" sz="1500">
              <a:latin typeface="Aptos" panose="020B00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0F6CB1B-D842-C793-A42E-193FAB6F1E3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9486" flipH="1">
            <a:off x="9459629" y="5417830"/>
            <a:ext cx="696957" cy="696957"/>
          </a:xfrm>
          <a:prstGeom prst="rect">
            <a:avLst/>
          </a:prstGeom>
        </p:spPr>
      </p:pic>
      <p:sp>
        <p:nvSpPr>
          <p:cNvPr id="21" name="Rectangle: Diagonal Corners Rounded 20">
            <a:extLst>
              <a:ext uri="{FF2B5EF4-FFF2-40B4-BE49-F238E27FC236}">
                <a16:creationId xmlns:a16="http://schemas.microsoft.com/office/drawing/2014/main" id="{C9B45D24-77DE-BF03-73D0-97BA1BE02780}"/>
              </a:ext>
            </a:extLst>
          </p:cNvPr>
          <p:cNvSpPr/>
          <p:nvPr/>
        </p:nvSpPr>
        <p:spPr>
          <a:xfrm>
            <a:off x="7621173" y="6128358"/>
            <a:ext cx="3507596" cy="48884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Issue tickets within the ticketing time limit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22" name="Rectangle: Diagonal Corners Rounded 21">
            <a:extLst>
              <a:ext uri="{FF2B5EF4-FFF2-40B4-BE49-F238E27FC236}">
                <a16:creationId xmlns:a16="http://schemas.microsoft.com/office/drawing/2014/main" id="{C5FFCA83-91C1-345A-B0FC-596E30659B6A}"/>
              </a:ext>
            </a:extLst>
          </p:cNvPr>
          <p:cNvSpPr/>
          <p:nvPr/>
        </p:nvSpPr>
        <p:spPr>
          <a:xfrm>
            <a:off x="6777554" y="3280397"/>
            <a:ext cx="3893494" cy="48884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After creating order, status of order is </a:t>
            </a:r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  <a:t>On hold</a:t>
            </a:r>
            <a:endParaRPr lang="en-SG" sz="1400" b="1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581713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5B52A6A1-447E-136D-A9F1-2CF6552726FB}"/>
              </a:ext>
            </a:extLst>
          </p:cNvPr>
          <p:cNvSpPr/>
          <p:nvPr/>
        </p:nvSpPr>
        <p:spPr>
          <a:xfrm>
            <a:off x="3722733" y="2119777"/>
            <a:ext cx="1624576" cy="204731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BSP/ARC Cash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B4FB7E1-A585-3106-377D-7D8EE079D6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169" t="-416" r="17653" b="416"/>
          <a:stretch/>
        </p:blipFill>
        <p:spPr>
          <a:xfrm>
            <a:off x="4541578" y="2789931"/>
            <a:ext cx="720327" cy="72032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5CC57E7-CD23-49E8-B230-2DAE5318C0A2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3915563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ISSUING TICKETS </a:t>
            </a:r>
          </a:p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– FORM OF PAYMENTS*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405FA41-CFB5-69EF-A112-1226C81DCE7B}"/>
              </a:ext>
            </a:extLst>
          </p:cNvPr>
          <p:cNvSpPr/>
          <p:nvPr/>
        </p:nvSpPr>
        <p:spPr>
          <a:xfrm>
            <a:off x="2061883" y="591670"/>
            <a:ext cx="3915563" cy="293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i="1">
                <a:solidFill>
                  <a:schemeClr val="tx1"/>
                </a:solidFill>
                <a:latin typeface="Aptos" panose="020B0004020202020204" pitchFamily="34" charset="0"/>
              </a:rPr>
              <a:t>* Form of payments enabled differ across countries</a:t>
            </a:r>
            <a:endParaRPr lang="en-SG" sz="1000" i="1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0110803-150A-E541-8A0E-83A00B66689D}"/>
              </a:ext>
            </a:extLst>
          </p:cNvPr>
          <p:cNvGrpSpPr/>
          <p:nvPr/>
        </p:nvGrpSpPr>
        <p:grpSpPr>
          <a:xfrm>
            <a:off x="8460465" y="1763334"/>
            <a:ext cx="1624576" cy="2403757"/>
            <a:chOff x="5347309" y="1318943"/>
            <a:chExt cx="1624576" cy="2403757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9EA8B8DC-8303-24AD-6785-E25A9C8CA72F}"/>
                </a:ext>
              </a:extLst>
            </p:cNvPr>
            <p:cNvSpPr/>
            <p:nvPr/>
          </p:nvSpPr>
          <p:spPr>
            <a:xfrm>
              <a:off x="5347309" y="1675386"/>
              <a:ext cx="1624576" cy="2047314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</a:rPr>
                <a:t>IATA </a:t>
              </a:r>
              <a:r>
                <a:rPr kumimoji="0" lang="en-US" sz="1600" b="0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</a:rPr>
                <a:t>EasyPay</a:t>
              </a: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AB522C32-CACA-BC0A-B22E-A7E9AE4EE352}"/>
                </a:ext>
              </a:extLst>
            </p:cNvPr>
            <p:cNvSpPr/>
            <p:nvPr/>
          </p:nvSpPr>
          <p:spPr>
            <a:xfrm>
              <a:off x="5803156" y="1318943"/>
              <a:ext cx="712883" cy="71288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1">
                  <a:solidFill>
                    <a:prstClr val="white"/>
                  </a:solidFill>
                  <a:latin typeface="Aptos" panose="020B0004020202020204" pitchFamily="34" charset="0"/>
                </a:rPr>
                <a:t>3</a:t>
              </a:r>
              <a:endParaRPr kumimoji="0" lang="en-SG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927909B4-E5EB-8C6E-C3B6-3D97CB9502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2557" t="11019" r="32840" b="33372"/>
            <a:stretch/>
          </p:blipFill>
          <p:spPr>
            <a:xfrm>
              <a:off x="5673596" y="2213043"/>
              <a:ext cx="972000" cy="972000"/>
            </a:xfrm>
            <a:prstGeom prst="rect">
              <a:avLst/>
            </a:prstGeom>
          </p:spPr>
        </p:pic>
      </p:grpSp>
      <p:sp>
        <p:nvSpPr>
          <p:cNvPr id="29" name="Oval 28">
            <a:extLst>
              <a:ext uri="{FF2B5EF4-FFF2-40B4-BE49-F238E27FC236}">
                <a16:creationId xmlns:a16="http://schemas.microsoft.com/office/drawing/2014/main" id="{72CA3FEA-27EC-E8D3-461D-2066FB166AA8}"/>
              </a:ext>
            </a:extLst>
          </p:cNvPr>
          <p:cNvSpPr/>
          <p:nvPr/>
        </p:nvSpPr>
        <p:spPr>
          <a:xfrm>
            <a:off x="4178579" y="1763334"/>
            <a:ext cx="712883" cy="71288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1</a:t>
            </a:r>
            <a:endParaRPr kumimoji="0" lang="en-SG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CD0BA326-7322-58C0-07CE-96087CA759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260" t="22576" r="33922" b="45385"/>
          <a:stretch/>
        </p:blipFill>
        <p:spPr>
          <a:xfrm>
            <a:off x="3809271" y="2789933"/>
            <a:ext cx="720327" cy="720327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07D9B792-D6B5-BE44-5980-FA76EAF84B8E}"/>
              </a:ext>
            </a:extLst>
          </p:cNvPr>
          <p:cNvSpPr/>
          <p:nvPr/>
        </p:nvSpPr>
        <p:spPr>
          <a:xfrm>
            <a:off x="3722733" y="4621459"/>
            <a:ext cx="1624576" cy="204731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Direct Credit Card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8EAA6686-7AEE-5C94-202D-E545AC05BC85}"/>
              </a:ext>
            </a:extLst>
          </p:cNvPr>
          <p:cNvSpPr/>
          <p:nvPr/>
        </p:nvSpPr>
        <p:spPr>
          <a:xfrm>
            <a:off x="4178579" y="4265016"/>
            <a:ext cx="712883" cy="71288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prstClr val="white"/>
                </a:solidFill>
                <a:latin typeface="Aptos" panose="020B0004020202020204" pitchFamily="34" charset="0"/>
              </a:rPr>
              <a:t>4</a:t>
            </a:r>
            <a:endParaRPr kumimoji="0" lang="en-SG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27758042-251B-6EDC-BE4B-09B3578D69A3}"/>
              </a:ext>
            </a:extLst>
          </p:cNvPr>
          <p:cNvSpPr/>
          <p:nvPr/>
        </p:nvSpPr>
        <p:spPr>
          <a:xfrm>
            <a:off x="6175214" y="4621459"/>
            <a:ext cx="1624576" cy="204731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Direct Cash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C1F38AD6-868E-07B1-250D-31326F847CD7}"/>
              </a:ext>
            </a:extLst>
          </p:cNvPr>
          <p:cNvSpPr/>
          <p:nvPr/>
        </p:nvSpPr>
        <p:spPr>
          <a:xfrm>
            <a:off x="6631060" y="4265016"/>
            <a:ext cx="712883" cy="71288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5</a:t>
            </a:r>
            <a:endParaRPr kumimoji="0" lang="en-SG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1038" name="Rectangle: Diagonal Corners Rounded 1037">
            <a:extLst>
              <a:ext uri="{FF2B5EF4-FFF2-40B4-BE49-F238E27FC236}">
                <a16:creationId xmlns:a16="http://schemas.microsoft.com/office/drawing/2014/main" id="{A060A14E-42FE-C4B7-0966-90F67C44DD1F}"/>
              </a:ext>
            </a:extLst>
          </p:cNvPr>
          <p:cNvSpPr/>
          <p:nvPr/>
        </p:nvSpPr>
        <p:spPr>
          <a:xfrm>
            <a:off x="297724" y="971361"/>
            <a:ext cx="4360001" cy="748552"/>
          </a:xfrm>
          <a:prstGeom prst="round2DiagRect">
            <a:avLst>
              <a:gd name="adj1" fmla="val 12452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Different FOPs can be used for different transactions</a:t>
            </a:r>
          </a:p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e.g. Issue with BSP Cash and reissue with BSP Card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076F758-1B82-783E-E3EB-077C332D5558}"/>
              </a:ext>
            </a:extLst>
          </p:cNvPr>
          <p:cNvSpPr/>
          <p:nvPr/>
        </p:nvSpPr>
        <p:spPr>
          <a:xfrm>
            <a:off x="6091599" y="2119777"/>
            <a:ext cx="1624576" cy="204731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BSP/ARC Card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(including UATP)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0B0ABA7-ADEB-61D6-F659-0F9EA025815E}"/>
              </a:ext>
            </a:extLst>
          </p:cNvPr>
          <p:cNvSpPr/>
          <p:nvPr/>
        </p:nvSpPr>
        <p:spPr>
          <a:xfrm>
            <a:off x="6547445" y="1763334"/>
            <a:ext cx="712883" cy="71288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prstClr val="white"/>
                </a:solidFill>
                <a:latin typeface="Aptos" panose="020B0004020202020204" pitchFamily="34" charset="0"/>
              </a:rPr>
              <a:t>2</a:t>
            </a:r>
            <a:endParaRPr kumimoji="0" lang="en-SG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24DAF6-EE8B-0085-4FFB-5A5963CEB41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260" t="22576" r="33922" b="45385"/>
          <a:stretch/>
        </p:blipFill>
        <p:spPr>
          <a:xfrm>
            <a:off x="6186250" y="2789933"/>
            <a:ext cx="720327" cy="72032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D03BB60-B9F6-DB7F-C725-EDA2FA491423}"/>
              </a:ext>
            </a:extLst>
          </p:cNvPr>
          <p:cNvSpPr/>
          <p:nvPr/>
        </p:nvSpPr>
        <p:spPr>
          <a:xfrm>
            <a:off x="1012456" y="2988513"/>
            <a:ext cx="185757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500">
                <a:latin typeface="Aptos" panose="020B0004020202020204" pitchFamily="34" charset="0"/>
              </a:rPr>
              <a:t>IATA Agents</a:t>
            </a:r>
            <a:endParaRPr lang="en-SG" sz="1500">
              <a:latin typeface="Aptos" panose="020B00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397D5FF-C531-4F55-819C-A8595883D13F}"/>
              </a:ext>
            </a:extLst>
          </p:cNvPr>
          <p:cNvSpPr/>
          <p:nvPr/>
        </p:nvSpPr>
        <p:spPr>
          <a:xfrm>
            <a:off x="1008904" y="5483533"/>
            <a:ext cx="185757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500">
                <a:latin typeface="Aptos" panose="020B0004020202020204" pitchFamily="34" charset="0"/>
              </a:rPr>
              <a:t>TIDS Agents</a:t>
            </a:r>
            <a:endParaRPr lang="en-SG" sz="1500">
              <a:latin typeface="Aptos" panose="020B00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B91B3A4-6F41-89F6-74D1-4DF2D3FD143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420" r="19691"/>
          <a:stretch/>
        </p:blipFill>
        <p:spPr>
          <a:xfrm>
            <a:off x="4019664" y="5111565"/>
            <a:ext cx="1083326" cy="9338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86B9E00-3B71-6DD3-278E-6DAE7308422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674" t="18565" r="25117" b="14497"/>
          <a:stretch/>
        </p:blipFill>
        <p:spPr>
          <a:xfrm>
            <a:off x="6445838" y="5105964"/>
            <a:ext cx="1083326" cy="93949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BECF8C0-7C6E-E63E-69B3-6D02026423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169" t="-416" r="17653" b="416"/>
          <a:stretch/>
        </p:blipFill>
        <p:spPr>
          <a:xfrm>
            <a:off x="6930540" y="2789931"/>
            <a:ext cx="720327" cy="720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150682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B036EBD-1B14-7A6F-8D2B-2696E35C63CF}"/>
              </a:ext>
            </a:extLst>
          </p:cNvPr>
          <p:cNvGrpSpPr/>
          <p:nvPr/>
        </p:nvGrpSpPr>
        <p:grpSpPr>
          <a:xfrm>
            <a:off x="804863" y="1015918"/>
            <a:ext cx="10582275" cy="5831630"/>
            <a:chOff x="804863" y="1015918"/>
            <a:chExt cx="10582275" cy="583163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2338AFC-63B1-1583-240F-9F57BB9A1B5B}"/>
                </a:ext>
              </a:extLst>
            </p:cNvPr>
            <p:cNvGrpSpPr/>
            <p:nvPr/>
          </p:nvGrpSpPr>
          <p:grpSpPr>
            <a:xfrm>
              <a:off x="804863" y="1015918"/>
              <a:ext cx="10582275" cy="5831630"/>
              <a:chOff x="804863" y="1015918"/>
              <a:chExt cx="10582275" cy="5831630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D0595804-7F50-3B1E-6A96-EF28432664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04863" y="1015918"/>
                <a:ext cx="10582275" cy="5831630"/>
              </a:xfrm>
              <a:prstGeom prst="rect">
                <a:avLst/>
              </a:prstGeom>
            </p:spPr>
          </p:pic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935D402-6906-80FD-96AB-CF2A2292D789}"/>
                  </a:ext>
                </a:extLst>
              </p:cNvPr>
              <p:cNvSpPr/>
              <p:nvPr/>
            </p:nvSpPr>
            <p:spPr>
              <a:xfrm>
                <a:off x="3487636" y="3087431"/>
                <a:ext cx="5294414" cy="8662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G"/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FF308B7-44E2-6346-D06D-511122C0BB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43203" y="4053414"/>
              <a:ext cx="1052827" cy="537380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B8CA8D14-DA96-EBFA-68EA-0EEFBC33DD3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9486" flipH="1">
            <a:off x="4104321" y="4486096"/>
            <a:ext cx="696957" cy="69695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7593E37-557C-21CC-BF34-2B67BEDF33B7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3915563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ISSUING TICKETS – FORM OF PAYMENTS (BSP / ARC CASH)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2F69E6FA-A9DF-3919-BED5-96C33FC09558}"/>
              </a:ext>
            </a:extLst>
          </p:cNvPr>
          <p:cNvSpPr/>
          <p:nvPr/>
        </p:nvSpPr>
        <p:spPr>
          <a:xfrm>
            <a:off x="4122420" y="3228033"/>
            <a:ext cx="2607986" cy="401934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Select BSP / ARC Cash and Pay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034124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DF3CDB-2E34-2B1A-D3E4-DD3EB8B0AD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F98DC3E-815C-85BB-7132-52355D71E33F}"/>
              </a:ext>
            </a:extLst>
          </p:cNvPr>
          <p:cNvSpPr/>
          <p:nvPr/>
        </p:nvSpPr>
        <p:spPr>
          <a:xfrm>
            <a:off x="2578608" y="1185122"/>
            <a:ext cx="1828800" cy="4019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  <a:latin typeface="Aptos" panose="020B0004020202020204" pitchFamily="34" charset="0"/>
              </a:rPr>
              <a:t>BSP/ARC Card</a:t>
            </a:r>
            <a:endParaRPr lang="en-SG" sz="1600" b="1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2A1AD96-DD06-FA44-4C32-4839F261FAD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6991269" y="3105068"/>
            <a:ext cx="647861" cy="6478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5365102-BAEC-14F2-71E7-F8AA7286C8E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6963331" y="2180508"/>
            <a:ext cx="647861" cy="64786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A7523DB-5ED6-F620-2503-3B4165A04E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3331" y="-33020"/>
            <a:ext cx="5210882" cy="6858000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DD059385-1DBF-9FEC-3B32-E4E8779F5BFD}"/>
              </a:ext>
            </a:extLst>
          </p:cNvPr>
          <p:cNvSpPr/>
          <p:nvPr/>
        </p:nvSpPr>
        <p:spPr>
          <a:xfrm>
            <a:off x="1153667" y="2047993"/>
            <a:ext cx="4896291" cy="3409871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Agents are prompted to key in relevant card information. CVV is optional.</a:t>
            </a:r>
          </a:p>
          <a:p>
            <a:endParaRPr lang="en-US" sz="14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Supported card types: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Amex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Diners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Masters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Visa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UATP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Multiple card types can be used for various transactions</a:t>
            </a:r>
          </a:p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e.g. Issue ticket with Visa and </a:t>
            </a:r>
            <a:r>
              <a:rPr lang="en-SG" sz="140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 booking with Amex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72BE65-7FD5-A4CE-AB8F-2612592883A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9486" flipH="1">
            <a:off x="8700813" y="3080520"/>
            <a:ext cx="696957" cy="69695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0FB9E27-C106-13B0-E4C0-0A2EADB286AC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3915563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ISSUING TICKETS – FORM OF PAYMENTS (BSP / ARC CARD)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F4478C-8690-84E2-3626-1959C8D2DD1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048" b="1"/>
          <a:stretch/>
        </p:blipFill>
        <p:spPr>
          <a:xfrm>
            <a:off x="7096081" y="1895856"/>
            <a:ext cx="4945381" cy="36110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2321B8D-26AA-0814-8235-DDF265D26C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5182" y="5506884"/>
            <a:ext cx="5021474" cy="68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60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5D9D43-226B-E2F5-3339-0B95786CA1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12D8E8C5-7CA1-45AB-7FCC-81D8BB04978A}"/>
              </a:ext>
            </a:extLst>
          </p:cNvPr>
          <p:cNvSpPr/>
          <p:nvPr/>
        </p:nvSpPr>
        <p:spPr>
          <a:xfrm>
            <a:off x="457201" y="1918562"/>
            <a:ext cx="6096850" cy="4546833"/>
          </a:xfrm>
          <a:prstGeom prst="round2DiagRect">
            <a:avLst>
              <a:gd name="adj1" fmla="val 12477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SG" sz="1400" b="1" i="0" u="none" strike="noStrike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What is Mail Order / Telephone Order (MOTO)?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Only applicable for BSP / ARC Card transactions (NA for Direct CC)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 i="0" u="none" strike="noStrike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MOTO</a:t>
            </a:r>
            <a:r>
              <a:rPr lang="en-SG" sz="1400" b="1" i="0" u="none" strike="noStrike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should be used in a card-not-present scenario (i.e. pax </a:t>
            </a:r>
            <a:r>
              <a:rPr lang="en-SG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not physically present to provide card details and complete 3DS2 authentication</a:t>
            </a:r>
            <a:r>
              <a:rPr lang="en-SG" sz="14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​)</a:t>
            </a:r>
            <a:br>
              <a:rPr lang="en-SG" sz="14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</a:br>
            <a:endParaRPr lang="en-SG" sz="1400" b="0" i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When MOTO is checked, transaction is not subjected to 3DS2 authentication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Agents are liable for any chargebacks 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if 3DS2 </a:t>
            </a:r>
            <a:r>
              <a:rPr lang="en-US" sz="1400" b="0" i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authentication is not triggered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Highly recommended for agents to uncheck MOTO and proceed with 3DS2 whenever</a:t>
            </a:r>
            <a:r>
              <a:rPr lang="en-SG" sz="1400" b="0" i="0" u="none" strike="noStrike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 pax is physically present to provide card and OTP details</a:t>
            </a:r>
            <a:br>
              <a:rPr lang="en-SG" sz="1400" b="0" i="0" u="none" strike="noStrike">
                <a:solidFill>
                  <a:schemeClr val="tx1"/>
                </a:solidFill>
                <a:effectLst/>
                <a:latin typeface="Aptos" panose="020B0004020202020204" pitchFamily="34" charset="0"/>
              </a:rPr>
            </a:br>
            <a:endParaRPr lang="en-SG" sz="1400" b="0" i="0" u="none" strike="noStrike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MOTO Type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SG" sz="1400" b="1" i="0" u="none" strike="noStrike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Mail Order</a:t>
            </a:r>
            <a:r>
              <a:rPr lang="en-SG" sz="1400" b="0" i="0" u="none" strike="noStrike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: Pax provides payment details by </a:t>
            </a:r>
            <a:r>
              <a:rPr lang="en-SG" sz="1400" i="0" u="none" strike="noStrike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mail</a:t>
            </a:r>
            <a:r>
              <a:rPr lang="en-SG" sz="1400" b="0" i="0" u="none" strike="noStrike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SG" sz="1400" b="1" i="0" u="none" strike="noStrike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Telephone Order</a:t>
            </a:r>
            <a:r>
              <a:rPr lang="en-SG" sz="1400" b="0" i="0" u="none" strike="noStrike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: Pax provides payment details by </a:t>
            </a:r>
            <a:r>
              <a:rPr lang="en-SG" sz="1400" i="0" u="none" strike="noStrike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telephone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56C0EFE-21F5-45D0-FD47-3CEB523892B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6991269" y="3105068"/>
            <a:ext cx="647861" cy="6478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6A1A2A0-5D3F-300C-C645-7CC09C443A5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6963331" y="2180508"/>
            <a:ext cx="647861" cy="6478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C4A885-CCB6-B0D6-E304-7EEAB4722E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1531" y="0"/>
            <a:ext cx="5130469" cy="685800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6875157-50F7-2B9F-DF18-A72C7E71998A}"/>
              </a:ext>
            </a:extLst>
          </p:cNvPr>
          <p:cNvCxnSpPr>
            <a:cxnSpLocks/>
            <a:stCxn id="2" idx="0"/>
          </p:cNvCxnSpPr>
          <p:nvPr/>
        </p:nvCxnSpPr>
        <p:spPr>
          <a:xfrm flipV="1">
            <a:off x="6554051" y="3105068"/>
            <a:ext cx="1614589" cy="108691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3DED6C00-E175-3E6F-A52C-C77EDE5EC1F2}"/>
              </a:ext>
            </a:extLst>
          </p:cNvPr>
          <p:cNvSpPr/>
          <p:nvPr/>
        </p:nvSpPr>
        <p:spPr>
          <a:xfrm>
            <a:off x="2578608" y="1185122"/>
            <a:ext cx="1828800" cy="4019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  <a:latin typeface="Aptos" panose="020B0004020202020204" pitchFamily="34" charset="0"/>
              </a:rPr>
              <a:t>BSP/ARC Card</a:t>
            </a:r>
            <a:endParaRPr lang="en-SG" sz="1600" b="1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68B8638-4E0E-2C71-79BB-D12B2728FA3C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3915563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ISSUING TICKETS – FORM OF PAYMENTS (BSP / ARC CASH)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BBC713-3BC8-F2F8-D897-8F207DCA3C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2263" y="1918562"/>
            <a:ext cx="4940161" cy="35338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DF954F-1F4D-BD79-FF2B-04C926FB4C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8034" y="5506884"/>
            <a:ext cx="4995255" cy="68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926909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2A0E39-FBB4-8A15-2FCF-CB27CB373E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1340"/>
          <a:stretch/>
        </p:blipFill>
        <p:spPr>
          <a:xfrm>
            <a:off x="6259383" y="0"/>
            <a:ext cx="5932617" cy="68580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37160" y="4270248"/>
            <a:ext cx="2715768" cy="2587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10B8C19-C8E8-9C4F-B80A-48BF45D88CBE}"/>
              </a:ext>
            </a:extLst>
          </p:cNvPr>
          <p:cNvSpPr/>
          <p:nvPr/>
        </p:nvSpPr>
        <p:spPr>
          <a:xfrm>
            <a:off x="6259383" y="1734531"/>
            <a:ext cx="5932617" cy="3416320"/>
          </a:xfrm>
          <a:prstGeom prst="rect">
            <a:avLst/>
          </a:prstGeom>
          <a:solidFill>
            <a:schemeClr val="tx1">
              <a:alpha val="36078"/>
            </a:schemeClr>
          </a:solidFill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>
                <a:solidFill>
                  <a:schemeClr val="bg1"/>
                </a:solidFill>
                <a:latin typeface="Aptos" panose="020B0004020202020204" pitchFamily="34" charset="0"/>
                <a:cs typeface="Calibri Light"/>
              </a:rPr>
              <a:t>In line with regulatory requirements and to ensure a more secure payment process for customers, sellers and the airline, SQ mandates 3DS2 authentication for all BSP / ARC Card, IATA </a:t>
            </a:r>
            <a:r>
              <a:rPr lang="en-SG" err="1">
                <a:solidFill>
                  <a:schemeClr val="bg1"/>
                </a:solidFill>
                <a:latin typeface="Aptos" panose="020B0004020202020204" pitchFamily="34" charset="0"/>
                <a:cs typeface="Calibri Light"/>
              </a:rPr>
              <a:t>EasyPay</a:t>
            </a:r>
            <a:r>
              <a:rPr lang="en-SG">
                <a:solidFill>
                  <a:schemeClr val="bg1"/>
                </a:solidFill>
                <a:latin typeface="Aptos" panose="020B0004020202020204" pitchFamily="34" charset="0"/>
                <a:cs typeface="Calibri Light"/>
              </a:rPr>
              <a:t>, and Direct Credit Card transactions</a:t>
            </a:r>
          </a:p>
          <a:p>
            <a:endParaRPr lang="en-SG">
              <a:solidFill>
                <a:schemeClr val="bg1"/>
              </a:solidFill>
              <a:latin typeface="Aptos" panose="020B0004020202020204" pitchFamily="34" charset="0"/>
              <a:cs typeface="Calibri 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>
                <a:solidFill>
                  <a:schemeClr val="bg1"/>
                </a:solidFill>
                <a:latin typeface="Aptos" panose="020B0004020202020204" pitchFamily="34" charset="0"/>
                <a:cs typeface="Calibri Light"/>
              </a:rPr>
              <a:t>Benefits of 3DS2</a:t>
            </a:r>
          </a:p>
          <a:p>
            <a:pPr marL="742950" lvl="1" indent="-285750" fontAlgn="base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"/>
            </a:pPr>
            <a:r>
              <a:rPr lang="en-SG">
                <a:solidFill>
                  <a:schemeClr val="bg1"/>
                </a:solidFill>
                <a:latin typeface="Aptos" panose="020B0004020202020204" pitchFamily="34" charset="0"/>
                <a:cs typeface="Calibri Light"/>
              </a:rPr>
              <a:t>Certain flows are frictionless - agents may successfully pass 3DS2 without having to enter OTP</a:t>
            </a:r>
          </a:p>
          <a:p>
            <a:pPr marL="742950" lvl="1" indent="-285750" fontAlgn="base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"/>
            </a:pPr>
            <a:r>
              <a:rPr lang="en-SG">
                <a:solidFill>
                  <a:schemeClr val="bg1"/>
                </a:solidFill>
                <a:latin typeface="Aptos" panose="020B0004020202020204" pitchFamily="34" charset="0"/>
                <a:cs typeface="Calibri Light"/>
              </a:rPr>
              <a:t>If 3DS2 session is closed prematurely (e.g. agent closes 3DS2 OTP tab) agent can still retry payment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52165D-6028-40C0-AD4D-A89D70C48C8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743"/>
          <a:stretch/>
        </p:blipFill>
        <p:spPr>
          <a:xfrm>
            <a:off x="818631" y="1734531"/>
            <a:ext cx="4641348" cy="4052513"/>
          </a:xfrm>
          <a:prstGeom prst="rect">
            <a:avLst/>
          </a:prstGeom>
          <a:ln w="38100">
            <a:noFill/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2C793BC-74A8-166D-A407-D4F6BD586A01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3915563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ISSUING TICKETS – FORM OF PAYMENTS (BSP / ARC CASH)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4439782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D950A16-9082-2FB3-E275-308CCE8369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 l="1834" r="2084"/>
          <a:stretch/>
        </p:blipFill>
        <p:spPr>
          <a:xfrm>
            <a:off x="0" y="912765"/>
            <a:ext cx="12192000" cy="5945236"/>
          </a:xfrm>
          <a:prstGeom prst="rect">
            <a:avLst/>
          </a:prstGeom>
        </p:spPr>
      </p:pic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D3842022-D3C2-D825-4F71-532E12C537A3}"/>
              </a:ext>
            </a:extLst>
          </p:cNvPr>
          <p:cNvSpPr/>
          <p:nvPr/>
        </p:nvSpPr>
        <p:spPr>
          <a:xfrm>
            <a:off x="7651118" y="6203174"/>
            <a:ext cx="3413016" cy="51593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Enter IATA </a:t>
            </a:r>
            <a:r>
              <a:rPr lang="en-US" sz="1400" err="1">
                <a:solidFill>
                  <a:schemeClr val="tx1"/>
                </a:solidFill>
                <a:latin typeface="Aptos" panose="020B0004020202020204" pitchFamily="34" charset="0"/>
              </a:rPr>
              <a:t>EasyPay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 card details and Pay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587">
            <a:off x="5412596" y="4293026"/>
            <a:ext cx="628307" cy="6283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2CAD02-DBC0-14D2-F9C2-D14A1695EE28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3915563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ISSUING TICKETS – FORM OF PAYMENTS (IATA EASYPAY)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39352F2-A887-E298-FED8-680C176724E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78208"/>
          <a:stretch/>
        </p:blipFill>
        <p:spPr>
          <a:xfrm>
            <a:off x="3156710" y="2343016"/>
            <a:ext cx="5641472" cy="9123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55FDCF3-C59D-B3C2-026E-CE27DF0FF1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1005"/>
          <a:stretch/>
        </p:blipFill>
        <p:spPr>
          <a:xfrm>
            <a:off x="3156710" y="3255319"/>
            <a:ext cx="5641472" cy="2469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155503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0601A9-08B3-8F2F-25E4-44B1108A12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 l="1834" r="2084"/>
          <a:stretch/>
        </p:blipFill>
        <p:spPr>
          <a:xfrm>
            <a:off x="0" y="912765"/>
            <a:ext cx="12192000" cy="594523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29917E4-2F0F-52D9-A279-9CED7116DCF5}"/>
              </a:ext>
            </a:extLst>
          </p:cNvPr>
          <p:cNvGrpSpPr/>
          <p:nvPr/>
        </p:nvGrpSpPr>
        <p:grpSpPr>
          <a:xfrm>
            <a:off x="3227374" y="1618379"/>
            <a:ext cx="5500144" cy="4310674"/>
            <a:chOff x="3193779" y="1336755"/>
            <a:chExt cx="5500144" cy="431067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E93CC7A-9B4F-E50B-91F1-C2E9585D93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387" t="13966" r="1705" b="74339"/>
            <a:stretch/>
          </p:blipFill>
          <p:spPr>
            <a:xfrm>
              <a:off x="3193779" y="1336755"/>
              <a:ext cx="5500144" cy="969565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E0C2040-1061-47CB-FE24-292A4915E8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387" t="35148" r="1705" b="24553"/>
            <a:stretch/>
          </p:blipFill>
          <p:spPr>
            <a:xfrm>
              <a:off x="3193779" y="2306320"/>
              <a:ext cx="5500144" cy="3341109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587">
            <a:off x="3173482" y="2989300"/>
            <a:ext cx="628307" cy="628307"/>
          </a:xfrm>
          <a:prstGeom prst="rect">
            <a:avLst/>
          </a:prstGeom>
        </p:spPr>
      </p:pic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0EE3FB45-29F0-CBCA-DC96-EF0D725A6662}"/>
              </a:ext>
            </a:extLst>
          </p:cNvPr>
          <p:cNvSpPr/>
          <p:nvPr/>
        </p:nvSpPr>
        <p:spPr>
          <a:xfrm>
            <a:off x="6892686" y="2648968"/>
            <a:ext cx="4807024" cy="644590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  <a:t>Direct Credit Card (DCC) 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only appears for TIDS agents</a:t>
            </a:r>
          </a:p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MOTO does not apply for DCC transactions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F4494CF-0868-3CF0-432D-13176D125081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3915563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ISSUING TICKETS – FORM OF PAYMENTS (DIRECT CREDIT CARD)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13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9">
            <a:extLst>
              <a:ext uri="{FF2B5EF4-FFF2-40B4-BE49-F238E27FC236}">
                <a16:creationId xmlns:a16="http://schemas.microsoft.com/office/drawing/2014/main" id="{F0BB81CC-A9CE-471F-9015-1C1D0EA6C1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8566929"/>
              </p:ext>
            </p:extLst>
          </p:nvPr>
        </p:nvGraphicFramePr>
        <p:xfrm>
          <a:off x="302376" y="884468"/>
          <a:ext cx="11587247" cy="592059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411265">
                  <a:extLst>
                    <a:ext uri="{9D8B030D-6E8A-4147-A177-3AD203B41FA5}">
                      <a16:colId xmlns:a16="http://schemas.microsoft.com/office/drawing/2014/main" val="893461989"/>
                    </a:ext>
                  </a:extLst>
                </a:gridCol>
                <a:gridCol w="2391994">
                  <a:extLst>
                    <a:ext uri="{9D8B030D-6E8A-4147-A177-3AD203B41FA5}">
                      <a16:colId xmlns:a16="http://schemas.microsoft.com/office/drawing/2014/main" val="1478761218"/>
                    </a:ext>
                  </a:extLst>
                </a:gridCol>
                <a:gridCol w="2391994">
                  <a:extLst>
                    <a:ext uri="{9D8B030D-6E8A-4147-A177-3AD203B41FA5}">
                      <a16:colId xmlns:a16="http://schemas.microsoft.com/office/drawing/2014/main" val="1338037202"/>
                    </a:ext>
                  </a:extLst>
                </a:gridCol>
                <a:gridCol w="2391994">
                  <a:extLst>
                    <a:ext uri="{9D8B030D-6E8A-4147-A177-3AD203B41FA5}">
                      <a16:colId xmlns:a16="http://schemas.microsoft.com/office/drawing/2014/main" val="9548760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>
                          <a:latin typeface="Aptos" panose="020B0004020202020204" pitchFamily="34" charset="0"/>
                        </a:rPr>
                        <a:t>Function</a:t>
                      </a:r>
                    </a:p>
                  </a:txBody>
                  <a:tcP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>
                          <a:latin typeface="Aptos" panose="020B0004020202020204" pitchFamily="34" charset="0"/>
                        </a:rPr>
                        <a:t>Master</a:t>
                      </a:r>
                    </a:p>
                  </a:txBody>
                  <a:tcP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>
                          <a:latin typeface="Aptos" panose="020B0004020202020204" pitchFamily="34" charset="0"/>
                        </a:rPr>
                        <a:t>Admin</a:t>
                      </a:r>
                    </a:p>
                  </a:txBody>
                  <a:tcP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>
                          <a:latin typeface="Aptos" panose="020B0004020202020204" pitchFamily="34" charset="0"/>
                        </a:rPr>
                        <a:t>User</a:t>
                      </a:r>
                    </a:p>
                  </a:txBody>
                  <a:tcP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70931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>
                          <a:latin typeface="Aptos" panose="020B0004020202020204" pitchFamily="34" charset="0"/>
                        </a:rPr>
                        <a:t>Create Agency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solidFill>
                            <a:srgbClr val="00B050"/>
                          </a:solidFill>
                          <a:latin typeface="Aptos" panose="020B0004020202020204" pitchFamily="34" charset="0"/>
                        </a:rPr>
                        <a:t>✓</a:t>
                      </a:r>
                      <a:endParaRPr lang="en-US" sz="1600">
                        <a:solidFill>
                          <a:srgbClr val="00B050"/>
                        </a:solidFill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latin typeface="Aptos" panose="020B0004020202020204" pitchFamily="34" charset="0"/>
                        </a:rPr>
                        <a:t>✗</a:t>
                      </a:r>
                      <a:endParaRPr lang="en-US" sz="160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latin typeface="Aptos" panose="020B0004020202020204" pitchFamily="34" charset="0"/>
                        </a:rPr>
                        <a:t>✗</a:t>
                      </a:r>
                      <a:endParaRPr lang="en-US" sz="160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4935574"/>
                  </a:ext>
                </a:extLst>
              </a:tr>
              <a:tr h="368157">
                <a:tc>
                  <a:txBody>
                    <a:bodyPr/>
                    <a:lstStyle/>
                    <a:p>
                      <a:r>
                        <a:rPr lang="en-GB" sz="1600">
                          <a:latin typeface="Aptos" panose="020B0004020202020204" pitchFamily="34" charset="0"/>
                        </a:rPr>
                        <a:t>Add additional IATA / ARC / TIDS Code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solidFill>
                            <a:srgbClr val="00B050"/>
                          </a:solidFill>
                          <a:latin typeface="Aptos" panose="020B0004020202020204" pitchFamily="34" charset="0"/>
                        </a:rPr>
                        <a:t>✓</a:t>
                      </a:r>
                      <a:endParaRPr lang="en-US" sz="1600">
                        <a:solidFill>
                          <a:srgbClr val="00B050"/>
                        </a:solidFill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latin typeface="Aptos" panose="020B0004020202020204" pitchFamily="34" charset="0"/>
                        </a:rPr>
                        <a:t>✗</a:t>
                      </a:r>
                      <a:endParaRPr lang="en-US" sz="160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latin typeface="Aptos" panose="020B0004020202020204" pitchFamily="34" charset="0"/>
                        </a:rPr>
                        <a:t>✗</a:t>
                      </a:r>
                      <a:endParaRPr lang="en-US" sz="160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82298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>
                          <a:latin typeface="Aptos" panose="020B0004020202020204" pitchFamily="34" charset="0"/>
                        </a:rPr>
                        <a:t>Create Team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solidFill>
                            <a:srgbClr val="00B050"/>
                          </a:solidFill>
                          <a:latin typeface="Aptos" panose="020B0004020202020204" pitchFamily="34" charset="0"/>
                        </a:rPr>
                        <a:t>✓</a:t>
                      </a:r>
                      <a:endParaRPr lang="en-US" sz="1600">
                        <a:solidFill>
                          <a:srgbClr val="00B050"/>
                        </a:solidFill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latin typeface="Aptos" panose="020B0004020202020204" pitchFamily="34" charset="0"/>
                        </a:rPr>
                        <a:t>✗</a:t>
                      </a:r>
                      <a:endParaRPr lang="en-US" sz="160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latin typeface="Aptos" panose="020B0004020202020204" pitchFamily="34" charset="0"/>
                        </a:rPr>
                        <a:t>✗</a:t>
                      </a:r>
                      <a:endParaRPr lang="en-US" sz="160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87473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600" b="0">
                          <a:latin typeface="Aptos" panose="020B0004020202020204" pitchFamily="34" charset="0"/>
                        </a:rPr>
                        <a:t>Delete</a:t>
                      </a:r>
                      <a:r>
                        <a:rPr lang="en-GB" sz="1600" b="0" baseline="0">
                          <a:latin typeface="Aptos" panose="020B0004020202020204" pitchFamily="34" charset="0"/>
                        </a:rPr>
                        <a:t> Team</a:t>
                      </a:r>
                      <a:endParaRPr lang="en-GB" sz="1600" b="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u="none" strike="noStrike" kern="1200" noProof="0">
                          <a:solidFill>
                            <a:srgbClr val="00B050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✓</a:t>
                      </a:r>
                      <a:endParaRPr lang="en-US" sz="1600" kern="1200">
                        <a:solidFill>
                          <a:srgbClr val="00B050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latin typeface="Aptos" panose="020B0004020202020204" pitchFamily="34" charset="0"/>
                        </a:rPr>
                        <a:t>✗</a:t>
                      </a:r>
                      <a:endParaRPr lang="en-US" sz="160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latin typeface="Aptos" panose="020B0004020202020204" pitchFamily="34" charset="0"/>
                        </a:rPr>
                        <a:t>✗</a:t>
                      </a:r>
                      <a:endParaRPr lang="en-US" sz="160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23727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>
                          <a:latin typeface="Aptos" panose="020B0004020202020204" pitchFamily="34" charset="0"/>
                        </a:rPr>
                        <a:t>Add Admin / User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solidFill>
                            <a:srgbClr val="00B050"/>
                          </a:solidFill>
                          <a:latin typeface="Aptos" panose="020B0004020202020204" pitchFamily="34" charset="0"/>
                        </a:rPr>
                        <a:t>✓</a:t>
                      </a:r>
                      <a:endParaRPr lang="en-US" sz="1600">
                        <a:solidFill>
                          <a:srgbClr val="00B050"/>
                        </a:solidFill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solidFill>
                            <a:srgbClr val="00B050"/>
                          </a:solidFill>
                          <a:latin typeface="Aptos" panose="020B0004020202020204" pitchFamily="34" charset="0"/>
                        </a:rPr>
                        <a:t>✓</a:t>
                      </a:r>
                      <a:br>
                        <a:rPr lang="en-GB" sz="1600" b="0" i="0" u="none" strike="noStrike" noProof="0">
                          <a:solidFill>
                            <a:srgbClr val="00B050"/>
                          </a:solidFill>
                          <a:latin typeface="Aptos" panose="020B0004020202020204" pitchFamily="34" charset="0"/>
                        </a:rPr>
                      </a:br>
                      <a:r>
                        <a:rPr lang="en-GB" sz="1600" b="0" i="0" u="none" strike="noStrike" noProof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Add user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latin typeface="Aptos" panose="020B0004020202020204" pitchFamily="34" charset="0"/>
                        </a:rPr>
                        <a:t>✗</a:t>
                      </a:r>
                      <a:endParaRPr lang="en-US" sz="160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18254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>
                          <a:latin typeface="Aptos" panose="020B0004020202020204" pitchFamily="34" charset="0"/>
                        </a:rPr>
                        <a:t>Switch Admin / User Role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solidFill>
                            <a:srgbClr val="00B050"/>
                          </a:solidFill>
                          <a:latin typeface="Aptos" panose="020B0004020202020204" pitchFamily="34" charset="0"/>
                        </a:rPr>
                        <a:t>✓</a:t>
                      </a:r>
                      <a:endParaRPr lang="en-US" sz="1600">
                        <a:solidFill>
                          <a:srgbClr val="00B050"/>
                        </a:solidFill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latin typeface="Aptos" panose="020B0004020202020204" pitchFamily="34" charset="0"/>
                        </a:rPr>
                        <a:t>✗</a:t>
                      </a:r>
                      <a:endParaRPr lang="en-US" sz="160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latin typeface="Aptos" panose="020B0004020202020204" pitchFamily="34" charset="0"/>
                        </a:rPr>
                        <a:t>✗</a:t>
                      </a:r>
                      <a:endParaRPr lang="en-US" sz="160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6062148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600">
                          <a:latin typeface="Aptos" panose="020B0004020202020204" pitchFamily="34" charset="0"/>
                        </a:rPr>
                        <a:t>Switch Admin / User Team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solidFill>
                            <a:srgbClr val="00B050"/>
                          </a:solidFill>
                          <a:latin typeface="Aptos" panose="020B0004020202020204" pitchFamily="34" charset="0"/>
                        </a:rPr>
                        <a:t>✓</a:t>
                      </a:r>
                      <a:endParaRPr lang="en-US" sz="1600">
                        <a:solidFill>
                          <a:srgbClr val="00B050"/>
                        </a:solidFill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latin typeface="Aptos" panose="020B0004020202020204" pitchFamily="34" charset="0"/>
                        </a:rPr>
                        <a:t>✗</a:t>
                      </a:r>
                      <a:endParaRPr lang="en-US" sz="160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latin typeface="Aptos" panose="020B0004020202020204" pitchFamily="34" charset="0"/>
                        </a:rPr>
                        <a:t>✗</a:t>
                      </a:r>
                      <a:endParaRPr lang="en-US" sz="160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0074479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600">
                          <a:latin typeface="Aptos" panose="020B0004020202020204" pitchFamily="34" charset="0"/>
                        </a:rPr>
                        <a:t>Assign IATA / ARC / TIDS Code to Team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solidFill>
                            <a:srgbClr val="00B050"/>
                          </a:solidFill>
                          <a:latin typeface="Aptos" panose="020B0004020202020204" pitchFamily="34" charset="0"/>
                        </a:rPr>
                        <a:t>✓</a:t>
                      </a:r>
                      <a:endParaRPr lang="en-US" sz="1600">
                        <a:solidFill>
                          <a:srgbClr val="00B050"/>
                        </a:solidFill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latin typeface="Aptos" panose="020B0004020202020204" pitchFamily="34" charset="0"/>
                        </a:rPr>
                        <a:t>✗</a:t>
                      </a:r>
                      <a:endParaRPr lang="en-US" sz="160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latin typeface="Aptos" panose="020B0004020202020204" pitchFamily="34" charset="0"/>
                        </a:rPr>
                        <a:t>✗</a:t>
                      </a:r>
                      <a:endParaRPr lang="en-US" sz="160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0502029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600">
                          <a:latin typeface="Aptos" panose="020B0004020202020204" pitchFamily="34" charset="0"/>
                        </a:rPr>
                        <a:t>Unlock Admin / User</a:t>
                      </a:r>
                    </a:p>
                    <a:p>
                      <a:pPr lvl="0">
                        <a:buNone/>
                      </a:pPr>
                      <a:r>
                        <a:rPr lang="en-GB" sz="1200">
                          <a:latin typeface="Aptos" panose="020B0004020202020204" pitchFamily="34" charset="0"/>
                        </a:rPr>
                        <a:t>Accounts are locked after 3 incorrect password attempts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solidFill>
                            <a:srgbClr val="00B050"/>
                          </a:solidFill>
                          <a:latin typeface="Aptos" panose="020B0004020202020204" pitchFamily="34" charset="0"/>
                        </a:rPr>
                        <a:t>✓</a:t>
                      </a:r>
                    </a:p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Unlock admin &amp; user</a:t>
                      </a:r>
                      <a:endParaRPr lang="en-GB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solidFill>
                            <a:srgbClr val="00B050"/>
                          </a:solidFill>
                          <a:latin typeface="Aptos" panose="020B0004020202020204" pitchFamily="34" charset="0"/>
                        </a:rPr>
                        <a:t>✓</a:t>
                      </a:r>
                    </a:p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Unlock user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latin typeface="Aptos" panose="020B0004020202020204" pitchFamily="34" charset="0"/>
                        </a:rPr>
                        <a:t>✗</a:t>
                      </a:r>
                      <a:endParaRPr lang="en-US" sz="160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5076791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600">
                          <a:latin typeface="Aptos" panose="020B0004020202020204" pitchFamily="34" charset="0"/>
                        </a:rPr>
                        <a:t>Reactivate Admin / User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Accounts not accessed in 180 consecutive days are deactivated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solidFill>
                            <a:srgbClr val="00B050"/>
                          </a:solidFill>
                          <a:latin typeface="Aptos" panose="020B0004020202020204" pitchFamily="34" charset="0"/>
                        </a:rPr>
                        <a:t>✓</a:t>
                      </a:r>
                      <a:endParaRPr lang="en-US" sz="1600">
                        <a:solidFill>
                          <a:srgbClr val="00B050"/>
                        </a:solidFill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latin typeface="Aptos" panose="020B0004020202020204" pitchFamily="34" charset="0"/>
                        </a:rPr>
                        <a:t>✗</a:t>
                      </a:r>
                      <a:endParaRPr lang="en-US" sz="160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latin typeface="Aptos" panose="020B0004020202020204" pitchFamily="34" charset="0"/>
                        </a:rPr>
                        <a:t>✗</a:t>
                      </a:r>
                      <a:endParaRPr lang="en-US" sz="160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6109020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600" b="0">
                          <a:latin typeface="Aptos" panose="020B0004020202020204" pitchFamily="34" charset="0"/>
                        </a:rPr>
                        <a:t>Remove </a:t>
                      </a:r>
                      <a:r>
                        <a:rPr lang="en-GB" sz="1600" b="0" baseline="0">
                          <a:latin typeface="Aptos" panose="020B0004020202020204" pitchFamily="34" charset="0"/>
                        </a:rPr>
                        <a:t>Admin / User from Team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Admins / Users who are removed from a Team become floating users who can be re-assigned to another Team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u="none" strike="noStrike" kern="1200" noProof="0">
                          <a:solidFill>
                            <a:srgbClr val="00B050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✓</a:t>
                      </a:r>
                      <a:endParaRPr lang="en-US" sz="1600" kern="1200">
                        <a:solidFill>
                          <a:srgbClr val="00B050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u="none" strike="noStrike" kern="1200" noProof="0">
                          <a:solidFill>
                            <a:srgbClr val="00B050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✓</a:t>
                      </a:r>
                      <a:br>
                        <a:rPr lang="en-GB" sz="1600" b="0" i="0" u="none" strike="noStrike" kern="1200" noProof="0">
                          <a:solidFill>
                            <a:srgbClr val="00B050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</a:br>
                      <a:r>
                        <a:rPr lang="en-GB" sz="1600" b="0" i="0" u="none" strike="noStrike" kern="1200" noProof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Remove user</a:t>
                      </a:r>
                      <a:endParaRPr lang="en-US" sz="1600" b="0" i="0" u="none" strike="noStrike" kern="1200">
                        <a:solidFill>
                          <a:schemeClr val="tx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latin typeface="Aptos" panose="020B0004020202020204" pitchFamily="34" charset="0"/>
                        </a:rPr>
                        <a:t>✗</a:t>
                      </a:r>
                      <a:endParaRPr lang="en-US" sz="160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5541478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600">
                          <a:latin typeface="Aptos" panose="020B0004020202020204" pitchFamily="34" charset="0"/>
                        </a:rPr>
                        <a:t>Delete Admin / User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solidFill>
                            <a:srgbClr val="00B050"/>
                          </a:solidFill>
                          <a:latin typeface="Aptos" panose="020B0004020202020204" pitchFamily="34" charset="0"/>
                        </a:rPr>
                        <a:t>✓</a:t>
                      </a:r>
                    </a:p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Delete admin &amp; user</a:t>
                      </a:r>
                      <a:endParaRPr lang="en-GB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0" i="0" u="none" strike="noStrike" noProof="0">
                          <a:solidFill>
                            <a:srgbClr val="00B050"/>
                          </a:solidFill>
                          <a:latin typeface="Aptos" panose="020B0004020202020204" pitchFamily="34" charset="0"/>
                        </a:rPr>
                        <a:t>✓</a:t>
                      </a:r>
                    </a:p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Delete user</a:t>
                      </a:r>
                      <a:endParaRPr lang="en-GB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u="none" strike="noStrike" noProof="0">
                          <a:latin typeface="Aptos" panose="020B0004020202020204" pitchFamily="34" charset="0"/>
                        </a:rPr>
                        <a:t>✗</a:t>
                      </a:r>
                      <a:endParaRPr lang="en-US" sz="160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2503344"/>
                  </a:ext>
                </a:extLst>
              </a:tr>
            </a:tbl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0C740FC7-B66A-4020-9105-B92486CF0379}"/>
              </a:ext>
            </a:extLst>
          </p:cNvPr>
          <p:cNvSpPr txBox="1">
            <a:spLocks/>
          </p:cNvSpPr>
          <p:nvPr/>
        </p:nvSpPr>
        <p:spPr>
          <a:xfrm>
            <a:off x="2076266" y="108488"/>
            <a:ext cx="5738324" cy="4969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TRAVEL AGENT ROLES</a:t>
            </a:r>
            <a:endParaRPr lang="en-US" sz="80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704201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8D1532-6D3B-D0B0-D0F0-EA6E7D5E48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7CBE030-39B0-778B-0798-82B53713F1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 l="1834" r="2084"/>
          <a:stretch/>
        </p:blipFill>
        <p:spPr>
          <a:xfrm>
            <a:off x="0" y="912765"/>
            <a:ext cx="12192000" cy="594523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1913CDE-63F8-98D7-3369-4AB36B692D1A}"/>
              </a:ext>
            </a:extLst>
          </p:cNvPr>
          <p:cNvGrpSpPr/>
          <p:nvPr/>
        </p:nvGrpSpPr>
        <p:grpSpPr>
          <a:xfrm>
            <a:off x="3148211" y="2340706"/>
            <a:ext cx="5895578" cy="2643583"/>
            <a:chOff x="3148211" y="1551877"/>
            <a:chExt cx="5895578" cy="264358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85738B-CD91-FAD9-5E5B-EA31D30960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961" t="14142" r="2460" b="74201"/>
            <a:stretch/>
          </p:blipFill>
          <p:spPr>
            <a:xfrm>
              <a:off x="3148212" y="1551877"/>
              <a:ext cx="5895577" cy="1044004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DA58151-0D23-9E37-2D5F-CB9886F54F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961" t="34841" r="2460" b="47299"/>
            <a:stretch/>
          </p:blipFill>
          <p:spPr>
            <a:xfrm>
              <a:off x="3148211" y="2595881"/>
              <a:ext cx="5895577" cy="1599579"/>
            </a:xfrm>
            <a:prstGeom prst="rect">
              <a:avLst/>
            </a:prstGeom>
          </p:spPr>
        </p:pic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01583B1C-C7FB-687F-3B19-9ED503658D8D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DIRECT CASH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BC0D27-4FF5-29A5-E03B-5B47772F5AE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587">
            <a:off x="4585922" y="4114560"/>
            <a:ext cx="628307" cy="628307"/>
          </a:xfrm>
          <a:prstGeom prst="rect">
            <a:avLst/>
          </a:prstGeom>
        </p:spPr>
      </p:pic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E7E9448D-F545-6960-32EC-4A9CB8D50625}"/>
              </a:ext>
            </a:extLst>
          </p:cNvPr>
          <p:cNvSpPr/>
          <p:nvPr/>
        </p:nvSpPr>
        <p:spPr>
          <a:xfrm>
            <a:off x="7578207" y="5377017"/>
            <a:ext cx="4114566" cy="61874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  <a:t>Direct Cash 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only appears for TIDS agents in selected markets</a:t>
            </a:r>
            <a:endParaRPr lang="en-US" sz="1400" b="1">
              <a:solidFill>
                <a:schemeClr val="tx1"/>
              </a:solidFill>
              <a:latin typeface="Aptos" panose="020B000402020202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8508598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AB97C79-A755-0C85-5F25-77338A40347D}"/>
              </a:ext>
            </a:extLst>
          </p:cNvPr>
          <p:cNvGrpSpPr/>
          <p:nvPr/>
        </p:nvGrpSpPr>
        <p:grpSpPr>
          <a:xfrm>
            <a:off x="830329" y="969861"/>
            <a:ext cx="7423333" cy="5888140"/>
            <a:chOff x="860442" y="969861"/>
            <a:chExt cx="7423333" cy="588814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C064848-A6AE-B160-6F0B-2B305A846F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0442" y="969861"/>
              <a:ext cx="7423333" cy="5888140"/>
            </a:xfrm>
            <a:prstGeom prst="rect">
              <a:avLst/>
            </a:prstGeom>
            <a:ln w="38100">
              <a:noFill/>
            </a:ln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552DB0E-E912-BD8D-DFEF-F9E21BB7877A}"/>
                </a:ext>
              </a:extLst>
            </p:cNvPr>
            <p:cNvSpPr/>
            <p:nvPr/>
          </p:nvSpPr>
          <p:spPr>
            <a:xfrm>
              <a:off x="2556681" y="5227093"/>
              <a:ext cx="827964" cy="1774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</p:grpSp>
      <p:sp>
        <p:nvSpPr>
          <p:cNvPr id="13" name="Rectangle: Diagonal Corners Rounded 12"/>
          <p:cNvSpPr/>
          <p:nvPr/>
        </p:nvSpPr>
        <p:spPr>
          <a:xfrm>
            <a:off x="8441889" y="4608829"/>
            <a:ext cx="3382897" cy="115429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Agents can view payment information and payment type under </a:t>
            </a:r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  <a:t>Payment Info</a:t>
            </a:r>
            <a:endParaRPr lang="en-SG" sz="1400" b="1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D18A305-4A4C-47CB-95B2-97D2B3B2128A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PAYMENT HISTORY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A6EDDB-FCD8-328F-BD24-BF95D57D84C4}"/>
              </a:ext>
            </a:extLst>
          </p:cNvPr>
          <p:cNvSpPr/>
          <p:nvPr/>
        </p:nvSpPr>
        <p:spPr>
          <a:xfrm>
            <a:off x="818297" y="4680286"/>
            <a:ext cx="7423333" cy="108284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67162115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DF6FED-52D5-E385-628D-399A5D1CDA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D01B514-22B7-9ECD-E7F1-ADEF0864AD2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882202-D6BD-6AE4-DBCD-30AE7570B9A7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28/5/2025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D26286-C291-4048-BDE9-2FFB6B9831F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132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899C9CED-5170-3899-9D74-D0A139059986}"/>
              </a:ext>
            </a:extLst>
          </p:cNvPr>
          <p:cNvSpPr/>
          <p:nvPr/>
        </p:nvSpPr>
        <p:spPr>
          <a:xfrm>
            <a:off x="4882894" y="426411"/>
            <a:ext cx="6862065" cy="1135689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D48C5E-054E-3388-5338-A0C82A9983FD}"/>
              </a:ext>
            </a:extLst>
          </p:cNvPr>
          <p:cNvSpPr txBox="1"/>
          <p:nvPr/>
        </p:nvSpPr>
        <p:spPr>
          <a:xfrm>
            <a:off x="4994653" y="518160"/>
            <a:ext cx="6638545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Add Ancillaries </a:t>
            </a:r>
            <a:r>
              <a:rPr lang="en-SG" sz="2800" b="1">
                <a:solidFill>
                  <a:schemeClr val="bg1"/>
                </a:solidFill>
                <a:latin typeface="Aptos" panose="020B0004020202020204" pitchFamily="34" charset="0"/>
              </a:rPr>
              <a:t>to Ticketed Booking</a:t>
            </a:r>
            <a:endParaRPr lang="en-US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A4A564E5-4227-7D53-36A0-F9B98984A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3952469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3AE6902-BCA5-C5B7-652D-AD5D03C548B6}"/>
              </a:ext>
            </a:extLst>
          </p:cNvPr>
          <p:cNvSpPr txBox="1"/>
          <p:nvPr/>
        </p:nvSpPr>
        <p:spPr>
          <a:xfrm>
            <a:off x="2065157" y="132108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ADD ANCILLARIES TO TICKETED BOOKING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E4045E-3092-19B8-D4F2-00956EF025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0904" y="880534"/>
            <a:ext cx="8087486" cy="5867936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E98BAD9A-EFA2-E8B2-F80A-0DB7FB9E5F14}"/>
              </a:ext>
            </a:extLst>
          </p:cNvPr>
          <p:cNvSpPr/>
          <p:nvPr/>
        </p:nvSpPr>
        <p:spPr>
          <a:xfrm>
            <a:off x="7671171" y="5433647"/>
            <a:ext cx="4031836" cy="82398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Agents can add ancillaries 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for ticketed bookings at the order details page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ACDB52-849A-7195-E5D3-9E7AE65F52A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9977">
            <a:off x="5499843" y="6279756"/>
            <a:ext cx="628307" cy="62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871892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15B916-48C0-347F-C7D6-A5CBC70604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677ABFF-1850-F7D8-6BFF-0982309274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1893" y="846306"/>
            <a:ext cx="6444320" cy="60116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40E80AB-46A3-8745-A260-8F5FC3CD185A}"/>
              </a:ext>
            </a:extLst>
          </p:cNvPr>
          <p:cNvSpPr txBox="1"/>
          <p:nvPr/>
        </p:nvSpPr>
        <p:spPr>
          <a:xfrm>
            <a:off x="2065157" y="132108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ADD ANCILLARIES TO TICKETED BOOKING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B7C7FA8B-836D-6F75-76E3-1D9BD7C0FDE9}"/>
              </a:ext>
            </a:extLst>
          </p:cNvPr>
          <p:cNvSpPr/>
          <p:nvPr/>
        </p:nvSpPr>
        <p:spPr>
          <a:xfrm>
            <a:off x="173086" y="1434590"/>
            <a:ext cx="4031836" cy="281908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4 types of ancillaries/service are available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XBAG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Seat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Meal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Special service requests</a:t>
            </a:r>
          </a:p>
          <a:p>
            <a:pPr marL="342900" indent="-342900" fontAlgn="base">
              <a:buFont typeface="+mj-lt"/>
              <a:buAutoNum type="arabicPeriod"/>
            </a:pPr>
            <a:endParaRPr lang="en-US" sz="14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fontAlgn="base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Ancillaries/service can be added for each flight segment and each passenger</a:t>
            </a:r>
          </a:p>
          <a:p>
            <a:pPr fontAlgn="base"/>
            <a:endParaRPr lang="en-US" sz="14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fontAlgn="base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Refer to 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hlinkClick r:id="rId3" action="ppaction://hlinksldjump"/>
              </a:rPr>
              <a:t>Ancillaries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 for more details on adding each ancillary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E86081-23BB-E70F-D361-7E66C7048E0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9977">
            <a:off x="8023572" y="6237486"/>
            <a:ext cx="628307" cy="628307"/>
          </a:xfrm>
          <a:prstGeom prst="rect">
            <a:avLst/>
          </a:prstGeom>
        </p:spPr>
      </p:pic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4A4B1148-E6F8-5981-54BB-0D9ED0E9A101}"/>
              </a:ext>
            </a:extLst>
          </p:cNvPr>
          <p:cNvSpPr/>
          <p:nvPr/>
        </p:nvSpPr>
        <p:spPr>
          <a:xfrm>
            <a:off x="337264" y="4614531"/>
            <a:ext cx="3919490" cy="2073184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  <a:t>Hold ancillaries for ticketed bookings</a:t>
            </a:r>
          </a:p>
          <a:p>
            <a:pPr fontAlgn="base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Free ancillaries/services (e.g. free seat, meals, SSR) are confirmed once added</a:t>
            </a:r>
          </a:p>
          <a:p>
            <a:pPr fontAlgn="base"/>
            <a:endParaRPr lang="en-US" sz="14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fontAlgn="base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Paid ancillaries (e.g. XBAG, paid seat) are held for 72h from time of ancillary addition</a:t>
            </a:r>
          </a:p>
        </p:txBody>
      </p:sp>
    </p:spTree>
    <p:extLst>
      <p:ext uri="{BB962C8B-B14F-4D97-AF65-F5344CB8AC3E}">
        <p14:creationId xmlns:p14="http://schemas.microsoft.com/office/powerpoint/2010/main" val="3777676909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1F15BB-B578-CF86-DA19-491119EB93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5B0DBD5-3D43-07FF-0531-7947ACF65F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8814" y="944621"/>
            <a:ext cx="6810963" cy="59170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92AACA-FFD5-D772-E36F-427A116219B7}"/>
              </a:ext>
            </a:extLst>
          </p:cNvPr>
          <p:cNvSpPr txBox="1"/>
          <p:nvPr/>
        </p:nvSpPr>
        <p:spPr>
          <a:xfrm>
            <a:off x="2065157" y="132108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ADD ANCILLARIES TO TICKETED BOOKING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E69DF07C-8599-4EAB-7F67-D78F837FCF97}"/>
              </a:ext>
            </a:extLst>
          </p:cNvPr>
          <p:cNvSpPr/>
          <p:nvPr/>
        </p:nvSpPr>
        <p:spPr>
          <a:xfrm>
            <a:off x="8079777" y="3974413"/>
            <a:ext cx="3591569" cy="82398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Added ancillaries are reflected on order details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ECBD3F3-16DA-F471-190C-380113844F18}"/>
              </a:ext>
            </a:extLst>
          </p:cNvPr>
          <p:cNvSpPr/>
          <p:nvPr/>
        </p:nvSpPr>
        <p:spPr>
          <a:xfrm>
            <a:off x="1381598" y="5006566"/>
            <a:ext cx="6467755" cy="1783533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36634689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1F15BB-B578-CF86-DA19-491119EB93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A9FA7D8-0DC9-475A-5464-0D2EC280EA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675" y="939324"/>
            <a:ext cx="9010650" cy="36861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92AACA-FFD5-D772-E36F-427A116219B7}"/>
              </a:ext>
            </a:extLst>
          </p:cNvPr>
          <p:cNvSpPr txBox="1"/>
          <p:nvPr/>
        </p:nvSpPr>
        <p:spPr>
          <a:xfrm>
            <a:off x="2065157" y="132108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ADD ANCILLARIES TO TICKETED BOOKING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E69DF07C-8599-4EAB-7F67-D78F837FCF97}"/>
              </a:ext>
            </a:extLst>
          </p:cNvPr>
          <p:cNvSpPr/>
          <p:nvPr/>
        </p:nvSpPr>
        <p:spPr>
          <a:xfrm>
            <a:off x="2629527" y="4799996"/>
            <a:ext cx="6710240" cy="137159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/>
            <a:r>
              <a:rPr lang="en-SG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Ancillaries can be added to booking multiple times</a:t>
            </a:r>
            <a:r>
              <a:rPr lang="en-US" sz="14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algn="l" rtl="0" fontAlgn="base"/>
            <a:endParaRPr lang="en-US" sz="1400" b="0" i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algn="l" rtl="0" fontAlgn="base"/>
            <a:r>
              <a:rPr lang="en-SG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After ancillary has been added to booking, if agent tries to add more ancillaries there will be a reference of previously selected ancillaries on the ancillary selection page</a:t>
            </a:r>
            <a:endParaRPr lang="en-US" sz="1400" b="0" i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B272CDC-FF6F-C768-8BDD-6D0B91EEBD64}"/>
              </a:ext>
            </a:extLst>
          </p:cNvPr>
          <p:cNvSpPr/>
          <p:nvPr/>
        </p:nvSpPr>
        <p:spPr>
          <a:xfrm>
            <a:off x="8307421" y="1872860"/>
            <a:ext cx="1838527" cy="121081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43630037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5B4DA2-2900-3CDB-A400-BE445B8F07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271553-05E0-A59A-88F2-BA4DA60F9C1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B15755-54E2-3379-147F-B589916CE669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28/5/2025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52CA70-95E5-EAD4-5D47-FD7D38290B1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137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D5E10BD8-3D73-4769-6801-2AC8A8A37ED4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75D073-2F23-B44C-A8A2-1EC6B311E13A}"/>
              </a:ext>
            </a:extLst>
          </p:cNvPr>
          <p:cNvSpPr txBox="1"/>
          <p:nvPr/>
        </p:nvSpPr>
        <p:spPr>
          <a:xfrm>
            <a:off x="6382053" y="604678"/>
            <a:ext cx="4280531" cy="95410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 err="1">
                <a:solidFill>
                  <a:schemeClr val="bg1"/>
                </a:solidFill>
                <a:latin typeface="Aptos" panose="020B0004020202020204" pitchFamily="34" charset="0"/>
              </a:rPr>
              <a:t>Reshop</a:t>
            </a:r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 Ticketed Booking</a:t>
            </a:r>
            <a:endParaRPr lang="en-SG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6475E7D3-18E4-93B9-3A67-4FD7137B6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6726341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2A40CA-6035-70B6-D8B7-19C48F9A9C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9423B275-8270-9C5B-D7EF-FA5B2DB767BD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RESHOP WITH </a:t>
            </a:r>
          </a:p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INSTANT / DEFERRED PAYMENT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41D0A93-0DB6-A543-2D5D-45100D14DB79}"/>
              </a:ext>
            </a:extLst>
          </p:cNvPr>
          <p:cNvSpPr/>
          <p:nvPr/>
        </p:nvSpPr>
        <p:spPr>
          <a:xfrm>
            <a:off x="635187" y="2431786"/>
            <a:ext cx="5193603" cy="343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err="1">
                <a:latin typeface="Aptos" panose="020B0004020202020204" pitchFamily="34" charset="0"/>
              </a:rPr>
              <a:t>Reshop</a:t>
            </a:r>
            <a:r>
              <a:rPr lang="en-US" sz="1500">
                <a:latin typeface="Aptos" panose="020B0004020202020204" pitchFamily="34" charset="0"/>
              </a:rPr>
              <a:t> – Instant Payment</a:t>
            </a:r>
            <a:endParaRPr lang="en-SG" sz="1500">
              <a:latin typeface="Aptos" panose="020B00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A5EE10-FCF2-8B68-74F5-5E10E15E0601}"/>
              </a:ext>
            </a:extLst>
          </p:cNvPr>
          <p:cNvSpPr/>
          <p:nvPr/>
        </p:nvSpPr>
        <p:spPr>
          <a:xfrm>
            <a:off x="6334174" y="2433041"/>
            <a:ext cx="5193603" cy="34375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err="1">
                <a:latin typeface="Aptos" panose="020B0004020202020204" pitchFamily="34" charset="0"/>
              </a:rPr>
              <a:t>Reshop</a:t>
            </a:r>
            <a:r>
              <a:rPr lang="en-US" sz="1500">
                <a:latin typeface="Aptos" panose="020B0004020202020204" pitchFamily="34" charset="0"/>
              </a:rPr>
              <a:t> – Deferred Payment</a:t>
            </a:r>
            <a:endParaRPr lang="en-SG" sz="1500">
              <a:latin typeface="Aptos" panose="020B00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FC02FBC-7EA5-7496-8FF9-0A62CA5BBB28}"/>
              </a:ext>
            </a:extLst>
          </p:cNvPr>
          <p:cNvSpPr/>
          <p:nvPr/>
        </p:nvSpPr>
        <p:spPr>
          <a:xfrm>
            <a:off x="635186" y="2785476"/>
            <a:ext cx="5193601" cy="1009141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 and pay immediately</a:t>
            </a:r>
            <a:endParaRPr lang="en-SG" sz="1400">
              <a:solidFill>
                <a:srgbClr val="FF0000"/>
              </a:solidFill>
              <a:latin typeface="Aptos" panose="020B00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3A3E969-6331-D022-697C-BE99C0CBAB71}"/>
              </a:ext>
            </a:extLst>
          </p:cNvPr>
          <p:cNvSpPr/>
          <p:nvPr/>
        </p:nvSpPr>
        <p:spPr>
          <a:xfrm>
            <a:off x="6334176" y="2785476"/>
            <a:ext cx="5193601" cy="121040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 first and hold inventory before making payment within the TTL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Both old and new itinerary are concurrently held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Select whether to retain original offer or select new offer before making payment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632C7F-D10A-B23D-CC4E-F0B9DFF1BB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4542"/>
          <a:stretch/>
        </p:blipFill>
        <p:spPr>
          <a:xfrm>
            <a:off x="764339" y="4167010"/>
            <a:ext cx="5011201" cy="2282260"/>
          </a:xfrm>
          <a:prstGeom prst="rect">
            <a:avLst/>
          </a:prstGeom>
          <a:ln w="38100"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0FF4EF-3D9C-D26B-FDE9-814CA895D3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3769"/>
          <a:stretch/>
        </p:blipFill>
        <p:spPr>
          <a:xfrm>
            <a:off x="6416461" y="4176154"/>
            <a:ext cx="5111316" cy="2282259"/>
          </a:xfrm>
          <a:prstGeom prst="rect">
            <a:avLst/>
          </a:prstGeom>
          <a:ln w="38100">
            <a:noFill/>
          </a:ln>
        </p:spPr>
      </p:pic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BFAAC285-9AA1-A34D-6F66-1A62725E9E92}"/>
              </a:ext>
            </a:extLst>
          </p:cNvPr>
          <p:cNvSpPr/>
          <p:nvPr/>
        </p:nvSpPr>
        <p:spPr>
          <a:xfrm>
            <a:off x="2780719" y="6218043"/>
            <a:ext cx="1797777" cy="48073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latin typeface="Aptos" panose="020B0004020202020204" pitchFamily="34" charset="0"/>
              </a:rPr>
              <a:t>Pay immediately</a:t>
            </a:r>
            <a:endParaRPr lang="en-SG" sz="12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1F4536B7-CDC6-8699-F78D-EA2D56F354E8}"/>
              </a:ext>
            </a:extLst>
          </p:cNvPr>
          <p:cNvSpPr/>
          <p:nvPr/>
        </p:nvSpPr>
        <p:spPr>
          <a:xfrm>
            <a:off x="8512393" y="6218043"/>
            <a:ext cx="1982532" cy="48073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latin typeface="Aptos" panose="020B0004020202020204" pitchFamily="34" charset="0"/>
              </a:rPr>
              <a:t>Holds original and new offers and pay later</a:t>
            </a:r>
            <a:endParaRPr lang="en-SG" sz="12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626D2A93-F905-444E-BF98-4A8302F2A538}"/>
              </a:ext>
            </a:extLst>
          </p:cNvPr>
          <p:cNvSpPr/>
          <p:nvPr/>
        </p:nvSpPr>
        <p:spPr>
          <a:xfrm>
            <a:off x="652693" y="1020008"/>
            <a:ext cx="4897715" cy="119300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Agents can modify the booking after issuance as well</a:t>
            </a:r>
          </a:p>
          <a:p>
            <a:endParaRPr lang="en-US" sz="14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There are 2 </a:t>
            </a:r>
            <a:r>
              <a:rPr lang="en-US" sz="140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 flows: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 – Instant Payment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 – Deferred Payment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4426BFF-3EEC-864F-5099-0A75F2C35A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6531" y="1020008"/>
            <a:ext cx="5591175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402585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DA78E9-F159-3031-8FA9-D585CD528E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65B53E-5086-8E58-CBA0-118F48FDF4F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A2C2F2-07D4-3B58-8367-AC77FCD3CC13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28/5/2025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48494-1D62-DDA9-8B58-A37E2577EBD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139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4E98EB79-9B26-0D7E-8F51-4872295CCACE}"/>
              </a:ext>
            </a:extLst>
          </p:cNvPr>
          <p:cNvSpPr/>
          <p:nvPr/>
        </p:nvSpPr>
        <p:spPr>
          <a:xfrm>
            <a:off x="5557520" y="426411"/>
            <a:ext cx="6187440" cy="1645457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C0C0AB-941D-E607-F252-844E2F50C528}"/>
              </a:ext>
            </a:extLst>
          </p:cNvPr>
          <p:cNvSpPr txBox="1"/>
          <p:nvPr/>
        </p:nvSpPr>
        <p:spPr>
          <a:xfrm>
            <a:off x="6382056" y="604678"/>
            <a:ext cx="4280531" cy="138499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 err="1">
                <a:solidFill>
                  <a:schemeClr val="bg1"/>
                </a:solidFill>
                <a:latin typeface="Aptos" panose="020B0004020202020204" pitchFamily="34" charset="0"/>
              </a:rPr>
              <a:t>Reshop</a:t>
            </a:r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 Ticketed Booking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– Instant Payment</a:t>
            </a:r>
            <a:endParaRPr lang="en-SG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8F3DDEB4-CD5C-5ACF-2D5F-1BB79E6FC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60918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CD59E0-1244-C045-703B-420F56D322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457FE5-83FC-1F6C-B384-969C4C9B94C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A5675C-D3A1-CB59-06D7-347AFCEFFCAB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28/5/2025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A8AF66-3E6A-BF38-8AB5-26138C98D65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14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C9990FEB-BF03-621C-7AF5-1501C7F5025A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83D95B-7940-ED53-FA7E-914CC154739E}"/>
              </a:ext>
            </a:extLst>
          </p:cNvPr>
          <p:cNvSpPr txBox="1"/>
          <p:nvPr/>
        </p:nvSpPr>
        <p:spPr>
          <a:xfrm>
            <a:off x="6412320" y="604678"/>
            <a:ext cx="4219937" cy="95410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ONBOARDING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Travel Agent Registration</a:t>
            </a:r>
            <a:endParaRPr lang="en-SG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B0A2D2BC-5C7D-9D85-C339-9AA439DFC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0756486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9A55F4-BFE8-3012-5368-A9243048AA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7BFF3D-E7F1-498F-E4EE-F18471B9B6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0313" y="939125"/>
            <a:ext cx="8810962" cy="59188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62D2E2-F307-6281-15BB-7A51862D80E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6024" flipH="1">
            <a:off x="5340325" y="5791843"/>
            <a:ext cx="696880" cy="6968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4EB28E-7DC3-7CAE-1FA6-05FA4BDFBC58}"/>
              </a:ext>
            </a:extLst>
          </p:cNvPr>
          <p:cNvSpPr txBox="1"/>
          <p:nvPr/>
        </p:nvSpPr>
        <p:spPr>
          <a:xfrm>
            <a:off x="2046304" y="130487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RESHOP TICKETED BOOKING – INSTANT PAYMENT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8CEB5C90-0242-87D9-B82C-F33650A7ABAB}"/>
              </a:ext>
            </a:extLst>
          </p:cNvPr>
          <p:cNvSpPr/>
          <p:nvPr/>
        </p:nvSpPr>
        <p:spPr>
          <a:xfrm>
            <a:off x="7063727" y="5027203"/>
            <a:ext cx="3687550" cy="89167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Click “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Reshop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(Instant Payment)” to modify the booking and pay immediately</a:t>
            </a:r>
          </a:p>
        </p:txBody>
      </p:sp>
    </p:spTree>
    <p:extLst>
      <p:ext uri="{BB962C8B-B14F-4D97-AF65-F5344CB8AC3E}">
        <p14:creationId xmlns:p14="http://schemas.microsoft.com/office/powerpoint/2010/main" val="1857928136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67B75-7C1F-D611-D8B8-2E4DD9B05E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flight registration&#10;&#10;Description automatically generated">
            <a:extLst>
              <a:ext uri="{FF2B5EF4-FFF2-40B4-BE49-F238E27FC236}">
                <a16:creationId xmlns:a16="http://schemas.microsoft.com/office/drawing/2014/main" id="{778A9FD9-D0F2-F6A7-FD3B-CB2E9D2F0B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275" y="1758633"/>
            <a:ext cx="9315450" cy="49053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9F8549-7AA7-793C-170F-0619F6A61C5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6024" flipH="1">
            <a:off x="1290629" y="2896574"/>
            <a:ext cx="696880" cy="696880"/>
          </a:xfrm>
          <a:prstGeom prst="rect">
            <a:avLst/>
          </a:prstGeom>
        </p:spPr>
      </p:pic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9A3DEDBB-AAA6-1B7A-05AD-BB27F17B2D1C}"/>
              </a:ext>
            </a:extLst>
          </p:cNvPr>
          <p:cNvSpPr/>
          <p:nvPr/>
        </p:nvSpPr>
        <p:spPr>
          <a:xfrm>
            <a:off x="164924" y="1015008"/>
            <a:ext cx="4832259" cy="70629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Select the segment to change.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This segment will become modifiable under “Change to</a:t>
            </a:r>
            <a:r>
              <a:rPr lang="en-US" sz="1400">
                <a:solidFill>
                  <a:prstClr val="black"/>
                </a:solidFill>
                <a:latin typeface="Aptos" panose="020B0004020202020204" pitchFamily="34" charset="0"/>
              </a:rPr>
              <a:t>”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F4BE8855-1E8B-FD0C-2B89-F1BB77556466}"/>
              </a:ext>
            </a:extLst>
          </p:cNvPr>
          <p:cNvSpPr/>
          <p:nvPr/>
        </p:nvSpPr>
        <p:spPr>
          <a:xfrm>
            <a:off x="9619169" y="3541715"/>
            <a:ext cx="2468867" cy="3053045"/>
          </a:xfrm>
          <a:prstGeom prst="round2DiagRect">
            <a:avLst>
              <a:gd name="adj1" fmla="val 11219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Modify itinerary and click Change Booking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Cabin Preference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Origin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Destination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Departure Date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Click “+</a:t>
            </a:r>
            <a:r>
              <a:rPr lang="en-US" sz="1400">
                <a:solidFill>
                  <a:prstClr val="black"/>
                </a:solidFill>
                <a:latin typeface="Aptos" panose="020B0004020202020204" pitchFamily="34" charset="0"/>
              </a:rPr>
              <a:t>”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to add segment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Click </a:t>
            </a:r>
            <a:r>
              <a:rPr lang="en-US" sz="1400">
                <a:solidFill>
                  <a:prstClr val="black"/>
                </a:solidFill>
                <a:latin typeface="Aptos" panose="020B0004020202020204" pitchFamily="34" charset="0"/>
              </a:rPr>
              <a:t>“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–” to delete segment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Tip: when deleting a segment, select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all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segments and delete selected segment</a:t>
            </a:r>
            <a:endParaRPr kumimoji="0" lang="en-SG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BEC9D52-3A94-74AF-5875-0FDD4513F20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6024" flipH="1">
            <a:off x="991618" y="4512038"/>
            <a:ext cx="696880" cy="696880"/>
          </a:xfrm>
          <a:prstGeom prst="rect">
            <a:avLst/>
          </a:prstGeom>
        </p:spPr>
      </p:pic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8A4FC7C1-7959-C9D9-316B-93245CB51F28}"/>
              </a:ext>
            </a:extLst>
          </p:cNvPr>
          <p:cNvSpPr/>
          <p:nvPr/>
        </p:nvSpPr>
        <p:spPr>
          <a:xfrm>
            <a:off x="2762120" y="4217017"/>
            <a:ext cx="4116443" cy="48090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Unlike initial Flight Search, cabin class can only be selected for the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entire itinerary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at Reshop</a:t>
            </a:r>
            <a:endParaRPr kumimoji="0" lang="en-SG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F428195-AFC1-BA66-7ED1-1C895397FFF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0000">
            <a:off x="7673041" y="6203139"/>
            <a:ext cx="767767" cy="767767"/>
          </a:xfrm>
          <a:prstGeom prst="rect">
            <a:avLst/>
          </a:prstGeom>
        </p:spPr>
      </p:pic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116DBE17-E1BE-CB47-C024-612A37224FC3}"/>
              </a:ext>
            </a:extLst>
          </p:cNvPr>
          <p:cNvSpPr/>
          <p:nvPr/>
        </p:nvSpPr>
        <p:spPr>
          <a:xfrm>
            <a:off x="5606696" y="5956371"/>
            <a:ext cx="2121408" cy="480902"/>
          </a:xfrm>
          <a:prstGeom prst="round2DiagRect">
            <a:avLst>
              <a:gd name="adj1" fmla="val 11219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Click “Change booking”</a:t>
            </a:r>
            <a:endParaRPr kumimoji="0" lang="en-SG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6DF5F2-CD87-376F-825C-36116402C659}"/>
              </a:ext>
            </a:extLst>
          </p:cNvPr>
          <p:cNvSpPr txBox="1"/>
          <p:nvPr/>
        </p:nvSpPr>
        <p:spPr>
          <a:xfrm>
            <a:off x="2046304" y="130487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RESHOP TICKETED BOOKING – INSTANT PAYMENT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8537655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8D5986B1-7761-E9F1-90CE-FA7552B74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88" y="894080"/>
            <a:ext cx="7196055" cy="5963920"/>
          </a:xfrm>
          <a:prstGeom prst="rect">
            <a:avLst/>
          </a:prstGeom>
        </p:spPr>
      </p:pic>
      <p:sp>
        <p:nvSpPr>
          <p:cNvPr id="20" name="Rectangle: Diagonal Corners Rounded 19">
            <a:extLst>
              <a:ext uri="{FF2B5EF4-FFF2-40B4-BE49-F238E27FC236}">
                <a16:creationId xmlns:a16="http://schemas.microsoft.com/office/drawing/2014/main" id="{7D71DBFB-A104-493A-BAAD-31DF69AC12E7}"/>
              </a:ext>
            </a:extLst>
          </p:cNvPr>
          <p:cNvSpPr/>
          <p:nvPr/>
        </p:nvSpPr>
        <p:spPr>
          <a:xfrm>
            <a:off x="8080639" y="3875024"/>
            <a:ext cx="3408226" cy="169265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Select the new flight offer for the changed segment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Similar to initial flight search, for each fare family the lowest available RBD is displayed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454240-5612-0BAB-8364-32676C725A6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3200" flipH="1">
            <a:off x="2731541" y="5997393"/>
            <a:ext cx="788578" cy="7885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130C02D-771F-D443-5725-2BD6D927E6EB}"/>
              </a:ext>
            </a:extLst>
          </p:cNvPr>
          <p:cNvSpPr txBox="1"/>
          <p:nvPr/>
        </p:nvSpPr>
        <p:spPr>
          <a:xfrm>
            <a:off x="2046304" y="130487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RESHOP TICKETED BOOKING – INSTANT PAYMENT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018792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flight ticket&#10;&#10;Description automatically generated">
            <a:extLst>
              <a:ext uri="{FF2B5EF4-FFF2-40B4-BE49-F238E27FC236}">
                <a16:creationId xmlns:a16="http://schemas.microsoft.com/office/drawing/2014/main" id="{E24288D5-B1DC-25D7-6199-12EEC65FDD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7" y="1038225"/>
            <a:ext cx="9319895" cy="4578350"/>
          </a:xfrm>
          <a:prstGeom prst="rect">
            <a:avLst/>
          </a:prstGeom>
        </p:spPr>
      </p:pic>
      <p:sp>
        <p:nvSpPr>
          <p:cNvPr id="15" name="Rectangle: Diagonal Corners Rounded 14">
            <a:extLst>
              <a:ext uri="{FF2B5EF4-FFF2-40B4-BE49-F238E27FC236}">
                <a16:creationId xmlns:a16="http://schemas.microsoft.com/office/drawing/2014/main" id="{7468678B-4074-8066-CC9A-CC9672A3ECD0}"/>
              </a:ext>
            </a:extLst>
          </p:cNvPr>
          <p:cNvSpPr/>
          <p:nvPr/>
        </p:nvSpPr>
        <p:spPr>
          <a:xfrm>
            <a:off x="9481238" y="1718808"/>
            <a:ext cx="2553721" cy="184880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Review the new offer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Fare difference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Tax difference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Penalties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View fare conditions and fare breakdown</a:t>
            </a:r>
            <a:endParaRPr kumimoji="0" lang="en-SG" sz="1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A50F8F4D-769E-1C40-EBCC-C9BF365B8A12}"/>
              </a:ext>
            </a:extLst>
          </p:cNvPr>
          <p:cNvSpPr/>
          <p:nvPr/>
        </p:nvSpPr>
        <p:spPr>
          <a:xfrm>
            <a:off x="396392" y="5848131"/>
            <a:ext cx="7223808" cy="87005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If agents would like to check the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reshop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price only, they can stop here.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The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reshop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is committed once agents select “Pay and issue ticket” and complete payment</a:t>
            </a:r>
            <a:endParaRPr kumimoji="0" lang="en-SG" sz="1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498F1F6-A1FA-ED6A-3BAD-BD61A8D295D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3200" flipH="1">
            <a:off x="6928557" y="5227905"/>
            <a:ext cx="788578" cy="78857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BFE320A-E616-A56E-D19D-CB124D200754}"/>
              </a:ext>
            </a:extLst>
          </p:cNvPr>
          <p:cNvSpPr txBox="1"/>
          <p:nvPr/>
        </p:nvSpPr>
        <p:spPr>
          <a:xfrm>
            <a:off x="2046304" y="130487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RESHOP TICKETED BOOKING – INSTANT PAYMENT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11043F3-EC5A-3736-91F4-123E2D7FE88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3200" flipH="1">
            <a:off x="8267754" y="3996291"/>
            <a:ext cx="788578" cy="78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69792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A5777C-CAE3-6577-621F-8E7701D165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04E4F8BB-A60E-E857-E134-4FF4ADDBEC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6414" y="762000"/>
            <a:ext cx="6491572" cy="610616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338D351-82CE-56D5-FDE1-251282FD3149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RESHOP TICKETED BOOKING</a:t>
            </a:r>
          </a:p>
        </p:txBody>
      </p:sp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930F2909-6D30-4633-1DDE-300E909F4AF1}"/>
              </a:ext>
            </a:extLst>
          </p:cNvPr>
          <p:cNvSpPr/>
          <p:nvPr/>
        </p:nvSpPr>
        <p:spPr>
          <a:xfrm>
            <a:off x="615683" y="3340424"/>
            <a:ext cx="4508975" cy="78620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Once the booking </a:t>
            </a:r>
            <a:r>
              <a:rPr lang="en-US" sz="1400">
                <a:solidFill>
                  <a:prstClr val="black"/>
                </a:solidFill>
                <a:latin typeface="Aptos" panose="020B0004020202020204" pitchFamily="34" charset="0"/>
              </a:rPr>
              <a:t>is reissued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, the agent can see the changes made under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Change and upgrade record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1FC1729-DF5C-2EA5-9628-6F156A378B9B}"/>
              </a:ext>
            </a:extLst>
          </p:cNvPr>
          <p:cNvSpPr/>
          <p:nvPr/>
        </p:nvSpPr>
        <p:spPr>
          <a:xfrm>
            <a:off x="5473453" y="3340424"/>
            <a:ext cx="6484083" cy="96027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78468323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1793A9-3912-5D90-1129-5DD7C34322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B3E06B-B35C-E4CB-2C37-4F9FE60E368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69C75D-9B48-2B84-9BB8-228382CF992A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28/5/2025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78E97E-2B67-9DDE-6240-ED47BDD6FE9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145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F8CD4059-9CD5-EC1D-7C28-32A4645E3823}"/>
              </a:ext>
            </a:extLst>
          </p:cNvPr>
          <p:cNvSpPr/>
          <p:nvPr/>
        </p:nvSpPr>
        <p:spPr>
          <a:xfrm>
            <a:off x="5557520" y="426411"/>
            <a:ext cx="6187440" cy="1645457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6136B0-862B-15E7-222F-ED1139CEAA6A}"/>
              </a:ext>
            </a:extLst>
          </p:cNvPr>
          <p:cNvSpPr txBox="1"/>
          <p:nvPr/>
        </p:nvSpPr>
        <p:spPr>
          <a:xfrm>
            <a:off x="6382055" y="604678"/>
            <a:ext cx="4280531" cy="138499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 err="1">
                <a:solidFill>
                  <a:schemeClr val="bg1"/>
                </a:solidFill>
                <a:latin typeface="Aptos" panose="020B0004020202020204" pitchFamily="34" charset="0"/>
              </a:rPr>
              <a:t>Reshop</a:t>
            </a:r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 Ticketed Booking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– Deferred Payment</a:t>
            </a:r>
            <a:endParaRPr lang="en-SG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23F97A01-6AF6-C7E9-1F58-F4AEC4A7C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7994831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C6D600-0CFC-2A29-CC0C-185FA8E20C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C034E0-3DA8-DCD0-7EE5-10006C1BA0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2958" y="808410"/>
            <a:ext cx="7126084" cy="60495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6CCE7F-9CCA-3C39-6F94-3897C9974D6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6024" flipH="1">
            <a:off x="5340325" y="6318582"/>
            <a:ext cx="696880" cy="6968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0D2B85-A510-1B72-98F0-69EFAC3843B1}"/>
              </a:ext>
            </a:extLst>
          </p:cNvPr>
          <p:cNvSpPr txBox="1"/>
          <p:nvPr/>
        </p:nvSpPr>
        <p:spPr>
          <a:xfrm>
            <a:off x="2046304" y="130487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RESHOP TICKETED BOOKING – DEFERRED PAYMENT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B98140B0-47A3-5A89-B097-1B018EAE9A39}"/>
              </a:ext>
            </a:extLst>
          </p:cNvPr>
          <p:cNvSpPr/>
          <p:nvPr/>
        </p:nvSpPr>
        <p:spPr>
          <a:xfrm>
            <a:off x="6468211" y="4394191"/>
            <a:ext cx="5020019" cy="146279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Click “</a:t>
            </a:r>
            <a:r>
              <a:rPr lang="en-US" sz="140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 (Deferred Payment)” to modify the booking first and pay later</a:t>
            </a:r>
          </a:p>
          <a:p>
            <a:pPr algn="ctr"/>
            <a:endParaRPr lang="en-US" sz="14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This is </a:t>
            </a:r>
            <a:r>
              <a:rPr lang="en-US" sz="140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 with double inventory, where the original and new offers are held simultaneously. Agents can decide which offer to proceed with before payment.</a:t>
            </a:r>
          </a:p>
        </p:txBody>
      </p:sp>
    </p:spTree>
    <p:extLst>
      <p:ext uri="{BB962C8B-B14F-4D97-AF65-F5344CB8AC3E}">
        <p14:creationId xmlns:p14="http://schemas.microsoft.com/office/powerpoint/2010/main" val="3861065003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523B5C-6F8C-7948-90FF-624C91F3C5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010DBC-A213-99F7-AAA1-747479B3EC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010" y="983938"/>
            <a:ext cx="8972550" cy="57435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90F798-346D-0841-F162-E21141A4F7E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6024" flipH="1">
            <a:off x="1917848" y="2797616"/>
            <a:ext cx="696880" cy="696880"/>
          </a:xfrm>
          <a:prstGeom prst="rect">
            <a:avLst/>
          </a:prstGeom>
        </p:spPr>
      </p:pic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699830D5-16C5-B12B-DFFF-B6E7131B20C9}"/>
              </a:ext>
            </a:extLst>
          </p:cNvPr>
          <p:cNvSpPr/>
          <p:nvPr/>
        </p:nvSpPr>
        <p:spPr>
          <a:xfrm>
            <a:off x="653010" y="1037988"/>
            <a:ext cx="4832259" cy="70629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Select the segment to change.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This segment will become modifiable under “Change to</a:t>
            </a:r>
            <a:r>
              <a:rPr lang="en-US" sz="1400">
                <a:solidFill>
                  <a:prstClr val="black"/>
                </a:solidFill>
                <a:latin typeface="Aptos" panose="020B0004020202020204" pitchFamily="34" charset="0"/>
              </a:rPr>
              <a:t>”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AA0E2D79-0BA4-58BD-5E56-066BCB09DF3D}"/>
              </a:ext>
            </a:extLst>
          </p:cNvPr>
          <p:cNvSpPr/>
          <p:nvPr/>
        </p:nvSpPr>
        <p:spPr>
          <a:xfrm>
            <a:off x="9625560" y="3429000"/>
            <a:ext cx="2468867" cy="3053045"/>
          </a:xfrm>
          <a:prstGeom prst="round2DiagRect">
            <a:avLst>
              <a:gd name="adj1" fmla="val 11219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Modify itinerary and click Change Booking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Cabin Preference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Origin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Destination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Departure Date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Click “+” to add segment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Click </a:t>
            </a:r>
            <a:r>
              <a:rPr lang="en-US" sz="1400">
                <a:solidFill>
                  <a:prstClr val="black"/>
                </a:solidFill>
                <a:latin typeface="Aptos" panose="020B0004020202020204" pitchFamily="34" charset="0"/>
              </a:rPr>
              <a:t>“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–” to delete segment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Tip: when deleting a segment, select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all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segments and delete selected segment</a:t>
            </a:r>
            <a:endParaRPr kumimoji="0" lang="en-SG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F7DAC6C-2C16-7DB2-C78A-F9C2658CB14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6024" flipH="1">
            <a:off x="1917848" y="4074805"/>
            <a:ext cx="696880" cy="696880"/>
          </a:xfrm>
          <a:prstGeom prst="rect">
            <a:avLst/>
          </a:prstGeom>
        </p:spPr>
      </p:pic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E007E838-8923-313B-8583-85CD938B5E2B}"/>
              </a:ext>
            </a:extLst>
          </p:cNvPr>
          <p:cNvSpPr/>
          <p:nvPr/>
        </p:nvSpPr>
        <p:spPr>
          <a:xfrm>
            <a:off x="3297141" y="3942344"/>
            <a:ext cx="4116443" cy="48090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Unlike initial Flight Search, cabin class can only be selected for the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entire itinerary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at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Reshop</a:t>
            </a:r>
            <a:endParaRPr kumimoji="0" lang="en-SG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09BBDB2-A1A0-2150-5F04-F7D0F6A96AA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1255">
            <a:off x="7648345" y="6098160"/>
            <a:ext cx="767767" cy="767767"/>
          </a:xfrm>
          <a:prstGeom prst="rect">
            <a:avLst/>
          </a:prstGeom>
        </p:spPr>
      </p:pic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FD681AAF-F369-0DA7-39AB-4A4DEE27AF22}"/>
              </a:ext>
            </a:extLst>
          </p:cNvPr>
          <p:cNvSpPr/>
          <p:nvPr/>
        </p:nvSpPr>
        <p:spPr>
          <a:xfrm>
            <a:off x="5453768" y="5982536"/>
            <a:ext cx="2121408" cy="480902"/>
          </a:xfrm>
          <a:prstGeom prst="round2DiagRect">
            <a:avLst>
              <a:gd name="adj1" fmla="val 11219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Click “Change Booking”</a:t>
            </a:r>
            <a:endParaRPr kumimoji="0" lang="en-SG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A0A8D4-176F-7467-7529-4A7A561A658F}"/>
              </a:ext>
            </a:extLst>
          </p:cNvPr>
          <p:cNvSpPr txBox="1"/>
          <p:nvPr/>
        </p:nvSpPr>
        <p:spPr>
          <a:xfrm>
            <a:off x="2046304" y="130487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RESHOP TICKETED BOOKING – DEFERRED PAYMENT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3593836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9847AB-182D-112F-7F41-79C048FBC6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F5D2B55-9C17-22FA-4A14-40D1AC1B0C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613" y="962670"/>
            <a:ext cx="7136002" cy="5895330"/>
          </a:xfrm>
          <a:prstGeom prst="rect">
            <a:avLst/>
          </a:prstGeom>
        </p:spPr>
      </p:pic>
      <p:sp>
        <p:nvSpPr>
          <p:cNvPr id="20" name="Rectangle: Diagonal Corners Rounded 19">
            <a:extLst>
              <a:ext uri="{FF2B5EF4-FFF2-40B4-BE49-F238E27FC236}">
                <a16:creationId xmlns:a16="http://schemas.microsoft.com/office/drawing/2014/main" id="{87DBF38D-BE05-01AA-A577-4F3ABF581D5C}"/>
              </a:ext>
            </a:extLst>
          </p:cNvPr>
          <p:cNvSpPr/>
          <p:nvPr/>
        </p:nvSpPr>
        <p:spPr>
          <a:xfrm>
            <a:off x="8012436" y="3910335"/>
            <a:ext cx="3408226" cy="169265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Select the new flight offer for the changed segment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Similar to initial flight search, for each fare family the lowest available RBD is displayed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B2A002-B1DE-5A2B-6515-48D5889E406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3200" flipH="1">
            <a:off x="4574424" y="5830431"/>
            <a:ext cx="788578" cy="7885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D6A383-29A7-301B-2B35-780A6217ABF5}"/>
              </a:ext>
            </a:extLst>
          </p:cNvPr>
          <p:cNvSpPr txBox="1"/>
          <p:nvPr/>
        </p:nvSpPr>
        <p:spPr>
          <a:xfrm>
            <a:off x="2046304" y="130487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RESHOP TICKETED BOOKING – DEFERRED PAYMENT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9043558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BFCA07-017A-C2D4-1B7A-C3AEB146AE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7812939C-864F-6528-7C40-D6A4C265F8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79723"/>
            <a:ext cx="9406749" cy="48248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F86F09-4534-BEDC-15A9-74533D88B64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3200" flipH="1">
            <a:off x="6909950" y="5528046"/>
            <a:ext cx="788578" cy="788578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9D7E74EC-94D7-3F44-5D04-3BA314A7A593}"/>
              </a:ext>
            </a:extLst>
          </p:cNvPr>
          <p:cNvSpPr/>
          <p:nvPr/>
        </p:nvSpPr>
        <p:spPr>
          <a:xfrm>
            <a:off x="3448576" y="5454969"/>
            <a:ext cx="2013682" cy="446616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Click “Hold Inventory”</a:t>
            </a:r>
            <a:endParaRPr kumimoji="0" lang="en-SG" sz="1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516D31-0C6A-A8FF-1DCE-2660590D87FE}"/>
              </a:ext>
            </a:extLst>
          </p:cNvPr>
          <p:cNvSpPr txBox="1"/>
          <p:nvPr/>
        </p:nvSpPr>
        <p:spPr>
          <a:xfrm>
            <a:off x="2046304" y="130487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RESHOP TICKETED BOOKING – DEFERRED PAYMENT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C8437A43-4DE3-A4F5-10D7-FB06F3D1FAD7}"/>
              </a:ext>
            </a:extLst>
          </p:cNvPr>
          <p:cNvSpPr/>
          <p:nvPr/>
        </p:nvSpPr>
        <p:spPr>
          <a:xfrm>
            <a:off x="9624487" y="1683287"/>
            <a:ext cx="2342840" cy="190885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Review the new offer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Fare difference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Tax difference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Penalties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View fare conditions and fare breakdown</a:t>
            </a:r>
            <a:endParaRPr kumimoji="0" lang="en-SG" sz="1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3C4F9FF-42C1-C285-99A4-5A4F5231909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3200" flipH="1">
            <a:off x="8916510" y="3912412"/>
            <a:ext cx="788578" cy="78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5522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60758886-CEC1-469D-8236-A44AB51030FC}"/>
              </a:ext>
            </a:extLst>
          </p:cNvPr>
          <p:cNvSpPr/>
          <p:nvPr/>
        </p:nvSpPr>
        <p:spPr>
          <a:xfrm>
            <a:off x="1545997" y="1785260"/>
            <a:ext cx="91000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>
                <a:latin typeface="Aptos" panose="020B0004020202020204" pitchFamily="34" charset="0"/>
              </a:rPr>
              <a:t>How do travel agents register for an AGENT 360 account?</a:t>
            </a:r>
            <a:endParaRPr lang="en-SG" sz="2400" b="1">
              <a:latin typeface="Aptos" panose="020B0004020202020204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59FC33D-EDFC-414D-9C4B-D6DA576F0F2E}"/>
              </a:ext>
            </a:extLst>
          </p:cNvPr>
          <p:cNvSpPr/>
          <p:nvPr/>
        </p:nvSpPr>
        <p:spPr>
          <a:xfrm>
            <a:off x="427451" y="4387489"/>
            <a:ext cx="2513686" cy="91672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pPr marL="85725" algn="ctr"/>
            <a:r>
              <a:rPr lang="en-US">
                <a:latin typeface="Aptos" panose="020B0004020202020204" pitchFamily="34" charset="0"/>
                <a:cs typeface="Calibri Light"/>
              </a:rPr>
              <a:t>Register for account on AGENT 360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79A67E82-97B3-4FAF-9631-54F5E740BB68}"/>
              </a:ext>
            </a:extLst>
          </p:cNvPr>
          <p:cNvSpPr/>
          <p:nvPr/>
        </p:nvSpPr>
        <p:spPr>
          <a:xfrm>
            <a:off x="3368588" y="4380883"/>
            <a:ext cx="2513686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 anchorCtr="0">
            <a:spAutoFit/>
          </a:bodyPr>
          <a:lstStyle/>
          <a:p>
            <a:pPr marL="85725" algn="ctr"/>
            <a:r>
              <a:rPr lang="en-US">
                <a:latin typeface="Aptos" panose="020B0004020202020204" pitchFamily="34" charset="0"/>
                <a:cs typeface="Calibri Light"/>
              </a:rPr>
              <a:t>Verify email address by clicking email link within </a:t>
            </a:r>
            <a:r>
              <a:rPr lang="en-US" b="1">
                <a:solidFill>
                  <a:schemeClr val="accent1"/>
                </a:solidFill>
                <a:latin typeface="Aptos" panose="020B0004020202020204" pitchFamily="34" charset="0"/>
                <a:cs typeface="Calibri Light"/>
              </a:rPr>
              <a:t>72 hours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00973946-871B-4ED3-BA27-5CC72E7C64C8}"/>
              </a:ext>
            </a:extLst>
          </p:cNvPr>
          <p:cNvSpPr/>
          <p:nvPr/>
        </p:nvSpPr>
        <p:spPr>
          <a:xfrm>
            <a:off x="6309725" y="4372090"/>
            <a:ext cx="2513686" cy="9321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pPr marL="85725" algn="ctr"/>
            <a:r>
              <a:rPr lang="en-US">
                <a:latin typeface="Aptos" panose="020B0004020202020204" pitchFamily="34" charset="0"/>
                <a:cs typeface="Calibri Light"/>
              </a:rPr>
              <a:t>Singapore Airlines approves registration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DA34A02D-466A-4F1A-B9F2-708A15054959}"/>
              </a:ext>
            </a:extLst>
          </p:cNvPr>
          <p:cNvSpPr/>
          <p:nvPr/>
        </p:nvSpPr>
        <p:spPr>
          <a:xfrm>
            <a:off x="9250862" y="4365484"/>
            <a:ext cx="2513686" cy="93872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pPr marL="85725" algn="ctr"/>
            <a:r>
              <a:rPr lang="en-US">
                <a:latin typeface="Aptos" panose="020B0004020202020204" pitchFamily="34" charset="0"/>
                <a:cs typeface="Calibri Light"/>
              </a:rPr>
              <a:t>Agents receive welcome email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C030B7A-9C62-4287-8482-1813DAF5DE29}"/>
              </a:ext>
            </a:extLst>
          </p:cNvPr>
          <p:cNvCxnSpPr>
            <a:cxnSpLocks/>
            <a:stCxn id="19" idx="6"/>
            <a:endCxn id="21" idx="2"/>
          </p:cNvCxnSpPr>
          <p:nvPr/>
        </p:nvCxnSpPr>
        <p:spPr>
          <a:xfrm>
            <a:off x="2297062" y="3637267"/>
            <a:ext cx="1714020" cy="0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14D4753-BA7F-4FAE-A7FF-E6BC717EAA56}"/>
              </a:ext>
            </a:extLst>
          </p:cNvPr>
          <p:cNvCxnSpPr>
            <a:cxnSpLocks/>
            <a:stCxn id="21" idx="6"/>
            <a:endCxn id="20" idx="2"/>
          </p:cNvCxnSpPr>
          <p:nvPr/>
        </p:nvCxnSpPr>
        <p:spPr>
          <a:xfrm>
            <a:off x="5238990" y="3637267"/>
            <a:ext cx="1719538" cy="0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C8DF9BF-0FE3-4473-913B-36F082C54FA5}"/>
              </a:ext>
            </a:extLst>
          </p:cNvPr>
          <p:cNvCxnSpPr>
            <a:cxnSpLocks/>
            <a:stCxn id="20" idx="6"/>
            <a:endCxn id="22" idx="2"/>
          </p:cNvCxnSpPr>
          <p:nvPr/>
        </p:nvCxnSpPr>
        <p:spPr>
          <a:xfrm>
            <a:off x="8186436" y="3637267"/>
            <a:ext cx="1708502" cy="0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2FBB2CC9-7976-4F51-B9A1-7663EFD2EFA7}"/>
              </a:ext>
            </a:extLst>
          </p:cNvPr>
          <p:cNvSpPr/>
          <p:nvPr/>
        </p:nvSpPr>
        <p:spPr>
          <a:xfrm>
            <a:off x="1069154" y="3023313"/>
            <a:ext cx="1227908" cy="1227908"/>
          </a:xfrm>
          <a:prstGeom prst="ellipse">
            <a:avLst/>
          </a:prstGeom>
          <a:solidFill>
            <a:srgbClr val="0025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C000"/>
                </a:solidFill>
                <a:latin typeface="Aptos" panose="020B0004020202020204" pitchFamily="34" charset="0"/>
              </a:rPr>
              <a:t>1</a:t>
            </a:r>
            <a:endParaRPr lang="en-SG" sz="3600">
              <a:solidFill>
                <a:srgbClr val="FFC000"/>
              </a:solidFill>
              <a:latin typeface="Aptos" panose="020B0004020202020204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3255A6E-5621-4042-99F8-896C8217EF40}"/>
              </a:ext>
            </a:extLst>
          </p:cNvPr>
          <p:cNvSpPr/>
          <p:nvPr/>
        </p:nvSpPr>
        <p:spPr>
          <a:xfrm>
            <a:off x="6958528" y="3023313"/>
            <a:ext cx="1227908" cy="1227908"/>
          </a:xfrm>
          <a:prstGeom prst="ellipse">
            <a:avLst/>
          </a:prstGeom>
          <a:solidFill>
            <a:srgbClr val="0025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C000"/>
                </a:solidFill>
                <a:latin typeface="Aptos" panose="020B0004020202020204" pitchFamily="34" charset="0"/>
              </a:rPr>
              <a:t>3</a:t>
            </a:r>
            <a:endParaRPr lang="en-SG" sz="3600">
              <a:solidFill>
                <a:srgbClr val="FFC000"/>
              </a:solidFill>
              <a:latin typeface="Aptos" panose="020B0004020202020204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43C3E9D-7882-4C6B-B988-C6EA548B961F}"/>
              </a:ext>
            </a:extLst>
          </p:cNvPr>
          <p:cNvSpPr/>
          <p:nvPr/>
        </p:nvSpPr>
        <p:spPr>
          <a:xfrm>
            <a:off x="4011082" y="3023313"/>
            <a:ext cx="1227908" cy="1227908"/>
          </a:xfrm>
          <a:prstGeom prst="ellipse">
            <a:avLst/>
          </a:prstGeom>
          <a:solidFill>
            <a:srgbClr val="0025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C000"/>
                </a:solidFill>
                <a:latin typeface="Aptos" panose="020B0004020202020204" pitchFamily="34" charset="0"/>
              </a:rPr>
              <a:t>2</a:t>
            </a:r>
            <a:endParaRPr lang="en-SG" sz="3600">
              <a:solidFill>
                <a:srgbClr val="FFC000"/>
              </a:solidFill>
              <a:latin typeface="Aptos" panose="020B0004020202020204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849C97F-410C-42FD-97CE-3240B2353D5A}"/>
              </a:ext>
            </a:extLst>
          </p:cNvPr>
          <p:cNvSpPr/>
          <p:nvPr/>
        </p:nvSpPr>
        <p:spPr>
          <a:xfrm>
            <a:off x="9894938" y="3023313"/>
            <a:ext cx="1227908" cy="1227908"/>
          </a:xfrm>
          <a:prstGeom prst="ellipse">
            <a:avLst/>
          </a:prstGeom>
          <a:solidFill>
            <a:srgbClr val="0025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C000"/>
                </a:solidFill>
                <a:latin typeface="Aptos" panose="020B0004020202020204" pitchFamily="34" charset="0"/>
              </a:rPr>
              <a:t>4</a:t>
            </a:r>
            <a:endParaRPr lang="en-SG" sz="3600">
              <a:solidFill>
                <a:srgbClr val="FFC000"/>
              </a:solidFill>
              <a:latin typeface="Aptos" panose="020B0004020202020204" pitchFamily="34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B96F5B9E-630C-4795-8F11-4466FE240487}"/>
              </a:ext>
            </a:extLst>
          </p:cNvPr>
          <p:cNvSpPr txBox="1">
            <a:spLocks/>
          </p:cNvSpPr>
          <p:nvPr/>
        </p:nvSpPr>
        <p:spPr>
          <a:xfrm>
            <a:off x="2076266" y="108488"/>
            <a:ext cx="5738324" cy="4969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TRAVEL AGENT REGISTRATION</a:t>
            </a:r>
            <a:endParaRPr lang="en-US" sz="80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374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E72998-1B5D-FE71-2F83-62E3ECF435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F5FF028-7EFE-EF64-24E6-EDDCA7CAC6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6469" y="769545"/>
            <a:ext cx="7074410" cy="608845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F35224D-8DDD-C886-4C3B-71A6E532F399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3871083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RESHOP TICKETED BOOKING – DEFERRED PAYMENT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59A34A2A-46F0-B1AE-8967-62475B39A143}"/>
              </a:ext>
            </a:extLst>
          </p:cNvPr>
          <p:cNvSpPr/>
          <p:nvPr/>
        </p:nvSpPr>
        <p:spPr>
          <a:xfrm>
            <a:off x="215253" y="1651286"/>
            <a:ext cx="4529914" cy="4268209"/>
          </a:xfrm>
          <a:prstGeom prst="round2DiagRect">
            <a:avLst>
              <a:gd name="adj1" fmla="val 10216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l" rtl="0" fontAlgn="base"/>
            <a:r>
              <a:rPr lang="en-SG" sz="1400" i="0" u="none" strike="noStrike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In Reshop with deferred payment, two inventories are held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Original</a:t>
            </a:r>
            <a:r>
              <a:rPr lang="en-SG" sz="1400" i="0" u="none" strike="noStrike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 itinerary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N</a:t>
            </a:r>
            <a:r>
              <a:rPr lang="en-SG" sz="1400" i="0" u="none" strike="noStrike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ew </a:t>
            </a:r>
            <a:r>
              <a:rPr lang="en-SG" sz="1400" i="0" u="none" strike="noStrike" err="1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reshopped</a:t>
            </a:r>
            <a:r>
              <a:rPr lang="en-SG" sz="1400" i="0" u="none" strike="noStrike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 itinerary</a:t>
            </a:r>
          </a:p>
          <a:p>
            <a:pPr algn="l" rtl="0" fontAlgn="base"/>
            <a:r>
              <a:rPr lang="en-SG" sz="1400" i="0" u="none" strike="noStrike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Agents can select the original or new itinerary as the final option and confirm change before payment</a:t>
            </a:r>
          </a:p>
          <a:p>
            <a:pPr algn="l" rtl="0" fontAlgn="base"/>
            <a:endParaRPr lang="en-US" sz="1400" b="0" i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algn="l" rtl="0" fontAlgn="base"/>
            <a:r>
              <a:rPr lang="en-US" sz="1400" b="1" i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How long will the price be locked in?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Fare (</a:t>
            </a:r>
            <a:r>
              <a:rPr lang="en-SG" sz="1400" b="0" i="0" u="none" strike="noStrike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TST) </a:t>
            </a: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is </a:t>
            </a:r>
            <a:r>
              <a:rPr lang="en-SG" sz="1400" b="0" i="0" u="none" strike="noStrike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valid for up to 4 days</a:t>
            </a:r>
            <a:r>
              <a:rPr lang="en-US" sz="1400" b="0" i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 before it will auto-reprice.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 b="0" i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Price guarantee time limit indicates the date the fare is valid before it will auto-reprice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algn="l" rtl="0" fontAlgn="base"/>
            <a:endParaRPr lang="en-SG" sz="1400" b="0" i="0" u="none" strike="noStrike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fontAlgn="base"/>
            <a:r>
              <a:rPr lang="en-SG" sz="1400" b="1">
                <a:solidFill>
                  <a:schemeClr val="tx1"/>
                </a:solidFill>
                <a:latin typeface="Aptos" panose="020B0004020202020204" pitchFamily="34" charset="0"/>
              </a:rPr>
              <a:t>When must payment be completed?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TTL will be re-assessed and the more restrictive TTL is displayed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Payment must be made before the TTL or both inventories are released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FF52BA-027A-EC9A-AA69-B71608C66717}"/>
              </a:ext>
            </a:extLst>
          </p:cNvPr>
          <p:cNvSpPr/>
          <p:nvPr/>
        </p:nvSpPr>
        <p:spPr>
          <a:xfrm>
            <a:off x="5072973" y="1828800"/>
            <a:ext cx="7119027" cy="2407724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69759424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AAD082-61FE-C9A4-04B1-60CF162FEF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8154F44-7C57-3CF3-0430-EBDAC85842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3453" y="779628"/>
            <a:ext cx="6484083" cy="608186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5BC0277E-0D66-01FD-BC5C-FC8BDF2E3CB2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RESHOP TICKETED BOOKING</a:t>
            </a:r>
          </a:p>
        </p:txBody>
      </p:sp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BC8A55A0-04B7-EFC9-F776-3680B45E0F4E}"/>
              </a:ext>
            </a:extLst>
          </p:cNvPr>
          <p:cNvSpPr/>
          <p:nvPr/>
        </p:nvSpPr>
        <p:spPr>
          <a:xfrm>
            <a:off x="615683" y="3340424"/>
            <a:ext cx="4508975" cy="78620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Once the booking </a:t>
            </a:r>
            <a:r>
              <a:rPr lang="en-US" sz="1400">
                <a:solidFill>
                  <a:prstClr val="black"/>
                </a:solidFill>
                <a:latin typeface="Aptos" panose="020B0004020202020204" pitchFamily="34" charset="0"/>
              </a:rPr>
              <a:t>is reissued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, the agent can see the changes made under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Change and upgrade record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2777CB9-EC57-61EC-5B3E-DE261E21B52C}"/>
              </a:ext>
            </a:extLst>
          </p:cNvPr>
          <p:cNvSpPr/>
          <p:nvPr/>
        </p:nvSpPr>
        <p:spPr>
          <a:xfrm>
            <a:off x="5473452" y="3340423"/>
            <a:ext cx="6484083" cy="869437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30929320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1EB5C8-800A-131B-69E3-760BCAC43A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4B59EF-62FF-AC6D-04AC-03FADA4408D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4AC667-24E5-DD10-7567-05E933C77990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28/5/2025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FE5148-052B-69F5-5BC7-07BA1A06B47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152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47B96B94-E921-FB79-726F-65C796197534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819A20-25D2-D1AD-4267-3FA1A60B2418}"/>
              </a:ext>
            </a:extLst>
          </p:cNvPr>
          <p:cNvSpPr txBox="1"/>
          <p:nvPr/>
        </p:nvSpPr>
        <p:spPr>
          <a:xfrm>
            <a:off x="5824312" y="604678"/>
            <a:ext cx="5653855" cy="95410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Partial Mixed Cabin Class </a:t>
            </a:r>
            <a:r>
              <a:rPr lang="en-US" sz="2800" b="1" err="1">
                <a:solidFill>
                  <a:schemeClr val="bg1"/>
                </a:solidFill>
                <a:latin typeface="Aptos" panose="020B0004020202020204" pitchFamily="34" charset="0"/>
              </a:rPr>
              <a:t>Reshop</a:t>
            </a:r>
            <a:endParaRPr lang="en-US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27410163-B40E-FF23-F8F5-ED83D70DF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6297572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FA65A03-A565-2383-7C81-BEDDD1F24B9F}"/>
              </a:ext>
            </a:extLst>
          </p:cNvPr>
          <p:cNvSpPr txBox="1">
            <a:spLocks/>
          </p:cNvSpPr>
          <p:nvPr/>
        </p:nvSpPr>
        <p:spPr>
          <a:xfrm>
            <a:off x="2008719" y="125505"/>
            <a:ext cx="4066016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PARTIAL MIXED CABIN CLASS RESHOP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D4ED55-CDF3-EB9E-06AC-6A57BDD24C33}"/>
              </a:ext>
            </a:extLst>
          </p:cNvPr>
          <p:cNvSpPr txBox="1"/>
          <p:nvPr/>
        </p:nvSpPr>
        <p:spPr>
          <a:xfrm>
            <a:off x="193484" y="2962048"/>
            <a:ext cx="4926711" cy="38209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>
                <a:latin typeface="Aptos" panose="020B0004020202020204" pitchFamily="34" charset="0"/>
                <a:cs typeface="Calibri Light"/>
              </a:rPr>
              <a:t>At </a:t>
            </a:r>
            <a:r>
              <a:rPr lang="en-US" sz="1400" b="1">
                <a:latin typeface="Aptos" panose="020B0004020202020204" pitchFamily="34" charset="0"/>
                <a:cs typeface="Calibri Light"/>
              </a:rPr>
              <a:t>Shopping</a:t>
            </a:r>
            <a:r>
              <a:rPr lang="en-US" sz="1400">
                <a:latin typeface="Aptos" panose="020B0004020202020204" pitchFamily="34" charset="0"/>
                <a:cs typeface="Calibri Light"/>
              </a:rPr>
              <a:t>, mixed cabin class search is </a:t>
            </a:r>
            <a:r>
              <a:rPr lang="en-US" sz="1400" b="1">
                <a:solidFill>
                  <a:srgbClr val="00B050"/>
                </a:solidFill>
                <a:latin typeface="Aptos" panose="020B0004020202020204" pitchFamily="34" charset="0"/>
                <a:cs typeface="Calibri Light"/>
              </a:rPr>
              <a:t>supported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27D260-6FA5-8970-F328-945877FF5901}"/>
              </a:ext>
            </a:extLst>
          </p:cNvPr>
          <p:cNvSpPr txBox="1"/>
          <p:nvPr/>
        </p:nvSpPr>
        <p:spPr>
          <a:xfrm>
            <a:off x="6096000" y="2921855"/>
            <a:ext cx="5902516" cy="7052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>
                <a:latin typeface="Aptos" panose="020B0004020202020204" pitchFamily="34" charset="0"/>
                <a:cs typeface="Calibri Light"/>
              </a:rPr>
              <a:t>At </a:t>
            </a:r>
            <a:r>
              <a:rPr lang="en-US" sz="1400" b="1">
                <a:latin typeface="Aptos" panose="020B0004020202020204" pitchFamily="34" charset="0"/>
                <a:cs typeface="Calibri Light"/>
              </a:rPr>
              <a:t>Reshop</a:t>
            </a:r>
            <a:r>
              <a:rPr lang="en-US" sz="1400">
                <a:latin typeface="Aptos" panose="020B0004020202020204" pitchFamily="34" charset="0"/>
                <a:cs typeface="Calibri Light"/>
              </a:rPr>
              <a:t>, mixed cabin class search is </a:t>
            </a:r>
            <a:r>
              <a:rPr lang="en-US" sz="1400" b="1">
                <a:solidFill>
                  <a:schemeClr val="accent2"/>
                </a:solidFill>
                <a:latin typeface="Aptos" panose="020B0004020202020204" pitchFamily="34" charset="0"/>
                <a:cs typeface="Calibri Light"/>
              </a:rPr>
              <a:t>partially supported </a:t>
            </a:r>
            <a:r>
              <a:rPr lang="en-US" sz="1400">
                <a:latin typeface="Aptos" panose="020B0004020202020204" pitchFamily="34" charset="0"/>
                <a:cs typeface="Calibri Light"/>
              </a:rPr>
              <a:t>as NDC only supports selecting 1 cabin class for the whole itinerary</a:t>
            </a:r>
            <a:endParaRPr lang="en-US" sz="1400" b="1">
              <a:solidFill>
                <a:schemeClr val="accent2"/>
              </a:solidFill>
              <a:latin typeface="Aptos" panose="020B0004020202020204" pitchFamily="34" charset="0"/>
              <a:cs typeface="Calibri Light"/>
            </a:endParaRPr>
          </a:p>
        </p:txBody>
      </p:sp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242E4D32-7DFA-D734-0CD2-90A4304BA5EF}"/>
              </a:ext>
            </a:extLst>
          </p:cNvPr>
          <p:cNvSpPr/>
          <p:nvPr/>
        </p:nvSpPr>
        <p:spPr>
          <a:xfrm>
            <a:off x="1306033" y="989262"/>
            <a:ext cx="9579935" cy="1887926"/>
          </a:xfrm>
          <a:prstGeom prst="round2Diag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l" rtl="0" fontAlgn="base"/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Although NDC does not currently support mixed cabin class </a:t>
            </a:r>
            <a:r>
              <a:rPr lang="en-US" sz="1400" err="1">
                <a:solidFill>
                  <a:srgbClr val="000000"/>
                </a:solidFill>
                <a:latin typeface="Aptos" panose="020B0004020202020204" pitchFamily="34" charset="0"/>
              </a:rPr>
              <a:t>reshop</a:t>
            </a: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, it can sometimes be performed on AGENT 360 within limitations for consecutive cabin classes (e.g. Economy + Premium Economy). </a:t>
            </a:r>
          </a:p>
          <a:p>
            <a:pPr algn="l" rtl="0" fontAlgn="base"/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If the desired itinerary cannot be </a:t>
            </a:r>
            <a:r>
              <a:rPr lang="en-US" sz="1400" err="1">
                <a:solidFill>
                  <a:srgbClr val="000000"/>
                </a:solidFill>
                <a:latin typeface="Aptos" panose="020B0004020202020204" pitchFamily="34" charset="0"/>
              </a:rPr>
              <a:t>reshopped</a:t>
            </a: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 on AGENT 360, </a:t>
            </a:r>
            <a:r>
              <a:rPr lang="en-US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please approach your local </a:t>
            </a: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SQ</a:t>
            </a:r>
            <a:r>
              <a:rPr lang="en-US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sales office </a:t>
            </a: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for assistance.</a:t>
            </a:r>
            <a:endParaRPr lang="en-US" sz="1400" b="0" i="0" u="none" strike="noStrike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algn="l" rtl="0" fontAlgn="base"/>
            <a:endParaRPr lang="en-US" sz="1400">
              <a:solidFill>
                <a:srgbClr val="000000"/>
              </a:solidFill>
              <a:latin typeface="Aptos" panose="020B0004020202020204" pitchFamily="34" charset="0"/>
            </a:endParaRPr>
          </a:p>
          <a:p>
            <a:pPr algn="l" rtl="0" fontAlgn="base"/>
            <a:r>
              <a:rPr lang="en-US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</a:t>
            </a: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Offers for the </a:t>
            </a:r>
            <a:r>
              <a:rPr lang="en-US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selected cabin class </a:t>
            </a: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up to </a:t>
            </a:r>
            <a:r>
              <a:rPr lang="en-US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the next cabin class are returned (depending on availability)</a:t>
            </a:r>
            <a:r>
              <a:rPr lang="en-US" sz="14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Select Economy </a:t>
            </a:r>
            <a:r>
              <a:rPr lang="en-US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  <a:sym typeface="Wingdings" panose="05000000000000000000" pitchFamily="2" charset="2"/>
              </a:rPr>
              <a:t></a:t>
            </a:r>
            <a:r>
              <a:rPr lang="en-US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Economy &amp; Premium Economy offers returned</a:t>
            </a:r>
            <a:r>
              <a:rPr lang="en-US" sz="14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Select Premium Economy </a:t>
            </a:r>
            <a:r>
              <a:rPr lang="en-US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  <a:sym typeface="Wingdings" panose="05000000000000000000" pitchFamily="2" charset="2"/>
              </a:rPr>
              <a:t></a:t>
            </a:r>
            <a:r>
              <a:rPr lang="en-US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Premium Economy &amp; Business offers returned</a:t>
            </a:r>
            <a:r>
              <a:rPr lang="en-US" sz="14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Select Business </a:t>
            </a:r>
            <a:r>
              <a:rPr lang="en-US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  <a:sym typeface="Wingdings" panose="05000000000000000000" pitchFamily="2" charset="2"/>
              </a:rPr>
              <a:t></a:t>
            </a:r>
            <a:r>
              <a:rPr lang="en-US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Business &amp; First Class offers returned</a:t>
            </a:r>
            <a:r>
              <a:rPr lang="en-US" sz="14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7A1BF4-25A3-2EA3-451B-A8DCFBD54A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484" y="3429000"/>
            <a:ext cx="5510664" cy="2159873"/>
          </a:xfrm>
          <a:prstGeom prst="rect">
            <a:avLst/>
          </a:prstGeom>
          <a:ln w="38100"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64760D7-A202-C5B8-E228-6238444FCA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1332" y="3736156"/>
            <a:ext cx="5400000" cy="2773541"/>
          </a:xfrm>
          <a:prstGeom prst="rect">
            <a:avLst/>
          </a:prstGeom>
          <a:ln w="38100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EB27B8-A9FD-A8C8-B3F4-58F823CEADD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3200" flipH="1">
            <a:off x="4060880" y="3899671"/>
            <a:ext cx="788578" cy="788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956C16-7687-1637-3356-30D29D3187E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3200" flipH="1">
            <a:off x="7132898" y="5196004"/>
            <a:ext cx="788578" cy="78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512607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B78DCADD-31BA-37CE-6045-534270261485}"/>
              </a:ext>
            </a:extLst>
          </p:cNvPr>
          <p:cNvGrpSpPr/>
          <p:nvPr/>
        </p:nvGrpSpPr>
        <p:grpSpPr>
          <a:xfrm>
            <a:off x="417455" y="3011710"/>
            <a:ext cx="5650992" cy="3352126"/>
            <a:chOff x="417455" y="2783958"/>
            <a:chExt cx="5650992" cy="335212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183D46AC-4DBE-D15E-15A2-79E8478C5352}"/>
                </a:ext>
              </a:extLst>
            </p:cNvPr>
            <p:cNvSpPr/>
            <p:nvPr/>
          </p:nvSpPr>
          <p:spPr>
            <a:xfrm>
              <a:off x="417455" y="2783958"/>
              <a:ext cx="5650992" cy="3352126"/>
            </a:xfrm>
            <a:prstGeom prst="roundRect">
              <a:avLst>
                <a:gd name="adj" fmla="val 11136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endPara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endParaRPr>
            </a:p>
            <a:p>
              <a:pPr marL="342900" indent="-342900">
                <a:lnSpc>
                  <a:spcPct val="150000"/>
                </a:lnSpc>
                <a:buFont typeface="+mj-lt"/>
                <a:buAutoNum type="arabicPeriod"/>
              </a:pPr>
              <a:endPara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endParaRPr>
            </a:p>
          </p:txBody>
        </p:sp>
        <p:sp>
          <p:nvSpPr>
            <p:cNvPr id="10" name="TextBox 3">
              <a:extLst>
                <a:ext uri="{FF2B5EF4-FFF2-40B4-BE49-F238E27FC236}">
                  <a16:creationId xmlns:a16="http://schemas.microsoft.com/office/drawing/2014/main" id="{E0EB0B2F-2EE5-EE99-53EA-9637A6A63D65}"/>
                </a:ext>
              </a:extLst>
            </p:cNvPr>
            <p:cNvSpPr txBox="1"/>
            <p:nvPr/>
          </p:nvSpPr>
          <p:spPr>
            <a:xfrm>
              <a:off x="1706114" y="2905400"/>
              <a:ext cx="2945714" cy="705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1400">
                  <a:latin typeface="Aptos" panose="020B0004020202020204" pitchFamily="34" charset="0"/>
                  <a:cs typeface="Calibri Light"/>
                </a:rPr>
                <a:t>Segment 1: SIN-LHR Economy</a:t>
              </a:r>
            </a:p>
            <a:p>
              <a:pPr>
                <a:lnSpc>
                  <a:spcPct val="150000"/>
                </a:lnSpc>
              </a:pPr>
              <a:r>
                <a:rPr lang="en-US" sz="1400">
                  <a:latin typeface="Aptos" panose="020B0004020202020204" pitchFamily="34" charset="0"/>
                  <a:cs typeface="Calibri Light"/>
                </a:rPr>
                <a:t>Segment 2: LHR-SIN Economy</a:t>
              </a:r>
              <a:endParaRPr lang="en-SG" sz="1400">
                <a:latin typeface="Aptos" panose="020B0004020202020204" pitchFamily="34" charset="0"/>
              </a:endParaRPr>
            </a:p>
          </p:txBody>
        </p:sp>
        <p:sp>
          <p:nvSpPr>
            <p:cNvPr id="11" name="TextBox 4">
              <a:extLst>
                <a:ext uri="{FF2B5EF4-FFF2-40B4-BE49-F238E27FC236}">
                  <a16:creationId xmlns:a16="http://schemas.microsoft.com/office/drawing/2014/main" id="{5AC67A98-E0C5-34CA-6B5E-39ACD7227AF0}"/>
                </a:ext>
              </a:extLst>
            </p:cNvPr>
            <p:cNvSpPr txBox="1"/>
            <p:nvPr/>
          </p:nvSpPr>
          <p:spPr>
            <a:xfrm>
              <a:off x="560186" y="3948769"/>
              <a:ext cx="5354839" cy="19979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1400">
                  <a:solidFill>
                    <a:schemeClr val="tx1"/>
                  </a:solidFill>
                  <a:latin typeface="Aptos" panose="020B0004020202020204" pitchFamily="34" charset="0"/>
                  <a:cs typeface="Calibri Light"/>
                </a:rPr>
                <a:t>Agent </a:t>
              </a:r>
              <a:r>
                <a:rPr lang="en-US" sz="1400" err="1">
                  <a:solidFill>
                    <a:schemeClr val="tx1"/>
                  </a:solidFill>
                  <a:latin typeface="Aptos" panose="020B0004020202020204" pitchFamily="34" charset="0"/>
                  <a:cs typeface="Calibri Light"/>
                </a:rPr>
                <a:t>reshop</a:t>
              </a:r>
              <a:r>
                <a:rPr lang="en-US" sz="1400">
                  <a:solidFill>
                    <a:schemeClr val="tx1"/>
                  </a:solidFill>
                  <a:latin typeface="Aptos" panose="020B0004020202020204" pitchFamily="34" charset="0"/>
                  <a:cs typeface="Calibri Light"/>
                </a:rPr>
                <a:t> Segment 1 to </a:t>
              </a:r>
              <a:r>
                <a:rPr lang="en-US" sz="1400" b="1">
                  <a:solidFill>
                    <a:schemeClr val="tx1"/>
                  </a:solidFill>
                  <a:latin typeface="Aptos" panose="020B0004020202020204" pitchFamily="34" charset="0"/>
                  <a:cs typeface="Calibri Light"/>
                </a:rPr>
                <a:t>Premium Economy </a:t>
              </a:r>
              <a:r>
                <a:rPr lang="en-US" sz="1400">
                  <a:solidFill>
                    <a:schemeClr val="tx1"/>
                  </a:solidFill>
                  <a:latin typeface="Aptos" panose="020B0004020202020204" pitchFamily="34" charset="0"/>
                  <a:cs typeface="Calibri Light"/>
                </a:rPr>
                <a:t>while maintaining Segment 2 at Economy</a:t>
              </a:r>
            </a:p>
            <a:p>
              <a:pPr marL="800100" lvl="1" indent="-342900">
                <a:lnSpc>
                  <a:spcPct val="150000"/>
                </a:lnSpc>
                <a:buFont typeface="+mj-lt"/>
                <a:buAutoNum type="alphaLcPeriod"/>
              </a:pPr>
              <a:r>
                <a:rPr lang="en-US" sz="1400">
                  <a:solidFill>
                    <a:schemeClr val="tx1"/>
                  </a:solidFill>
                  <a:latin typeface="Aptos" panose="020B0004020202020204" pitchFamily="34" charset="0"/>
                  <a:cs typeface="Calibri Light"/>
                </a:rPr>
                <a:t>Select Economy as </a:t>
              </a:r>
              <a:r>
                <a:rPr lang="en-US" sz="1400" err="1">
                  <a:solidFill>
                    <a:schemeClr val="tx1"/>
                  </a:solidFill>
                  <a:latin typeface="Aptos" panose="020B0004020202020204" pitchFamily="34" charset="0"/>
                  <a:cs typeface="Calibri Light"/>
                </a:rPr>
                <a:t>reshop</a:t>
              </a:r>
              <a:r>
                <a:rPr lang="en-US" sz="1400">
                  <a:solidFill>
                    <a:schemeClr val="tx1"/>
                  </a:solidFill>
                  <a:latin typeface="Aptos" panose="020B0004020202020204" pitchFamily="34" charset="0"/>
                  <a:cs typeface="Calibri Light"/>
                </a:rPr>
                <a:t> cabin class – </a:t>
              </a:r>
              <a:r>
                <a:rPr lang="en-US" sz="1400">
                  <a:solidFill>
                    <a:schemeClr val="tx1"/>
                  </a:solidFill>
                  <a:latin typeface="Aptos" panose="020B0004020202020204" pitchFamily="34" charset="0"/>
                  <a:cs typeface="Calibri Light"/>
                  <a:sym typeface="Wingdings" panose="05000000000000000000" pitchFamily="2" charset="2"/>
                </a:rPr>
                <a:t>Available Econ &amp; Premium Econ </a:t>
              </a:r>
              <a:r>
                <a:rPr lang="en-US" sz="1400">
                  <a:solidFill>
                    <a:schemeClr val="tx1"/>
                  </a:solidFill>
                  <a:latin typeface="Aptos" panose="020B0004020202020204" pitchFamily="34" charset="0"/>
                  <a:cs typeface="Calibri Light"/>
                </a:rPr>
                <a:t>offers are returned</a:t>
              </a:r>
            </a:p>
            <a:p>
              <a:pPr marL="800100" lvl="1" indent="-342900">
                <a:lnSpc>
                  <a:spcPct val="150000"/>
                </a:lnSpc>
                <a:buFont typeface="+mj-lt"/>
                <a:buAutoNum type="alphaLcPeriod"/>
              </a:pPr>
              <a:r>
                <a:rPr lang="en-US" sz="1400">
                  <a:solidFill>
                    <a:schemeClr val="tx1"/>
                  </a:solidFill>
                  <a:latin typeface="Aptos" panose="020B0004020202020204" pitchFamily="34" charset="0"/>
                  <a:cs typeface="Calibri Light"/>
                  <a:sym typeface="Wingdings" panose="05000000000000000000" pitchFamily="2" charset="2"/>
                </a:rPr>
                <a:t>Select Premium Econ offer for Segment 1 </a:t>
              </a:r>
              <a:r>
                <a:rPr lang="en-US" sz="1400">
                  <a:solidFill>
                    <a:schemeClr val="tx1"/>
                  </a:solidFill>
                  <a:latin typeface="Aptos" panose="020B0004020202020204" pitchFamily="34" charset="0"/>
                  <a:cs typeface="Calibri Light"/>
                </a:rPr>
                <a:t>and the same Economy offer for Segment 2</a:t>
              </a:r>
              <a:endParaRPr lang="en-SG" sz="1400">
                <a:latin typeface="Aptos" panose="020B0004020202020204" pitchFamily="34" charset="0"/>
              </a:endParaRPr>
            </a:p>
          </p:txBody>
        </p:sp>
        <p:sp>
          <p:nvSpPr>
            <p:cNvPr id="12" name="TextBox 5">
              <a:extLst>
                <a:ext uri="{FF2B5EF4-FFF2-40B4-BE49-F238E27FC236}">
                  <a16:creationId xmlns:a16="http://schemas.microsoft.com/office/drawing/2014/main" id="{FAA39688-ECC5-1EB9-B21C-6ED9AFC460B5}"/>
                </a:ext>
              </a:extLst>
            </p:cNvPr>
            <p:cNvSpPr txBox="1"/>
            <p:nvPr/>
          </p:nvSpPr>
          <p:spPr>
            <a:xfrm>
              <a:off x="560186" y="2880714"/>
              <a:ext cx="2802427" cy="3820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1400" b="1">
                  <a:latin typeface="Aptos" panose="020B0004020202020204" pitchFamily="34" charset="0"/>
                  <a:cs typeface="Calibri Light"/>
                </a:rPr>
                <a:t>Example 1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A82564E-0D15-E673-9BAB-522907DE89BA}"/>
              </a:ext>
            </a:extLst>
          </p:cNvPr>
          <p:cNvGrpSpPr/>
          <p:nvPr/>
        </p:nvGrpSpPr>
        <p:grpSpPr>
          <a:xfrm>
            <a:off x="6211178" y="3033405"/>
            <a:ext cx="5652996" cy="3330431"/>
            <a:chOff x="6401127" y="2808642"/>
            <a:chExt cx="5652996" cy="3330431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21A35F69-D976-8A2B-5F59-79026476561B}"/>
                </a:ext>
              </a:extLst>
            </p:cNvPr>
            <p:cNvSpPr/>
            <p:nvPr/>
          </p:nvSpPr>
          <p:spPr>
            <a:xfrm>
              <a:off x="6401127" y="2808642"/>
              <a:ext cx="5652996" cy="3330431"/>
            </a:xfrm>
            <a:prstGeom prst="roundRect">
              <a:avLst>
                <a:gd name="adj" fmla="val 11136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endPara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endParaRPr>
            </a:p>
            <a:p>
              <a:pPr marL="342900" indent="-342900">
                <a:lnSpc>
                  <a:spcPct val="150000"/>
                </a:lnSpc>
                <a:buFont typeface="+mj-lt"/>
                <a:buAutoNum type="arabicPeriod"/>
              </a:pPr>
              <a:endPara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endParaRPr>
            </a:p>
          </p:txBody>
        </p:sp>
        <p:sp>
          <p:nvSpPr>
            <p:cNvPr id="15" name="TextBox 3">
              <a:extLst>
                <a:ext uri="{FF2B5EF4-FFF2-40B4-BE49-F238E27FC236}">
                  <a16:creationId xmlns:a16="http://schemas.microsoft.com/office/drawing/2014/main" id="{AF36B9AB-1348-EAA4-F211-1F0B4895DA3B}"/>
                </a:ext>
              </a:extLst>
            </p:cNvPr>
            <p:cNvSpPr txBox="1"/>
            <p:nvPr/>
          </p:nvSpPr>
          <p:spPr>
            <a:xfrm>
              <a:off x="7689786" y="2905400"/>
              <a:ext cx="2945714" cy="705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1400">
                  <a:latin typeface="Aptos" panose="020B0004020202020204" pitchFamily="34" charset="0"/>
                  <a:cs typeface="Calibri Light"/>
                </a:rPr>
                <a:t>Segment 1: SIN-LHR Economy</a:t>
              </a:r>
            </a:p>
            <a:p>
              <a:pPr>
                <a:lnSpc>
                  <a:spcPct val="150000"/>
                </a:lnSpc>
              </a:pPr>
              <a:r>
                <a:rPr lang="en-US" sz="1400">
                  <a:latin typeface="Aptos" panose="020B0004020202020204" pitchFamily="34" charset="0"/>
                  <a:cs typeface="Calibri Light"/>
                </a:rPr>
                <a:t>Segment 2: LHR-SIN Economy</a:t>
              </a:r>
              <a:endParaRPr lang="en-SG" sz="1400">
                <a:latin typeface="Aptos" panose="020B0004020202020204" pitchFamily="34" charset="0"/>
              </a:endParaRPr>
            </a:p>
          </p:txBody>
        </p:sp>
        <p:sp>
          <p:nvSpPr>
            <p:cNvPr id="16" name="TextBox 4">
              <a:extLst>
                <a:ext uri="{FF2B5EF4-FFF2-40B4-BE49-F238E27FC236}">
                  <a16:creationId xmlns:a16="http://schemas.microsoft.com/office/drawing/2014/main" id="{891C1EC7-D0E5-64B3-9536-DA65D437C0D9}"/>
                </a:ext>
              </a:extLst>
            </p:cNvPr>
            <p:cNvSpPr txBox="1"/>
            <p:nvPr/>
          </p:nvSpPr>
          <p:spPr>
            <a:xfrm>
              <a:off x="6543858" y="3948769"/>
              <a:ext cx="5273785" cy="16747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1400">
                  <a:solidFill>
                    <a:schemeClr val="tx1"/>
                  </a:solidFill>
                  <a:latin typeface="Aptos" panose="020B0004020202020204" pitchFamily="34" charset="0"/>
                  <a:cs typeface="Calibri Light"/>
                </a:rPr>
                <a:t>Agent </a:t>
              </a:r>
              <a:r>
                <a:rPr lang="en-US" sz="1400" err="1">
                  <a:solidFill>
                    <a:schemeClr val="tx1"/>
                  </a:solidFill>
                  <a:latin typeface="Aptos" panose="020B0004020202020204" pitchFamily="34" charset="0"/>
                  <a:cs typeface="Calibri Light"/>
                </a:rPr>
                <a:t>reshop</a:t>
              </a:r>
              <a:r>
                <a:rPr lang="en-US" sz="1400">
                  <a:solidFill>
                    <a:schemeClr val="tx1"/>
                  </a:solidFill>
                  <a:latin typeface="Aptos" panose="020B0004020202020204" pitchFamily="34" charset="0"/>
                  <a:cs typeface="Calibri Light"/>
                </a:rPr>
                <a:t> Segment 1 to </a:t>
              </a:r>
              <a:r>
                <a:rPr lang="en-US" sz="1400" b="1">
                  <a:solidFill>
                    <a:schemeClr val="tx1"/>
                  </a:solidFill>
                  <a:latin typeface="Aptos" panose="020B0004020202020204" pitchFamily="34" charset="0"/>
                  <a:cs typeface="Calibri Light"/>
                </a:rPr>
                <a:t>Business </a:t>
              </a:r>
              <a:r>
                <a:rPr lang="en-US" sz="1400">
                  <a:solidFill>
                    <a:schemeClr val="tx1"/>
                  </a:solidFill>
                  <a:latin typeface="Aptos" panose="020B0004020202020204" pitchFamily="34" charset="0"/>
                  <a:cs typeface="Calibri Light"/>
                </a:rPr>
                <a:t>while maintaining Segment 2 at Economy</a:t>
              </a:r>
            </a:p>
            <a:p>
              <a:pPr marL="800100" lvl="1" indent="-342900">
                <a:lnSpc>
                  <a:spcPct val="150000"/>
                </a:lnSpc>
                <a:buFont typeface="+mj-lt"/>
                <a:buAutoNum type="alphaLcPeriod"/>
              </a:pPr>
              <a:r>
                <a:rPr lang="en-US" sz="1400">
                  <a:latin typeface="Aptos" panose="020B0004020202020204" pitchFamily="34" charset="0"/>
                  <a:cs typeface="Calibri Light"/>
                </a:rPr>
                <a:t>Once Business is selected Segment 2 will also be forced to upsell to Business / First Class</a:t>
              </a:r>
            </a:p>
            <a:p>
              <a:pPr marL="800100" lvl="1" indent="-342900">
                <a:lnSpc>
                  <a:spcPct val="150000"/>
                </a:lnSpc>
                <a:buFont typeface="+mj-lt"/>
                <a:buAutoNum type="alphaLcPeriod"/>
              </a:pPr>
              <a:r>
                <a:rPr lang="en-US" sz="1400">
                  <a:latin typeface="Aptos" panose="020B0004020202020204" pitchFamily="34" charset="0"/>
                  <a:cs typeface="Calibri Light"/>
                </a:rPr>
                <a:t>Offline servicing is required</a:t>
              </a:r>
            </a:p>
          </p:txBody>
        </p:sp>
        <p:sp>
          <p:nvSpPr>
            <p:cNvPr id="17" name="TextBox 5">
              <a:extLst>
                <a:ext uri="{FF2B5EF4-FFF2-40B4-BE49-F238E27FC236}">
                  <a16:creationId xmlns:a16="http://schemas.microsoft.com/office/drawing/2014/main" id="{9EECF9C2-3470-0F69-8462-E0F5B42C6CB1}"/>
                </a:ext>
              </a:extLst>
            </p:cNvPr>
            <p:cNvSpPr txBox="1"/>
            <p:nvPr/>
          </p:nvSpPr>
          <p:spPr>
            <a:xfrm>
              <a:off x="6543858" y="2880714"/>
              <a:ext cx="2802427" cy="3820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1400" b="1">
                  <a:latin typeface="Aptos" panose="020B0004020202020204" pitchFamily="34" charset="0"/>
                  <a:cs typeface="Calibri Light"/>
                </a:rPr>
                <a:t>Example 2</a:t>
              </a:r>
            </a:p>
          </p:txBody>
        </p:sp>
      </p:grpSp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17D5B305-2CE6-397D-2396-BC8C6D5985B9}"/>
              </a:ext>
            </a:extLst>
          </p:cNvPr>
          <p:cNvSpPr/>
          <p:nvPr/>
        </p:nvSpPr>
        <p:spPr>
          <a:xfrm>
            <a:off x="417456" y="1276794"/>
            <a:ext cx="11446718" cy="1504789"/>
          </a:xfrm>
          <a:prstGeom prst="round2DiagRect">
            <a:avLst/>
          </a:prstGeom>
          <a:ln w="38100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l" rtl="0" fontAlgn="base"/>
            <a:r>
              <a:rPr lang="en-US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At </a:t>
            </a:r>
            <a:r>
              <a:rPr lang="en-US" sz="1400" b="0" i="0" u="none" strike="noStrike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reshop</a:t>
            </a: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 only 1 cabin class can be selected</a:t>
            </a:r>
          </a:p>
          <a:p>
            <a:pPr algn="l" rtl="0" fontAlgn="base"/>
            <a:r>
              <a:rPr lang="en-US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</a:t>
            </a: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Offers for the </a:t>
            </a:r>
            <a:r>
              <a:rPr lang="en-US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selected cabin class </a:t>
            </a: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up to </a:t>
            </a:r>
            <a:r>
              <a:rPr lang="en-US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the next cabin class are returned (depending on availability)</a:t>
            </a:r>
            <a:r>
              <a:rPr lang="en-US" sz="14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Select Economy </a:t>
            </a:r>
            <a:r>
              <a:rPr lang="en-US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  <a:sym typeface="Wingdings" panose="05000000000000000000" pitchFamily="2" charset="2"/>
              </a:rPr>
              <a:t></a:t>
            </a:r>
            <a:r>
              <a:rPr lang="en-US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Economy &amp; Premium Economy offers returned</a:t>
            </a:r>
            <a:r>
              <a:rPr lang="en-US" sz="14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Select Premium Economy </a:t>
            </a:r>
            <a:r>
              <a:rPr lang="en-US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  <a:sym typeface="Wingdings" panose="05000000000000000000" pitchFamily="2" charset="2"/>
              </a:rPr>
              <a:t></a:t>
            </a:r>
            <a:r>
              <a:rPr lang="en-US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Premium Economy &amp; Business offers returned</a:t>
            </a:r>
            <a:r>
              <a:rPr lang="en-US" sz="14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Select Business </a:t>
            </a:r>
            <a:r>
              <a:rPr lang="en-US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  <a:sym typeface="Wingdings" panose="05000000000000000000" pitchFamily="2" charset="2"/>
              </a:rPr>
              <a:t></a:t>
            </a:r>
            <a:r>
              <a:rPr lang="en-US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Business &amp; First Class offers returned</a:t>
            </a:r>
            <a:r>
              <a:rPr lang="en-US" sz="14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F19DF5-845E-6B5D-BE83-F9C678E665F3}"/>
              </a:ext>
            </a:extLst>
          </p:cNvPr>
          <p:cNvSpPr txBox="1">
            <a:spLocks/>
          </p:cNvSpPr>
          <p:nvPr/>
        </p:nvSpPr>
        <p:spPr>
          <a:xfrm>
            <a:off x="2008719" y="125505"/>
            <a:ext cx="4066016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PARTIAL MIXED CABIN CLASS RESHOP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792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CCAF59-EA5A-FEAB-9022-B571FCBB23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CBC6DD-B535-F125-DFE4-34C1869C48E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A633D3-970C-0633-234F-B39BCD0D5FB0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28/5/2025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2A6DFE-0D7B-9468-0811-80CA1DD998C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155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1261FE92-C504-F919-B359-62906543F055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50E0D1-0DAD-546B-1A6A-5E6A3C08ECC2}"/>
              </a:ext>
            </a:extLst>
          </p:cNvPr>
          <p:cNvSpPr txBox="1"/>
          <p:nvPr/>
        </p:nvSpPr>
        <p:spPr>
          <a:xfrm>
            <a:off x="5947935" y="604678"/>
            <a:ext cx="5406608" cy="95410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SG" sz="2800" b="1">
                <a:solidFill>
                  <a:schemeClr val="bg1"/>
                </a:solidFill>
                <a:latin typeface="Aptos" panose="020B0004020202020204" pitchFamily="34" charset="0"/>
              </a:rPr>
              <a:t>Void / Refund Ticketed Bookings</a:t>
            </a: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ADEBC624-F380-E99F-F443-05F30C1E2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0807891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A596C8-5007-D546-5408-69D4E67177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5690AC2-D960-D853-E368-7007DD0B24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702" y="1253982"/>
            <a:ext cx="7919218" cy="5248712"/>
          </a:xfrm>
          <a:prstGeom prst="rect">
            <a:avLst/>
          </a:prstGeom>
          <a:ln w="38100">
            <a:noFill/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FE116F2-E899-0FCB-1789-07D9CBB5F5F1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VOID TICKETED BOOKINGS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F0A2060A-A6EF-CE8E-A5F7-315CE480379E}"/>
              </a:ext>
            </a:extLst>
          </p:cNvPr>
          <p:cNvSpPr/>
          <p:nvPr/>
        </p:nvSpPr>
        <p:spPr>
          <a:xfrm>
            <a:off x="8856920" y="1593160"/>
            <a:ext cx="2918195" cy="270239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Void can be done until 2359 of the same BSP Day and no penalty fee is charged. </a:t>
            </a:r>
          </a:p>
          <a:p>
            <a:endParaRPr lang="en-US" sz="14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Void can only be done for the first issuance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Imported bookings cannot be voided on AGENT 360, they must be voided in the original NDC platform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C2FC45-1274-ACB1-EE53-3ED932E78F0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37461" flipH="1" flipV="1">
            <a:off x="3968262" y="6178764"/>
            <a:ext cx="647861" cy="64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994068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CA8574-8E67-52BB-EFE3-333C445C65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FA8F1DD-2347-F2ED-0129-EE37161D97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7720" y="962537"/>
            <a:ext cx="8636559" cy="26856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3E7169C-156D-BAE8-72A7-D3AF469D76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613" y="4114039"/>
            <a:ext cx="11079121" cy="178142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80D0B55-B027-46DF-0527-180D6815DB45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VOID TICKETED BOOKINGS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C5D47521-2E69-515B-FBF2-F2E0C22674E2}"/>
              </a:ext>
            </a:extLst>
          </p:cNvPr>
          <p:cNvSpPr/>
          <p:nvPr/>
        </p:nvSpPr>
        <p:spPr>
          <a:xfrm>
            <a:off x="4636903" y="5973962"/>
            <a:ext cx="2918195" cy="75853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After confirming void, booking status changes to “Void”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328390-6C84-2F02-35CC-28751C6221B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5885193" y="3301602"/>
            <a:ext cx="693214" cy="693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314578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72EA93-3CAB-A652-18E1-898360DE27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59AD29D-CB52-49F4-EC8B-124A54B473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702" y="1253982"/>
            <a:ext cx="7919218" cy="5248712"/>
          </a:xfrm>
          <a:prstGeom prst="rect">
            <a:avLst/>
          </a:prstGeom>
          <a:ln w="38100">
            <a:noFill/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8980694-0715-7409-A6DB-259D5FC10ABD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REFUND TICKETED BOOKINGS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4691F5-340F-8F60-F33B-90DFBBE35F3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37461" flipH="1" flipV="1">
            <a:off x="3968262" y="6178764"/>
            <a:ext cx="647861" cy="647861"/>
          </a:xfrm>
          <a:prstGeom prst="rect">
            <a:avLst/>
          </a:prstGeom>
        </p:spPr>
      </p:pic>
      <p:sp>
        <p:nvSpPr>
          <p:cNvPr id="20" name="Rectangle: Diagonal Corners Rounded 19">
            <a:extLst>
              <a:ext uri="{FF2B5EF4-FFF2-40B4-BE49-F238E27FC236}">
                <a16:creationId xmlns:a16="http://schemas.microsoft.com/office/drawing/2014/main" id="{98006B77-9D55-5DF1-661C-3A4CF2F4CF2B}"/>
              </a:ext>
            </a:extLst>
          </p:cNvPr>
          <p:cNvSpPr/>
          <p:nvPr/>
        </p:nvSpPr>
        <p:spPr>
          <a:xfrm>
            <a:off x="8718698" y="5381276"/>
            <a:ext cx="3237170" cy="112141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After the same BSP day, “Void” button is replaced with “Refund” where refund penalties may apply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23AA09D-30AA-D5BC-7836-883DCB567D5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651" t="21132" r="29943" b="27221"/>
          <a:stretch/>
        </p:blipFill>
        <p:spPr>
          <a:xfrm>
            <a:off x="4521473" y="6214309"/>
            <a:ext cx="280155" cy="98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333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34C3BE-980F-5ECB-9425-6A19F799CC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29DB4B0-539A-3DAA-7E93-8DF03E77D4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170" y="3966832"/>
            <a:ext cx="11060068" cy="177189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67D8703-B1D7-8C65-4C60-1C61F8D13EF8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REFUND TICKETED BOOKINGS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BC9F79-32B0-677C-23DE-1A4220A89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9323" y="1108356"/>
            <a:ext cx="9001762" cy="2687301"/>
          </a:xfrm>
          <a:prstGeom prst="rect">
            <a:avLst/>
          </a:prstGeom>
          <a:ln w="38100">
            <a:noFill/>
          </a:ln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34BEFCF5-C487-3F63-2D50-86E80C793BD2}"/>
              </a:ext>
            </a:extLst>
          </p:cNvPr>
          <p:cNvSpPr/>
          <p:nvPr/>
        </p:nvSpPr>
        <p:spPr>
          <a:xfrm>
            <a:off x="4636902" y="5851602"/>
            <a:ext cx="2918195" cy="75853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After confirming refund, booking status changes to “Refunded”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1FE964-98F4-212D-5ECD-52AD6674166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5749393" y="3428286"/>
            <a:ext cx="693214" cy="693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1540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D9A27A-71E0-25B7-1B63-2A9395AB0F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1402"/>
          <a:stretch/>
        </p:blipFill>
        <p:spPr>
          <a:xfrm>
            <a:off x="6266904" y="0"/>
            <a:ext cx="5925096" cy="68580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E0D051A-1A9F-401D-ACBB-B0E0E79FB1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3105" y="476500"/>
            <a:ext cx="5474788" cy="5905000"/>
          </a:xfrm>
          <a:prstGeom prst="rect">
            <a:avLst/>
          </a:prstGeom>
          <a:ln>
            <a:noFill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77E3A48-D974-4F78-A657-03159FFABD49}"/>
              </a:ext>
            </a:extLst>
          </p:cNvPr>
          <p:cNvGrpSpPr/>
          <p:nvPr/>
        </p:nvGrpSpPr>
        <p:grpSpPr>
          <a:xfrm>
            <a:off x="957909" y="1271290"/>
            <a:ext cx="4160892" cy="715223"/>
            <a:chOff x="232437" y="1314295"/>
            <a:chExt cx="4160892" cy="715223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24A6C0E5-1B55-42AB-A2AF-FA17206DB3A2}"/>
                </a:ext>
              </a:extLst>
            </p:cNvPr>
            <p:cNvSpPr/>
            <p:nvPr/>
          </p:nvSpPr>
          <p:spPr>
            <a:xfrm>
              <a:off x="838632" y="1487241"/>
              <a:ext cx="3554697" cy="33855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>
              <a:spAutoFit/>
            </a:bodyPr>
            <a:lstStyle/>
            <a:p>
              <a:pPr marL="85725" algn="ctr"/>
              <a:r>
                <a:rPr lang="en-US" sz="1600">
                  <a:latin typeface="Aptos" panose="020B0004020202020204" pitchFamily="34" charset="0"/>
                  <a:cs typeface="Calibri Light"/>
                </a:rPr>
                <a:t>Register for account on AGENT 360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70C3B0F-B7BB-49D9-A826-5023855737E0}"/>
                </a:ext>
              </a:extLst>
            </p:cNvPr>
            <p:cNvSpPr/>
            <p:nvPr/>
          </p:nvSpPr>
          <p:spPr>
            <a:xfrm>
              <a:off x="232437" y="1314295"/>
              <a:ext cx="747260" cy="715223"/>
            </a:xfrm>
            <a:prstGeom prst="ellipse">
              <a:avLst/>
            </a:prstGeom>
            <a:solidFill>
              <a:srgbClr val="0025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FFC000"/>
                  </a:solidFill>
                  <a:latin typeface="Aptos" panose="020B0004020202020204" pitchFamily="34" charset="0"/>
                </a:rPr>
                <a:t>1</a:t>
              </a:r>
              <a:endParaRPr lang="en-SG" sz="2400">
                <a:solidFill>
                  <a:srgbClr val="FFC000"/>
                </a:solidFill>
                <a:latin typeface="Aptos" panose="020B0004020202020204" pitchFamily="34" charset="0"/>
              </a:endParaRPr>
            </a:p>
          </p:txBody>
        </p:sp>
      </p:grpSp>
      <p:sp>
        <p:nvSpPr>
          <p:cNvPr id="23" name="Rectangle: Diagonal Corners Rounded 22">
            <a:extLst>
              <a:ext uri="{FF2B5EF4-FFF2-40B4-BE49-F238E27FC236}">
                <a16:creationId xmlns:a16="http://schemas.microsoft.com/office/drawing/2014/main" id="{C2CA4B2F-D3E8-4A7A-A3AF-AC861971B228}"/>
              </a:ext>
            </a:extLst>
          </p:cNvPr>
          <p:cNvSpPr/>
          <p:nvPr/>
        </p:nvSpPr>
        <p:spPr>
          <a:xfrm>
            <a:off x="1228024" y="5536863"/>
            <a:ext cx="3391944" cy="84463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Information is auto-populated based on the IATA / ARC / TIDS code submitted</a:t>
            </a:r>
            <a:endParaRPr lang="en-US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510EA03-3176-4662-8024-658D130F70F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1635830" y="3429925"/>
            <a:ext cx="737611" cy="73761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3DD603F-BE25-4A01-B0B6-6497677AD28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964"/>
          <a:stretch/>
        </p:blipFill>
        <p:spPr>
          <a:xfrm>
            <a:off x="241669" y="2400196"/>
            <a:ext cx="5832823" cy="2769889"/>
          </a:xfrm>
          <a:prstGeom prst="rect">
            <a:avLst/>
          </a:prstGeom>
          <a:ln w="38100"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45D1DD-DE09-8B1F-E737-644A8E5B671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1159737" y="2990156"/>
            <a:ext cx="737611" cy="73761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10CA255-EA6C-C2CD-A06D-194BD7882DB8}"/>
              </a:ext>
            </a:extLst>
          </p:cNvPr>
          <p:cNvSpPr/>
          <p:nvPr/>
        </p:nvSpPr>
        <p:spPr>
          <a:xfrm>
            <a:off x="422443" y="3053348"/>
            <a:ext cx="805581" cy="1653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>
                <a:solidFill>
                  <a:schemeClr val="tx1"/>
                </a:solidFill>
                <a:latin typeface="Aptos" panose="020B0004020202020204" pitchFamily="34" charset="0"/>
              </a:rPr>
              <a:t>323XXXXX</a:t>
            </a:r>
            <a:endParaRPr lang="en-SG" sz="1200" b="1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515E43-EBF7-A9FA-02AD-53BBD0054F13}"/>
              </a:ext>
            </a:extLst>
          </p:cNvPr>
          <p:cNvSpPr txBox="1">
            <a:spLocks/>
          </p:cNvSpPr>
          <p:nvPr/>
        </p:nvSpPr>
        <p:spPr>
          <a:xfrm>
            <a:off x="2076266" y="108488"/>
            <a:ext cx="5738324" cy="4969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TRAVEL AGENT REGISTRATION</a:t>
            </a:r>
            <a:endParaRPr lang="en-US" sz="80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360561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BB4D1A-7D41-2C15-F62E-B1455A0D30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131DCA-35D5-404B-840F-F11CA51501E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D46E32-98C7-39CB-263C-1F445EEE3A46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28/5/2025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44B37A-EB23-3534-497A-6F01288ED10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160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E53B762D-4C87-D0D3-5135-D2B49CC79904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C22771-DAAB-1D55-F89D-B1AB4F0D4048}"/>
              </a:ext>
            </a:extLst>
          </p:cNvPr>
          <p:cNvSpPr txBox="1"/>
          <p:nvPr/>
        </p:nvSpPr>
        <p:spPr>
          <a:xfrm>
            <a:off x="6856023" y="604678"/>
            <a:ext cx="3332579" cy="954107"/>
          </a:xfrm>
          <a:prstGeom prst="rect">
            <a:avLst/>
          </a:prstGeom>
          <a:noFill/>
          <a:effectLst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/>
              </a:rPr>
              <a:t>Order Management</a:t>
            </a: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36D0226B-4193-0DB3-6BCC-139249675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8534190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0CC6F6-2D9E-71D0-07C6-4073813D65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A2E4730-AB1B-326A-EEC6-19353997D2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0928" y="911827"/>
            <a:ext cx="8970143" cy="59461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AF077A-61F9-6228-995D-C43F9819EA8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4830491" y="1046869"/>
            <a:ext cx="693214" cy="69321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C16A59E-1D72-7CFE-A2CA-235C000B857D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896790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ORDER MANAGEMENT </a:t>
            </a:r>
          </a:p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– ORDER DASHBOARD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DE35128D-D11F-A213-1BF0-A3FB2E545E1D}"/>
              </a:ext>
            </a:extLst>
          </p:cNvPr>
          <p:cNvSpPr/>
          <p:nvPr/>
        </p:nvSpPr>
        <p:spPr>
          <a:xfrm>
            <a:off x="3036280" y="1694630"/>
            <a:ext cx="3766454" cy="409954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Click on “Orders” to view all orders/bookings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  <a:cs typeface="Calibri"/>
            </a:endParaRPr>
          </a:p>
        </p:txBody>
      </p:sp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66D85F56-19E0-0A34-2BE5-F5B0B6FC9C04}"/>
              </a:ext>
            </a:extLst>
          </p:cNvPr>
          <p:cNvSpPr/>
          <p:nvPr/>
        </p:nvSpPr>
        <p:spPr>
          <a:xfrm>
            <a:off x="64959" y="4800165"/>
            <a:ext cx="3091938" cy="409954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Click “Order ID” to load Order details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  <a:cs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090E8F7-DCA7-1802-BEFD-20965A6DB2D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2689672" y="4071669"/>
            <a:ext cx="693214" cy="693214"/>
          </a:xfrm>
          <a:prstGeom prst="rect">
            <a:avLst/>
          </a:prstGeom>
        </p:spPr>
      </p:pic>
      <p:sp>
        <p:nvSpPr>
          <p:cNvPr id="15" name="Rectangle: Diagonal Corners Rounded 14">
            <a:extLst>
              <a:ext uri="{FF2B5EF4-FFF2-40B4-BE49-F238E27FC236}">
                <a16:creationId xmlns:a16="http://schemas.microsoft.com/office/drawing/2014/main" id="{B5036F2B-DC8C-227E-6EFB-89AB1B790841}"/>
              </a:ext>
            </a:extLst>
          </p:cNvPr>
          <p:cNvSpPr/>
          <p:nvPr/>
        </p:nvSpPr>
        <p:spPr>
          <a:xfrm>
            <a:off x="8239647" y="5110917"/>
            <a:ext cx="3476731" cy="65026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View booking status, user details, TTL</a:t>
            </a:r>
          </a:p>
        </p:txBody>
      </p:sp>
    </p:spTree>
    <p:extLst>
      <p:ext uri="{BB962C8B-B14F-4D97-AF65-F5344CB8AC3E}">
        <p14:creationId xmlns:p14="http://schemas.microsoft.com/office/powerpoint/2010/main" val="937271375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36B6AF-8578-FEAE-344E-21F0927D00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73015AB-3A39-2962-4F1C-1DFEA0AFD8D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7285428" y="3483306"/>
            <a:ext cx="693214" cy="693214"/>
          </a:xfrm>
          <a:prstGeom prst="rect">
            <a:avLst/>
          </a:prstGeom>
        </p:spPr>
      </p:pic>
      <p:sp>
        <p:nvSpPr>
          <p:cNvPr id="15" name="Rectangle: Diagonal Corners Rounded 14">
            <a:extLst>
              <a:ext uri="{FF2B5EF4-FFF2-40B4-BE49-F238E27FC236}">
                <a16:creationId xmlns:a16="http://schemas.microsoft.com/office/drawing/2014/main" id="{36CDABCC-F635-B55C-0FF6-5B41F2BC3A78}"/>
              </a:ext>
            </a:extLst>
          </p:cNvPr>
          <p:cNvSpPr/>
          <p:nvPr/>
        </p:nvSpPr>
        <p:spPr>
          <a:xfrm>
            <a:off x="7819786" y="4165022"/>
            <a:ext cx="1348282" cy="409954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Status</a:t>
            </a:r>
          </a:p>
        </p:txBody>
      </p:sp>
      <p:graphicFrame>
        <p:nvGraphicFramePr>
          <p:cNvPr id="4" name="Table 12">
            <a:extLst>
              <a:ext uri="{FF2B5EF4-FFF2-40B4-BE49-F238E27FC236}">
                <a16:creationId xmlns:a16="http://schemas.microsoft.com/office/drawing/2014/main" id="{1CD0CAE6-A0FF-795A-435E-C9A4F53EA0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0731959"/>
              </p:ext>
            </p:extLst>
          </p:nvPr>
        </p:nvGraphicFramePr>
        <p:xfrm>
          <a:off x="752374" y="1466006"/>
          <a:ext cx="10687252" cy="4338479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493244">
                  <a:extLst>
                    <a:ext uri="{9D8B030D-6E8A-4147-A177-3AD203B41FA5}">
                      <a16:colId xmlns:a16="http://schemas.microsoft.com/office/drawing/2014/main" val="3881685892"/>
                    </a:ext>
                  </a:extLst>
                </a:gridCol>
                <a:gridCol w="8194008">
                  <a:extLst>
                    <a:ext uri="{9D8B030D-6E8A-4147-A177-3AD203B41FA5}">
                      <a16:colId xmlns:a16="http://schemas.microsoft.com/office/drawing/2014/main" val="1557515264"/>
                    </a:ext>
                  </a:extLst>
                </a:gridCol>
              </a:tblGrid>
              <a:tr h="598177"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20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Status</a:t>
                      </a:r>
                      <a:endParaRPr lang="en-SG" sz="1400" b="1" kern="120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20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What it means</a:t>
                      </a:r>
                      <a:endParaRPr lang="en-SG" sz="1400" b="1" kern="120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276135"/>
                  </a:ext>
                </a:extLst>
              </a:tr>
              <a:tr h="387606">
                <a:tc>
                  <a:txBody>
                    <a:bodyPr/>
                    <a:lstStyle/>
                    <a:p>
                      <a:r>
                        <a:rPr lang="en-US" sz="1600" b="1">
                          <a:latin typeface="Aptos" panose="020B0004020202020204" pitchFamily="34" charset="0"/>
                        </a:rPr>
                        <a:t>On hold</a:t>
                      </a:r>
                      <a:endParaRPr lang="en-SG" sz="1600" b="1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Tickets have not been issued yet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SG" sz="160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Bookings where TTL has lapsed, the status will still show ‘On Hold’</a:t>
                      </a:r>
                    </a:p>
                  </a:txBody>
                  <a:tcPr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9522419"/>
                  </a:ext>
                </a:extLst>
              </a:tr>
              <a:tr h="387606">
                <a:tc>
                  <a:txBody>
                    <a:bodyPr/>
                    <a:lstStyle/>
                    <a:p>
                      <a:r>
                        <a:rPr lang="en-US" sz="1600" b="1">
                          <a:latin typeface="Aptos"/>
                        </a:rPr>
                        <a:t>Ticketed</a:t>
                      </a:r>
                      <a:endParaRPr lang="en-SG" sz="1600" b="1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Tickets have been issued</a:t>
                      </a:r>
                      <a:endParaRPr lang="en-SG" sz="1600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0503875"/>
                  </a:ext>
                </a:extLst>
              </a:tr>
              <a:tr h="387606">
                <a:tc>
                  <a:txBody>
                    <a:bodyPr/>
                    <a:lstStyle/>
                    <a:p>
                      <a:r>
                        <a:rPr lang="en-US" sz="1600" b="1">
                          <a:latin typeface="Aptos" panose="020B0004020202020204" pitchFamily="34" charset="0"/>
                        </a:rPr>
                        <a:t>Cancelled</a:t>
                      </a:r>
                      <a:endParaRPr lang="en-SG" sz="1600" b="1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Aptos" panose="020B0004020202020204" pitchFamily="34" charset="0"/>
                        </a:rPr>
                        <a:t>Unticketed booking was cancelled by agent</a:t>
                      </a:r>
                      <a:endParaRPr lang="en-SG" sz="1600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4573641"/>
                  </a:ext>
                </a:extLst>
              </a:tr>
              <a:tr h="314298">
                <a:tc>
                  <a:txBody>
                    <a:bodyPr/>
                    <a:lstStyle/>
                    <a:p>
                      <a:r>
                        <a:rPr lang="en-US" sz="1600" b="1">
                          <a:latin typeface="Aptos" panose="020B0004020202020204" pitchFamily="34" charset="0"/>
                        </a:rPr>
                        <a:t>Reshop on hold - UNTKT</a:t>
                      </a:r>
                      <a:endParaRPr lang="en-SG" sz="1600" b="1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err="1">
                          <a:latin typeface="Aptos"/>
                        </a:rPr>
                        <a:t>Unticketed</a:t>
                      </a:r>
                      <a:r>
                        <a:rPr lang="en-US" sz="1600">
                          <a:latin typeface="Aptos"/>
                        </a:rPr>
                        <a:t> booking that has been </a:t>
                      </a:r>
                      <a:r>
                        <a:rPr lang="en-US" sz="1600" err="1">
                          <a:latin typeface="Aptos"/>
                        </a:rPr>
                        <a:t>reshopped</a:t>
                      </a:r>
                      <a:r>
                        <a:rPr lang="en-US" sz="1600">
                          <a:latin typeface="Aptos"/>
                        </a:rPr>
                        <a:t> with deferred payment and is pending payment</a:t>
                      </a:r>
                    </a:p>
                  </a:txBody>
                  <a:tcPr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5274436"/>
                  </a:ext>
                </a:extLst>
              </a:tr>
              <a:tr h="380952">
                <a:tc>
                  <a:txBody>
                    <a:bodyPr/>
                    <a:lstStyle/>
                    <a:p>
                      <a:r>
                        <a:rPr lang="en-US" sz="1600" b="1">
                          <a:latin typeface="Aptos" panose="020B0004020202020204" pitchFamily="34" charset="0"/>
                        </a:rPr>
                        <a:t>Reshop on hold - TKT</a:t>
                      </a:r>
                      <a:endParaRPr lang="en-SG" sz="1600" b="1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Aptos"/>
                        </a:rPr>
                        <a:t>Ticketed booking that has been </a:t>
                      </a:r>
                      <a:r>
                        <a:rPr lang="en-US" sz="1600" err="1">
                          <a:latin typeface="Aptos"/>
                        </a:rPr>
                        <a:t>reshopped</a:t>
                      </a:r>
                      <a:r>
                        <a:rPr lang="en-US" sz="1600">
                          <a:latin typeface="Aptos"/>
                        </a:rPr>
                        <a:t> with deferred payment and is pending payment</a:t>
                      </a:r>
                    </a:p>
                  </a:txBody>
                  <a:tcPr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7183758"/>
                  </a:ext>
                </a:extLst>
              </a:tr>
              <a:tr h="387606">
                <a:tc>
                  <a:txBody>
                    <a:bodyPr/>
                    <a:lstStyle/>
                    <a:p>
                      <a:r>
                        <a:rPr lang="en-US" sz="1600" b="1">
                          <a:latin typeface="Aptos" panose="020B0004020202020204" pitchFamily="34" charset="0"/>
                        </a:rPr>
                        <a:t>Void</a:t>
                      </a:r>
                      <a:endParaRPr lang="en-SG" sz="1600" b="1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Aptos" panose="020B0004020202020204" pitchFamily="34" charset="0"/>
                        </a:rPr>
                        <a:t>Ticketed booking voided within same BSP day</a:t>
                      </a:r>
                      <a:endParaRPr lang="en-SG" sz="1600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9984630"/>
                  </a:ext>
                </a:extLst>
              </a:tr>
              <a:tr h="387606">
                <a:tc>
                  <a:txBody>
                    <a:bodyPr/>
                    <a:lstStyle/>
                    <a:p>
                      <a:r>
                        <a:rPr lang="en-US" sz="1600" b="1">
                          <a:latin typeface="Aptos" panose="020B0004020202020204" pitchFamily="34" charset="0"/>
                        </a:rPr>
                        <a:t>Refunded</a:t>
                      </a:r>
                      <a:endParaRPr lang="en-SG" sz="1600" b="1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Aptos" panose="020B0004020202020204" pitchFamily="34" charset="0"/>
                        </a:rPr>
                        <a:t>Ticketed booking refunded</a:t>
                      </a:r>
                      <a:endParaRPr lang="en-SG" sz="1600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5079624"/>
                  </a:ext>
                </a:extLst>
              </a:tr>
              <a:tr h="65068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latin typeface="Aptos" panose="020B0004020202020204" pitchFamily="34" charset="0"/>
                        </a:rPr>
                        <a:t>Cancelled Offline</a:t>
                      </a:r>
                      <a:endParaRPr lang="en-SG" sz="1600" b="1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Aptos" panose="020B0004020202020204" pitchFamily="34" charset="0"/>
                        </a:rPr>
                        <a:t>Booking cancelled outside of AGENT 360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>
                          <a:latin typeface="Aptos" panose="020B0004020202020204" pitchFamily="34" charset="0"/>
                        </a:rPr>
                        <a:t>AGENT 360 has no visibility on whether it was a cancellation/void/refund</a:t>
                      </a:r>
                    </a:p>
                  </a:txBody>
                  <a:tcPr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347982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14B6C037-ADE0-06E1-5444-9202EE899D8E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896790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ORDER MANAGEMENT </a:t>
            </a:r>
          </a:p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– ORDER STATUS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860302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2C258D-C6D9-1C55-50EA-0047ACECFA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327FCF-6AC7-B2FF-1B84-B3B14B7A56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325" y="920325"/>
            <a:ext cx="10671350" cy="5937675"/>
          </a:xfrm>
          <a:prstGeom prst="rect">
            <a:avLst/>
          </a:prstGeom>
          <a:ln w="38100">
            <a:noFill/>
          </a:ln>
        </p:spPr>
      </p:pic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160A91A1-3EB9-F83A-C09D-C7453B52E34D}"/>
              </a:ext>
            </a:extLst>
          </p:cNvPr>
          <p:cNvSpPr/>
          <p:nvPr/>
        </p:nvSpPr>
        <p:spPr>
          <a:xfrm>
            <a:off x="2984883" y="2345077"/>
            <a:ext cx="6550297" cy="143310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Ticketing time limit (TTL)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: Latest date to issue ticket before inventory expires.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  <a:cs typeface="Calibri"/>
            </a:endParaRPr>
          </a:p>
          <a:p>
            <a:endParaRPr lang="en-US" sz="1400" b="1">
              <a:solidFill>
                <a:schemeClr val="tx1"/>
              </a:solidFill>
              <a:latin typeface="Aptos" panose="020B0004020202020204" pitchFamily="34" charset="0"/>
              <a:cs typeface="Calibri"/>
            </a:endParaRPr>
          </a:p>
          <a:p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Price guarantee time limit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: Latest date to issue ticket at this price before fare is auto-repriced. This takes into consideration any special sales period.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3F7EBF0-5481-EFEF-BAD7-90A1467D4CE7}"/>
              </a:ext>
            </a:extLst>
          </p:cNvPr>
          <p:cNvSpPr/>
          <p:nvPr/>
        </p:nvSpPr>
        <p:spPr>
          <a:xfrm>
            <a:off x="5067299" y="852202"/>
            <a:ext cx="2057400" cy="3291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Unticketed Booking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8908D00-DA2F-591C-69A0-37ACB3FE017A}"/>
              </a:ext>
            </a:extLst>
          </p:cNvPr>
          <p:cNvSpPr/>
          <p:nvPr/>
        </p:nvSpPr>
        <p:spPr>
          <a:xfrm>
            <a:off x="2903791" y="1853808"/>
            <a:ext cx="6712482" cy="274341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1274F6B-A4A3-E0EA-CA74-433A4A2988ED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4034116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ORDER MANAGEMENT – TICKETING AND PRICE GUARANTEE TIME LIMIT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650459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2C258D-C6D9-1C55-50EA-0047ACECFA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58DB187-1CCB-7C5B-4BA6-79B5A549CF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08" b="13255"/>
          <a:stretch/>
        </p:blipFill>
        <p:spPr bwMode="auto">
          <a:xfrm>
            <a:off x="1028697" y="1133909"/>
            <a:ext cx="10134600" cy="5133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160A91A1-3EB9-F83A-C09D-C7453B52E34D}"/>
              </a:ext>
            </a:extLst>
          </p:cNvPr>
          <p:cNvSpPr/>
          <p:nvPr/>
        </p:nvSpPr>
        <p:spPr>
          <a:xfrm>
            <a:off x="2820849" y="2830028"/>
            <a:ext cx="6550297" cy="124963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Ticketing time limit (TTL)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: Latest date to issue ticket before inventory expires.</a:t>
            </a:r>
          </a:p>
          <a:p>
            <a:endParaRPr lang="en-US" sz="1400">
              <a:solidFill>
                <a:schemeClr val="tx1"/>
              </a:solidFill>
              <a:latin typeface="Aptos" panose="020B0004020202020204" pitchFamily="34" charset="0"/>
              <a:cs typeface="Calibri"/>
            </a:endParaRPr>
          </a:p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New booking portal displays other airlines TTL as well</a:t>
            </a:r>
          </a:p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OAL TTL appears as a string of text 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3F7EBF0-5481-EFEF-BAD7-90A1467D4CE7}"/>
              </a:ext>
            </a:extLst>
          </p:cNvPr>
          <p:cNvSpPr/>
          <p:nvPr/>
        </p:nvSpPr>
        <p:spPr>
          <a:xfrm>
            <a:off x="5067297" y="861674"/>
            <a:ext cx="2057400" cy="3291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err="1">
                <a:solidFill>
                  <a:schemeClr val="tx1"/>
                </a:solidFill>
                <a:latin typeface="Aptos" panose="020B0004020202020204" pitchFamily="34" charset="0"/>
              </a:rPr>
              <a:t>Unticketed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 Booking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8908D00-DA2F-591C-69A0-37ACB3FE017A}"/>
              </a:ext>
            </a:extLst>
          </p:cNvPr>
          <p:cNvSpPr/>
          <p:nvPr/>
        </p:nvSpPr>
        <p:spPr>
          <a:xfrm>
            <a:off x="2971885" y="2390152"/>
            <a:ext cx="6399261" cy="167641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1274F6B-A4A3-E0EA-CA74-433A4A2988ED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4034116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ORDER MANAGEMENT – OAL TICKETING TIME LIMIT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79981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2C258D-C6D9-1C55-50EA-0047ACECFA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160A91A1-3EB9-F83A-C09D-C7453B52E34D}"/>
              </a:ext>
            </a:extLst>
          </p:cNvPr>
          <p:cNvSpPr/>
          <p:nvPr/>
        </p:nvSpPr>
        <p:spPr>
          <a:xfrm>
            <a:off x="1225729" y="2044510"/>
            <a:ext cx="3518991" cy="256178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 b="0" i="0" u="none" strike="noStrike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Daily email reminders of TTL expiry is sent starting from 3 days before TTL expiry. </a:t>
            </a:r>
          </a:p>
          <a:p>
            <a:endParaRPr lang="en-US" sz="1400" b="1">
              <a:solidFill>
                <a:schemeClr val="tx1"/>
              </a:solidFill>
              <a:latin typeface="Aptos" panose="020B0004020202020204" pitchFamily="34" charset="0"/>
              <a:cs typeface="Calibri"/>
            </a:endParaRPr>
          </a:p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TTL Expiry Email Reminder will be sent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T-3 days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T-2 days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T-1 day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1274F6B-A4A3-E0EA-CA74-433A4A2988ED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4034116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TICKETING TIME LIMIT (TTL) EXPIRY EMAIL REMINDER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7CCEBF5-2B77-ADD9-A455-1252306EFBDF}"/>
              </a:ext>
            </a:extLst>
          </p:cNvPr>
          <p:cNvGrpSpPr/>
          <p:nvPr/>
        </p:nvGrpSpPr>
        <p:grpSpPr>
          <a:xfrm>
            <a:off x="5470701" y="1492031"/>
            <a:ext cx="5985159" cy="3873938"/>
            <a:chOff x="2848914" y="2395728"/>
            <a:chExt cx="5985159" cy="387393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D686346-DDAF-F58C-8271-AF580C9DBE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48914" y="2395728"/>
              <a:ext cx="5985159" cy="366674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0F9F2F4-08C8-CDFE-826F-E09B3EBB37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49498" y="6062472"/>
              <a:ext cx="2226006" cy="2071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0722053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ED37DB-EF0F-F032-87C0-C1617AC134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FB913C6-C408-16C2-F13B-A080BF6A84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137" y="1398931"/>
            <a:ext cx="7159557" cy="524181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FC8F899-C470-C7EE-C883-3BEF74649A90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846548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ORDER MANAGEMENT</a:t>
            </a:r>
          </a:p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– GENERATE ITINERARY</a:t>
            </a:r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8AFC09B5-786D-AF36-C1A4-A76A0610DBDC}"/>
              </a:ext>
            </a:extLst>
          </p:cNvPr>
          <p:cNvSpPr/>
          <p:nvPr/>
        </p:nvSpPr>
        <p:spPr>
          <a:xfrm>
            <a:off x="8793314" y="2180305"/>
            <a:ext cx="2970452" cy="331304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Itinerary can be generated for </a:t>
            </a:r>
            <a:r>
              <a:rPr lang="en-US" sz="1400" err="1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unticketed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 bookings</a:t>
            </a:r>
          </a:p>
          <a:p>
            <a:endParaRPr lang="en-US" sz="1400">
              <a:solidFill>
                <a:schemeClr val="tx1"/>
              </a:solidFill>
              <a:latin typeface="Aptos" panose="020B0004020202020204" pitchFamily="34" charset="0"/>
              <a:cs typeface="Calibri"/>
            </a:endParaRPr>
          </a:p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Agent can choose to: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Email itinerary (option to mask fares)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Download itinerary as pdf (option to mask fares)</a:t>
            </a:r>
          </a:p>
          <a:p>
            <a:pPr marL="342900" indent="-342900">
              <a:buFont typeface="+mj-lt"/>
              <a:buAutoNum type="arabicPeriod"/>
            </a:pPr>
            <a:endParaRPr lang="en-US" sz="1400">
              <a:solidFill>
                <a:schemeClr val="tx1"/>
              </a:solidFill>
              <a:latin typeface="Aptos" panose="020B0004020202020204" pitchFamily="34" charset="0"/>
              <a:cs typeface="Calibri"/>
            </a:endParaRPr>
          </a:p>
          <a:p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Fare masking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Applicable for all fare types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Tax details will still display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0203BA-DFA5-9692-198D-556BEB8E5C4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587">
            <a:off x="6709215" y="6286508"/>
            <a:ext cx="628307" cy="62830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A358448-1E47-EB3E-A8B1-785AC9AAFE68}"/>
              </a:ext>
            </a:extLst>
          </p:cNvPr>
          <p:cNvSpPr/>
          <p:nvPr/>
        </p:nvSpPr>
        <p:spPr>
          <a:xfrm>
            <a:off x="3685066" y="894732"/>
            <a:ext cx="2057400" cy="3291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Unticketed Booking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E365525-8924-6141-0631-7446221663DE}"/>
              </a:ext>
            </a:extLst>
          </p:cNvPr>
          <p:cNvSpPr/>
          <p:nvPr/>
        </p:nvSpPr>
        <p:spPr>
          <a:xfrm>
            <a:off x="6391072" y="5632315"/>
            <a:ext cx="1264596" cy="573932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04408261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13CEDD-6D02-5FC6-A469-A0C8B74FC1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A7BAC74-1FF6-9B4E-25D0-CF37C7AEC4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0463" y="1300494"/>
            <a:ext cx="7286164" cy="525690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D2585B0-9A45-C2B5-11A4-7A6B42CE3382}"/>
              </a:ext>
            </a:extLst>
          </p:cNvPr>
          <p:cNvSpPr/>
          <p:nvPr/>
        </p:nvSpPr>
        <p:spPr>
          <a:xfrm>
            <a:off x="5067299" y="852202"/>
            <a:ext cx="2057400" cy="3291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Unticketed Booking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EADA13-17F9-5F97-4499-6277BB75A6A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587">
            <a:off x="4398746" y="3693694"/>
            <a:ext cx="628307" cy="628307"/>
          </a:xfrm>
          <a:prstGeom prst="rect">
            <a:avLst/>
          </a:prstGeom>
        </p:spPr>
      </p:pic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DC6C110B-71DC-CD97-16D6-B89C3275C01A}"/>
              </a:ext>
            </a:extLst>
          </p:cNvPr>
          <p:cNvSpPr/>
          <p:nvPr/>
        </p:nvSpPr>
        <p:spPr>
          <a:xfrm>
            <a:off x="7764165" y="2531502"/>
            <a:ext cx="3929187" cy="126203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l" rtl="0" fontAlgn="base"/>
            <a:r>
              <a:rPr lang="en-SG" sz="1400">
                <a:solidFill>
                  <a:srgbClr val="000000"/>
                </a:solidFill>
                <a:latin typeface="Aptos" panose="020B0004020202020204" pitchFamily="34" charset="0"/>
              </a:rPr>
              <a:t>Itinerary </a:t>
            </a:r>
            <a:r>
              <a:rPr lang="en-SG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can be sent via email to</a:t>
            </a:r>
            <a:r>
              <a:rPr lang="en-US" sz="14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Agent email entered in booking</a:t>
            </a:r>
            <a:r>
              <a:rPr lang="en-US" sz="14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Agent’s A360 registered email</a:t>
            </a:r>
            <a:r>
              <a:rPr lang="en-US" sz="14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D293687-2D89-A76A-C272-827FBB5A8CD7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846548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ORDER MANAGEMENT</a:t>
            </a:r>
          </a:p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– GENERATE ITINERARY</a:t>
            </a:r>
          </a:p>
        </p:txBody>
      </p:sp>
    </p:spTree>
    <p:extLst>
      <p:ext uri="{BB962C8B-B14F-4D97-AF65-F5344CB8AC3E}">
        <p14:creationId xmlns:p14="http://schemas.microsoft.com/office/powerpoint/2010/main" val="2267074763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6664E84-1C06-4F05-B04B-ED390A4595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336682"/>
            <a:ext cx="5922410" cy="3840149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98DF162-97CF-4663-B555-D6A52A6CE3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953" y="2116657"/>
            <a:ext cx="5776624" cy="4060174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29965852-A087-4C90-B9C9-379C3F6A264C}"/>
              </a:ext>
            </a:extLst>
          </p:cNvPr>
          <p:cNvSpPr/>
          <p:nvPr/>
        </p:nvSpPr>
        <p:spPr>
          <a:xfrm>
            <a:off x="578852" y="1226369"/>
            <a:ext cx="4916825" cy="63079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l" rtl="0" fontAlgn="base"/>
            <a:r>
              <a:rPr lang="en-SG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An email will be sent from </a:t>
            </a:r>
            <a:r>
              <a:rPr lang="en-SG" sz="1400" b="0" i="0" u="sng" strike="noStrike">
                <a:solidFill>
                  <a:srgbClr val="0563C1"/>
                </a:solidFill>
                <a:effectLst/>
                <a:latin typeface="Aptos" panose="020B0004020202020204" pitchFamily="34" charset="0"/>
                <a:hlinkClick r:id="rId5"/>
              </a:rPr>
              <a:t>agent_360@singaporeair.com.sg</a:t>
            </a:r>
            <a:endParaRPr lang="en-US" sz="1400" b="0" i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6637D657-5AFF-458D-AC83-01B315227FA6}"/>
              </a:ext>
            </a:extLst>
          </p:cNvPr>
          <p:cNvSpPr/>
          <p:nvPr/>
        </p:nvSpPr>
        <p:spPr>
          <a:xfrm>
            <a:off x="6123607" y="1226369"/>
            <a:ext cx="2933598" cy="63079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l" rtl="0" fontAlgn="base"/>
            <a:r>
              <a:rPr lang="en-SG" sz="14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​​Itinerary will be attached as .pdf</a:t>
            </a:r>
            <a:endParaRPr lang="en-US" sz="1400" b="0" i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B8273B-CC8E-46FE-8194-73E0938BCEE7}"/>
              </a:ext>
            </a:extLst>
          </p:cNvPr>
          <p:cNvSpPr txBox="1"/>
          <p:nvPr/>
        </p:nvSpPr>
        <p:spPr>
          <a:xfrm>
            <a:off x="6005892" y="6258356"/>
            <a:ext cx="610262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200" b="0" i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Fares have been masked in this example</a:t>
            </a:r>
            <a:endParaRPr lang="en-SG" sz="1200" i="1">
              <a:latin typeface="Aptos" panose="020B0004020202020204" pitchFamily="34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2BEAC32-8213-AE7A-226A-871825830D71}"/>
              </a:ext>
            </a:extLst>
          </p:cNvPr>
          <p:cNvCxnSpPr/>
          <p:nvPr/>
        </p:nvCxnSpPr>
        <p:spPr>
          <a:xfrm>
            <a:off x="1897811" y="3053751"/>
            <a:ext cx="4198189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C518A4A-D7D5-4321-2B2A-0FF314A4E2EF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846548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ORDER MANAGEMENT</a:t>
            </a:r>
          </a:p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– GENERATE ITINERARY</a:t>
            </a:r>
          </a:p>
        </p:txBody>
      </p:sp>
    </p:spTree>
    <p:extLst>
      <p:ext uri="{BB962C8B-B14F-4D97-AF65-F5344CB8AC3E}">
        <p14:creationId xmlns:p14="http://schemas.microsoft.com/office/powerpoint/2010/main" val="1742925256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7FFA2E-27C1-7F4E-3AE7-F1A3A47DC7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421D6E3-CE0D-82A3-AB00-998B5DD6D1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964" y="1394762"/>
            <a:ext cx="6158127" cy="52723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B35220-FC8D-EA36-2960-D2C2B38DFBB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587">
            <a:off x="4947012" y="6437908"/>
            <a:ext cx="628307" cy="62830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B9AD16B-699F-084E-4C3D-15B55AEF82E5}"/>
              </a:ext>
            </a:extLst>
          </p:cNvPr>
          <p:cNvSpPr/>
          <p:nvPr/>
        </p:nvSpPr>
        <p:spPr>
          <a:xfrm>
            <a:off x="2978328" y="1065578"/>
            <a:ext cx="2057400" cy="3291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Ticketed Booking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20A11EA1-0E84-5C8E-ECF5-E02E6BA8B53E}"/>
              </a:ext>
            </a:extLst>
          </p:cNvPr>
          <p:cNvSpPr/>
          <p:nvPr/>
        </p:nvSpPr>
        <p:spPr>
          <a:xfrm>
            <a:off x="7761766" y="1594884"/>
            <a:ext cx="4122301" cy="4680000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Once tickets are issued, </a:t>
            </a:r>
            <a:r>
              <a:rPr lang="en-US" sz="1400" err="1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etickets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 are sent to the pax and agent emails entered in the booking</a:t>
            </a:r>
          </a:p>
          <a:p>
            <a:r>
              <a:rPr lang="en-US" sz="1400">
                <a:solidFill>
                  <a:schemeClr val="tx1"/>
                </a:solidFill>
                <a:latin typeface="Aptos"/>
                <a:cs typeface="Calibri"/>
              </a:rPr>
              <a:t>A copy of </a:t>
            </a:r>
            <a:r>
              <a:rPr lang="en-US" sz="1400" err="1">
                <a:solidFill>
                  <a:schemeClr val="tx1"/>
                </a:solidFill>
                <a:latin typeface="Aptos"/>
                <a:cs typeface="Calibri"/>
              </a:rPr>
              <a:t>etickets</a:t>
            </a:r>
            <a:r>
              <a:rPr lang="en-US" sz="1400">
                <a:solidFill>
                  <a:schemeClr val="tx1"/>
                </a:solidFill>
                <a:latin typeface="Aptos"/>
                <a:cs typeface="Calibri"/>
              </a:rPr>
              <a:t> can be generated on AGENT 360 for ticketed bookings</a:t>
            </a:r>
          </a:p>
          <a:p>
            <a:endParaRPr lang="en-US" sz="1400">
              <a:solidFill>
                <a:schemeClr val="tx1"/>
              </a:solidFill>
              <a:latin typeface="Aptos" panose="020B0004020202020204" pitchFamily="34" charset="0"/>
              <a:cs typeface="Calibri"/>
            </a:endParaRPr>
          </a:p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Agent can choose to: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>
                <a:solidFill>
                  <a:schemeClr val="tx1"/>
                </a:solidFill>
                <a:latin typeface="Aptos"/>
                <a:cs typeface="Calibri"/>
              </a:rPr>
              <a:t>Email </a:t>
            </a:r>
            <a:r>
              <a:rPr lang="en-US" sz="1400" err="1">
                <a:solidFill>
                  <a:schemeClr val="tx1"/>
                </a:solidFill>
                <a:latin typeface="Aptos"/>
                <a:cs typeface="Calibri"/>
              </a:rPr>
              <a:t>eticket</a:t>
            </a:r>
            <a:r>
              <a:rPr lang="en-US" sz="1400">
                <a:solidFill>
                  <a:schemeClr val="tx1"/>
                </a:solidFill>
                <a:latin typeface="Aptos"/>
                <a:cs typeface="Calibri"/>
              </a:rPr>
              <a:t> (option to mask fares)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>
                <a:solidFill>
                  <a:schemeClr val="tx1"/>
                </a:solidFill>
                <a:latin typeface="Aptos"/>
                <a:cs typeface="Calibri"/>
              </a:rPr>
              <a:t>Download </a:t>
            </a:r>
            <a:r>
              <a:rPr lang="en-US" sz="1400" err="1">
                <a:solidFill>
                  <a:schemeClr val="tx1"/>
                </a:solidFill>
                <a:latin typeface="Aptos"/>
                <a:cs typeface="Calibri"/>
              </a:rPr>
              <a:t>eticket</a:t>
            </a:r>
            <a:r>
              <a:rPr lang="en-US" sz="1400">
                <a:solidFill>
                  <a:schemeClr val="tx1"/>
                </a:solidFill>
                <a:latin typeface="Aptos"/>
                <a:cs typeface="Calibri"/>
              </a:rPr>
              <a:t> as pdf (option to mask fares)</a:t>
            </a:r>
          </a:p>
          <a:p>
            <a:pPr marL="342900" indent="-342900">
              <a:buFont typeface="+mj-lt"/>
              <a:buAutoNum type="arabicPeriod"/>
            </a:pPr>
            <a:endParaRPr lang="en-US" sz="1400">
              <a:solidFill>
                <a:schemeClr val="tx1"/>
              </a:solidFill>
              <a:latin typeface="Aptos" panose="020B0004020202020204" pitchFamily="34" charset="0"/>
              <a:cs typeface="Calibri"/>
            </a:endParaRPr>
          </a:p>
          <a:p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Fare masking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Applicable for all fare types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Tax details will still display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Note: For IT fares, the original eTicket will mask the fares. Mask fares should be selected when generating AGENT 360 eTicket for IT fares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026E4CF-DEFC-D470-034A-B38B9E396740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846548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ORDER MANAGEMENT</a:t>
            </a:r>
          </a:p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– GENERATE ETICKET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A786BEF-59BB-0948-B66F-7A289DC8CE88}"/>
              </a:ext>
            </a:extLst>
          </p:cNvPr>
          <p:cNvSpPr/>
          <p:nvPr/>
        </p:nvSpPr>
        <p:spPr>
          <a:xfrm>
            <a:off x="4808220" y="5914418"/>
            <a:ext cx="1131570" cy="509242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999C53E-6835-55BC-5F84-289EFC1F42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5439" y="3145155"/>
            <a:ext cx="2543175" cy="215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9541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59CC74-01CA-4211-0D17-D8BF818C1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D84F82-0543-B7D9-EB41-B68323104C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1402"/>
          <a:stretch/>
        </p:blipFill>
        <p:spPr>
          <a:xfrm>
            <a:off x="6266904" y="0"/>
            <a:ext cx="5925096" cy="6858000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5167ACA5-0890-3B82-4BB3-8CCDA8A572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" t="373" r="572" b="417"/>
          <a:stretch/>
        </p:blipFill>
        <p:spPr bwMode="auto">
          <a:xfrm>
            <a:off x="889001" y="1778001"/>
            <a:ext cx="4455160" cy="4886960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6AE809B-9F40-AA4F-A7B2-996DEBE6B4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3105" y="476500"/>
            <a:ext cx="5474788" cy="5905000"/>
          </a:xfrm>
          <a:prstGeom prst="rect">
            <a:avLst/>
          </a:prstGeom>
          <a:ln>
            <a:noFill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239C21C-BDAB-70B7-A55F-084C26008DD5}"/>
              </a:ext>
            </a:extLst>
          </p:cNvPr>
          <p:cNvGrpSpPr/>
          <p:nvPr/>
        </p:nvGrpSpPr>
        <p:grpSpPr>
          <a:xfrm>
            <a:off x="957909" y="935446"/>
            <a:ext cx="4160892" cy="715223"/>
            <a:chOff x="232437" y="1314295"/>
            <a:chExt cx="4160892" cy="715223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98F9C007-E123-E857-003D-BCEE58F62175}"/>
                </a:ext>
              </a:extLst>
            </p:cNvPr>
            <p:cNvSpPr/>
            <p:nvPr/>
          </p:nvSpPr>
          <p:spPr>
            <a:xfrm>
              <a:off x="838632" y="1487241"/>
              <a:ext cx="3554697" cy="33855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>
              <a:spAutoFit/>
            </a:bodyPr>
            <a:lstStyle/>
            <a:p>
              <a:pPr marL="85725" algn="ctr"/>
              <a:r>
                <a:rPr lang="en-US" sz="1600">
                  <a:latin typeface="Aptos" panose="020B0004020202020204" pitchFamily="34" charset="0"/>
                  <a:cs typeface="Calibri Light"/>
                </a:rPr>
                <a:t>Register for account on AGENT 360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86A2A7F-4CA3-A0EE-DB63-0C1BCC848A31}"/>
                </a:ext>
              </a:extLst>
            </p:cNvPr>
            <p:cNvSpPr/>
            <p:nvPr/>
          </p:nvSpPr>
          <p:spPr>
            <a:xfrm>
              <a:off x="232437" y="1314295"/>
              <a:ext cx="747260" cy="715223"/>
            </a:xfrm>
            <a:prstGeom prst="ellipse">
              <a:avLst/>
            </a:prstGeom>
            <a:solidFill>
              <a:srgbClr val="0025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FFC000"/>
                  </a:solidFill>
                  <a:latin typeface="Aptos" panose="020B0004020202020204" pitchFamily="34" charset="0"/>
                </a:rPr>
                <a:t>1</a:t>
              </a:r>
              <a:endParaRPr lang="en-SG" sz="2400">
                <a:solidFill>
                  <a:srgbClr val="FFC000"/>
                </a:solidFill>
                <a:latin typeface="Aptos" panose="020B0004020202020204" pitchFamily="34" charset="0"/>
              </a:endParaRPr>
            </a:p>
          </p:txBody>
        </p:sp>
      </p:grpSp>
      <p:sp>
        <p:nvSpPr>
          <p:cNvPr id="23" name="Rectangle: Diagonal Corners Rounded 22">
            <a:extLst>
              <a:ext uri="{FF2B5EF4-FFF2-40B4-BE49-F238E27FC236}">
                <a16:creationId xmlns:a16="http://schemas.microsoft.com/office/drawing/2014/main" id="{675C496B-0E62-EC90-A352-1D63D7B360E0}"/>
              </a:ext>
            </a:extLst>
          </p:cNvPr>
          <p:cNvSpPr/>
          <p:nvPr/>
        </p:nvSpPr>
        <p:spPr>
          <a:xfrm>
            <a:off x="1234919" y="5554272"/>
            <a:ext cx="3554697" cy="736564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Provide information about whether tickets are issued directly or via a consolidator</a:t>
            </a:r>
            <a:endParaRPr lang="en-US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7ED26C-B948-3052-1B55-C610CBC3A9F9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2859046" y="4031291"/>
            <a:ext cx="737611" cy="73761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1042406-AC59-E27C-0838-447B4137CA10}"/>
              </a:ext>
            </a:extLst>
          </p:cNvPr>
          <p:cNvSpPr txBox="1">
            <a:spLocks/>
          </p:cNvSpPr>
          <p:nvPr/>
        </p:nvSpPr>
        <p:spPr>
          <a:xfrm>
            <a:off x="2076266" y="108488"/>
            <a:ext cx="5738324" cy="4969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TRAVEL AGENT REGISTRATION</a:t>
            </a:r>
            <a:endParaRPr lang="en-US" sz="80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70342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29965852-A087-4C90-B9C9-379C3F6A264C}"/>
              </a:ext>
            </a:extLst>
          </p:cNvPr>
          <p:cNvSpPr/>
          <p:nvPr/>
        </p:nvSpPr>
        <p:spPr>
          <a:xfrm>
            <a:off x="494432" y="1063051"/>
            <a:ext cx="4916825" cy="63079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l" rtl="0" fontAlgn="base"/>
            <a:r>
              <a:rPr lang="en-SG" sz="1400">
                <a:solidFill>
                  <a:srgbClr val="000000"/>
                </a:solidFill>
                <a:latin typeface="Aptos" panose="020B0004020202020204" pitchFamily="34" charset="0"/>
              </a:rPr>
              <a:t>A</a:t>
            </a:r>
            <a:r>
              <a:rPr lang="en-SG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n email will be sent from </a:t>
            </a:r>
            <a:r>
              <a:rPr lang="en-SG" sz="1400" b="0" i="0" u="sng" strike="noStrike">
                <a:solidFill>
                  <a:srgbClr val="0563C1"/>
                </a:solidFill>
                <a:effectLst/>
                <a:latin typeface="Aptos" panose="020B0004020202020204" pitchFamily="34" charset="0"/>
                <a:hlinkClick r:id="rId3"/>
              </a:rPr>
              <a:t>agent_360@singaporeair.com.sg</a:t>
            </a:r>
            <a:endParaRPr lang="en-US" sz="1400" b="0" i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6637D657-5AFF-458D-AC83-01B315227FA6}"/>
              </a:ext>
            </a:extLst>
          </p:cNvPr>
          <p:cNvSpPr/>
          <p:nvPr/>
        </p:nvSpPr>
        <p:spPr>
          <a:xfrm>
            <a:off x="6096000" y="1063051"/>
            <a:ext cx="2154655" cy="63079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l" rtl="0" fontAlgn="base"/>
            <a:r>
              <a:rPr lang="en-SG" sz="14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​​E-ticket attached as .pdf</a:t>
            </a:r>
            <a:endParaRPr lang="en-US" sz="1400" b="0" i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B8273B-CC8E-46FE-8194-73E0938BCEE7}"/>
              </a:ext>
            </a:extLst>
          </p:cNvPr>
          <p:cNvSpPr txBox="1"/>
          <p:nvPr/>
        </p:nvSpPr>
        <p:spPr>
          <a:xfrm>
            <a:off x="6005892" y="6581001"/>
            <a:ext cx="610262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200" b="0" i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Fares have been masked in this example</a:t>
            </a:r>
            <a:endParaRPr lang="en-SG" sz="1200" i="1">
              <a:latin typeface="Aptos" panose="020B00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F70B80-AFA5-2542-DD9B-68BCA48318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701" y="2165230"/>
            <a:ext cx="5218288" cy="4368421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8C08A26-7363-BA64-2008-30DD23555076}"/>
              </a:ext>
            </a:extLst>
          </p:cNvPr>
          <p:cNvCxnSpPr>
            <a:cxnSpLocks/>
          </p:cNvCxnSpPr>
          <p:nvPr/>
        </p:nvCxnSpPr>
        <p:spPr>
          <a:xfrm>
            <a:off x="1733910" y="2967487"/>
            <a:ext cx="436209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D1F7F96-6A1A-4ADA-8CBC-7BBC38DB2BBF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846548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ORDER MANAGEMENT</a:t>
            </a:r>
          </a:p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– GENERATE ETICKET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5F05F8-22AB-F21D-E7D3-2F872B6A67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901936"/>
            <a:ext cx="4914827" cy="46317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BC8194-C3CC-D36D-8789-9434C779C7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1063" y="2241610"/>
            <a:ext cx="362848" cy="119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722278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949D6BA-F38C-6770-3FD4-4E5685332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9027" y="821730"/>
            <a:ext cx="6953946" cy="58991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4093" flipH="1">
            <a:off x="6010602" y="6431184"/>
            <a:ext cx="579359" cy="579359"/>
          </a:xfrm>
          <a:prstGeom prst="rect">
            <a:avLst/>
          </a:prstGeom>
        </p:spPr>
      </p:pic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718BE184-C405-4EC6-A353-EA35C365A5F1}"/>
              </a:ext>
            </a:extLst>
          </p:cNvPr>
          <p:cNvSpPr/>
          <p:nvPr/>
        </p:nvSpPr>
        <p:spPr>
          <a:xfrm>
            <a:off x="6096000" y="4815557"/>
            <a:ext cx="5806170" cy="100421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Agents can </a:t>
            </a:r>
            <a:r>
              <a:rPr lang="en-SG" sz="1400" b="1">
                <a:solidFill>
                  <a:schemeClr val="tx1"/>
                </a:solidFill>
                <a:latin typeface="Aptos" panose="020B0004020202020204" pitchFamily="34" charset="0"/>
              </a:rPr>
              <a:t>Split PNR </a:t>
            </a: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for </a:t>
            </a:r>
            <a:r>
              <a:rPr lang="en-SG" sz="1400" err="1">
                <a:solidFill>
                  <a:schemeClr val="tx1"/>
                </a:solidFill>
                <a:latin typeface="Aptos" panose="020B0004020202020204" pitchFamily="34" charset="0"/>
              </a:rPr>
              <a:t>unticketed</a:t>
            </a: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 / ticketed bookings</a:t>
            </a:r>
            <a:r>
              <a:rPr lang="en-SG" sz="1400" b="1">
                <a:solidFill>
                  <a:schemeClr val="tx1"/>
                </a:solidFill>
                <a:latin typeface="Aptos" panose="020B0004020202020204" pitchFamily="34" charset="0"/>
              </a:rPr>
              <a:t> </a:t>
            </a: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with multiple pax and continue to service bookings as separate PNRs after splitting.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9C16A5C-B021-4E1C-8A78-747F1CDB7D0A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3836499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ORDER MANAGEMENT – SPLIT PNR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6593005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1ADB8E-FCDE-7A0C-8053-8C73811809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6AB775-DB88-E285-D0E9-4C05378674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l="8390" t="12876" r="7282" b="1"/>
          <a:stretch/>
        </p:blipFill>
        <p:spPr>
          <a:xfrm>
            <a:off x="344241" y="1056094"/>
            <a:ext cx="8292486" cy="5400000"/>
          </a:xfrm>
          <a:prstGeom prst="rect">
            <a:avLst/>
          </a:prstGeom>
          <a:ln w="38100"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9A4226-CFC4-AAE3-DB68-EAE78BB4AC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5874" y="2276314"/>
            <a:ext cx="6049219" cy="2305372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4F118AC1-175E-4720-8921-32CD41170B38}"/>
              </a:ext>
            </a:extLst>
          </p:cNvPr>
          <p:cNvSpPr/>
          <p:nvPr/>
        </p:nvSpPr>
        <p:spPr>
          <a:xfrm>
            <a:off x="8931349" y="2926891"/>
            <a:ext cx="3107568" cy="100421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Select </a:t>
            </a:r>
            <a:r>
              <a:rPr lang="en-SG" sz="1400" b="1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one</a:t>
            </a: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 passenger to split into a separate PNR for.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776CC3-E779-0CD1-67AE-682884A583B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4093" flipH="1">
            <a:off x="1913074" y="3466416"/>
            <a:ext cx="579359" cy="57935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ACEDEF3-8BAA-B470-4527-C4E72A365C92}"/>
              </a:ext>
            </a:extLst>
          </p:cNvPr>
          <p:cNvSpPr/>
          <p:nvPr/>
        </p:nvSpPr>
        <p:spPr>
          <a:xfrm>
            <a:off x="8931349" y="4077881"/>
            <a:ext cx="3107568" cy="692182"/>
          </a:xfrm>
          <a:prstGeom prst="rect">
            <a:avLst/>
          </a:prstGeom>
          <a:solidFill>
            <a:schemeClr val="accent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 b="1" i="0" u="none" strike="noStrike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Note</a:t>
            </a:r>
            <a:r>
              <a:rPr lang="en-US" sz="1400" b="0" i="0" u="none" strike="noStrike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: NDC 21.3 can only support splitting out 1 pax at a time</a:t>
            </a:r>
            <a:endParaRPr lang="en-SG" sz="1400">
              <a:solidFill>
                <a:schemeClr val="bg1"/>
              </a:solidFill>
              <a:latin typeface="Aptos" panose="020B0004020202020204" pitchFamily="34" charset="0"/>
              <a:cs typeface="Calibri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8A51EBD-FCFC-2FF7-5F73-3621510A56EB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3836499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ORDER MANAGEMENT – SPLIT PNR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6681885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9D630C-0A48-99ED-C1F8-1F6E92D9F6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38A310-FB29-D385-3BAB-D6A8491DCA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l="8390" t="12876" r="7282" b="1"/>
          <a:stretch/>
        </p:blipFill>
        <p:spPr>
          <a:xfrm>
            <a:off x="1949757" y="1038225"/>
            <a:ext cx="8292486" cy="5400000"/>
          </a:xfrm>
          <a:prstGeom prst="rect">
            <a:avLst/>
          </a:prstGeom>
          <a:ln w="38100">
            <a:noFill/>
          </a:ln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804DDB4F-32A6-400E-CC13-92851F72983B}"/>
              </a:ext>
            </a:extLst>
          </p:cNvPr>
          <p:cNvSpPr/>
          <p:nvPr/>
        </p:nvSpPr>
        <p:spPr>
          <a:xfrm>
            <a:off x="6096000" y="4815557"/>
            <a:ext cx="5806170" cy="100421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Select the passenger(s) to split into a separate PNR for. Selected names will be in the booking with the same original PNR. This is will be recorded as the Parent order ID.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028FDE-D338-E837-B7EA-E99379C162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4933" y="1450773"/>
            <a:ext cx="7322133" cy="29489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96F5547-FA89-AB9B-63E9-77600BCDDCA2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3836499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ORDER MANAGEMENT – SPLIT PNR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200532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85D4DA-DC4C-3BAD-1360-E6D580589A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C88667D-7BD7-5CD9-EF42-EF91A2D5C6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9291" y="897772"/>
            <a:ext cx="7086066" cy="2531228"/>
          </a:xfrm>
          <a:prstGeom prst="rect">
            <a:avLst/>
          </a:prstGeom>
          <a:ln w="38100"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C5E6AC-AC5E-8DDC-FAA4-CCE246D6F3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9293" y="4190011"/>
            <a:ext cx="7086064" cy="2542484"/>
          </a:xfrm>
          <a:prstGeom prst="rect">
            <a:avLst/>
          </a:prstGeom>
          <a:ln w="38100">
            <a:noFill/>
          </a:ln>
        </p:spPr>
      </p:pic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2EB64F10-6AE7-3A37-626D-936ED5C887A3}"/>
              </a:ext>
            </a:extLst>
          </p:cNvPr>
          <p:cNvSpPr/>
          <p:nvPr/>
        </p:nvSpPr>
        <p:spPr>
          <a:xfrm>
            <a:off x="7661428" y="2876149"/>
            <a:ext cx="4345985" cy="76995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Original PNR is the PARENT booking </a:t>
            </a:r>
          </a:p>
          <a:p>
            <a:pPr algn="ctr"/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Associated CHILD booking order ID is also displayed</a:t>
            </a:r>
          </a:p>
        </p:txBody>
      </p:sp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2599EF99-8051-2DDB-00CC-F19CB20CEBE2}"/>
              </a:ext>
            </a:extLst>
          </p:cNvPr>
          <p:cNvSpPr/>
          <p:nvPr/>
        </p:nvSpPr>
        <p:spPr>
          <a:xfrm>
            <a:off x="7661429" y="5972415"/>
            <a:ext cx="4345985" cy="76510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Child’s booking will have a New PNR </a:t>
            </a:r>
          </a:p>
          <a:p>
            <a:pPr algn="ctr"/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Associated PARENT booking Order ID is also displayed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849C04-79D2-526C-DC3F-C6661820C43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4093" flipH="1">
            <a:off x="5844624" y="982617"/>
            <a:ext cx="579359" cy="5793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278856-853E-6DA8-147C-DD721D580E4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4093" flipH="1">
            <a:off x="5997024" y="4360538"/>
            <a:ext cx="579359" cy="5793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E74D79-A4AB-10BE-05D9-F58CA215EB26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3836499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ORDER MANAGEMENT – SPLIT PNR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216829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BB4D1A-7D41-2C15-F62E-B1455A0D30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E41068-1944-72D9-5C0F-E08D08B15AE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D46E32-98C7-39CB-263C-1F445EEE3A46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28/5/2025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44B37A-EB23-3534-497A-6F01288ED10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175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E53B762D-4C87-D0D3-5135-D2B49CC79904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C22771-DAAB-1D55-F89D-B1AB4F0D4048}"/>
              </a:ext>
            </a:extLst>
          </p:cNvPr>
          <p:cNvSpPr txBox="1"/>
          <p:nvPr/>
        </p:nvSpPr>
        <p:spPr>
          <a:xfrm>
            <a:off x="6371501" y="604678"/>
            <a:ext cx="4301627" cy="954107"/>
          </a:xfrm>
          <a:prstGeom prst="rect">
            <a:avLst/>
          </a:prstGeom>
          <a:noFill/>
          <a:effectLst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/>
              </a:rPr>
              <a:t>Flight Schedule Changes</a:t>
            </a:r>
            <a:endParaRPr lang="en-US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36D0226B-4193-0DB3-6BCC-139249675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3234919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BECD0F-0C70-42BE-4442-23FD79E0B2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4044BD0-3CA1-7539-0070-25709EBAEF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16" y="2648273"/>
            <a:ext cx="3960001" cy="276381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43AF8AB-16DF-E20B-1C94-F2D99DA515E3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FLIGHT SCHEDULE/ORDER CHANGES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B684F79-DAB9-E13C-A5B6-3BCAF4AF8D80}"/>
              </a:ext>
            </a:extLst>
          </p:cNvPr>
          <p:cNvSpPr/>
          <p:nvPr/>
        </p:nvSpPr>
        <p:spPr>
          <a:xfrm>
            <a:off x="458357" y="1914509"/>
            <a:ext cx="3239846" cy="59167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Dashboard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Recent schedule changes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D10478-FDFE-DF31-FF93-9E3174FCD7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0751"/>
          <a:stretch/>
        </p:blipFill>
        <p:spPr>
          <a:xfrm>
            <a:off x="4116000" y="2651763"/>
            <a:ext cx="3960000" cy="27526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0D0494-155C-C152-709D-0F7DE9AB9C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0738"/>
          <a:stretch/>
        </p:blipFill>
        <p:spPr>
          <a:xfrm>
            <a:off x="8117323" y="2648273"/>
            <a:ext cx="3960000" cy="275614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511AE1A-FD0D-85BA-67FE-425817A22B7B}"/>
              </a:ext>
            </a:extLst>
          </p:cNvPr>
          <p:cNvSpPr/>
          <p:nvPr/>
        </p:nvSpPr>
        <p:spPr>
          <a:xfrm>
            <a:off x="2061883" y="4584403"/>
            <a:ext cx="993737" cy="419099"/>
          </a:xfrm>
          <a:prstGeom prst="round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BFB2C2A-EE62-F76A-F6C0-5D8221B4E7A9}"/>
              </a:ext>
            </a:extLst>
          </p:cNvPr>
          <p:cNvSpPr/>
          <p:nvPr/>
        </p:nvSpPr>
        <p:spPr>
          <a:xfrm>
            <a:off x="4149725" y="4130378"/>
            <a:ext cx="123825" cy="873124"/>
          </a:xfrm>
          <a:prstGeom prst="round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8A3E60-326A-4F79-8796-52D180DE86CB}"/>
              </a:ext>
            </a:extLst>
          </p:cNvPr>
          <p:cNvSpPr/>
          <p:nvPr/>
        </p:nvSpPr>
        <p:spPr>
          <a:xfrm>
            <a:off x="4492474" y="1914509"/>
            <a:ext cx="3239846" cy="59167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Orders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 Schedule change indicator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88A4E6C-CEDC-53F7-7D15-17E22C855E4E}"/>
              </a:ext>
            </a:extLst>
          </p:cNvPr>
          <p:cNvSpPr/>
          <p:nvPr/>
        </p:nvSpPr>
        <p:spPr>
          <a:xfrm>
            <a:off x="8493797" y="1914509"/>
            <a:ext cx="3239846" cy="59167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Order details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Banner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6D96B4D-83B4-1804-2B7E-C385E3E3838C}"/>
              </a:ext>
            </a:extLst>
          </p:cNvPr>
          <p:cNvSpPr/>
          <p:nvPr/>
        </p:nvSpPr>
        <p:spPr>
          <a:xfrm>
            <a:off x="8136731" y="3150891"/>
            <a:ext cx="2959894" cy="109537"/>
          </a:xfrm>
          <a:prstGeom prst="round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E5FD7CE2-DD48-CE03-66AB-DC7E75ADFE63}"/>
              </a:ext>
            </a:extLst>
          </p:cNvPr>
          <p:cNvSpPr/>
          <p:nvPr/>
        </p:nvSpPr>
        <p:spPr>
          <a:xfrm>
            <a:off x="458357" y="990591"/>
            <a:ext cx="11275285" cy="72994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fontAlgn="base"/>
            <a:r>
              <a:rPr lang="en-SG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When there is an involuntary schedule change, SQ will send a notification to both the pax and agent emails in the booking.</a:t>
            </a:r>
            <a:endParaRPr lang="en-SG" sz="1400" b="0" i="0">
              <a:solidFill>
                <a:srgbClr val="000000"/>
              </a:solidFill>
              <a:effectLst/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algn="ctr" fontAlgn="base"/>
            <a:r>
              <a:rPr lang="en-SG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A360 also displays indicators of flight schedule/order changes at these areas:</a:t>
            </a:r>
            <a:endParaRPr lang="en-US" sz="1400" b="0" i="0">
              <a:solidFill>
                <a:srgbClr val="000000"/>
              </a:solidFill>
              <a:effectLst/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956009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60C482-6612-2E27-C8F0-AD7339C370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AC01FEA-1797-134C-F2C4-B074BC8609A0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FLIGHT SCHEDULE/ORDER CHANGES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graphicFrame>
        <p:nvGraphicFramePr>
          <p:cNvPr id="2" name="Table 12">
            <a:extLst>
              <a:ext uri="{FF2B5EF4-FFF2-40B4-BE49-F238E27FC236}">
                <a16:creationId xmlns:a16="http://schemas.microsoft.com/office/drawing/2014/main" id="{82D1DD8E-830F-FB50-F0E3-2F201C2059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6542158"/>
              </p:ext>
            </p:extLst>
          </p:nvPr>
        </p:nvGraphicFramePr>
        <p:xfrm>
          <a:off x="603250" y="993323"/>
          <a:ext cx="10985499" cy="472167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768350">
                  <a:extLst>
                    <a:ext uri="{9D8B030D-6E8A-4147-A177-3AD203B41FA5}">
                      <a16:colId xmlns:a16="http://schemas.microsoft.com/office/drawing/2014/main" val="1871974121"/>
                    </a:ext>
                  </a:extLst>
                </a:gridCol>
                <a:gridCol w="5003800">
                  <a:extLst>
                    <a:ext uri="{9D8B030D-6E8A-4147-A177-3AD203B41FA5}">
                      <a16:colId xmlns:a16="http://schemas.microsoft.com/office/drawing/2014/main" val="2504448228"/>
                    </a:ext>
                  </a:extLst>
                </a:gridCol>
                <a:gridCol w="5213349">
                  <a:extLst>
                    <a:ext uri="{9D8B030D-6E8A-4147-A177-3AD203B41FA5}">
                      <a16:colId xmlns:a16="http://schemas.microsoft.com/office/drawing/2014/main" val="1557515264"/>
                    </a:ext>
                  </a:extLst>
                </a:gridCol>
              </a:tblGrid>
              <a:tr h="40677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No.</a:t>
                      </a:r>
                      <a:endParaRPr lang="en-SG" sz="1200" b="1" kern="120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Change Description on AGENT 360</a:t>
                      </a:r>
                      <a:endParaRPr lang="en-SG" sz="1200" b="1" kern="120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20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What it means</a:t>
                      </a:r>
                      <a:endParaRPr lang="en-SG" sz="1200" b="1" kern="120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276135"/>
                  </a:ext>
                </a:extLst>
              </a:tr>
              <a:tr h="53936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>
                          <a:latin typeface="Aptos" panose="020B0004020202020204" pitchFamily="34" charset="0"/>
                        </a:rPr>
                        <a:t>1</a:t>
                      </a:r>
                      <a:endParaRPr lang="en-SG" sz="1400" b="0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G" sz="1400" b="0">
                          <a:latin typeface="Aptos" panose="020B0004020202020204" pitchFamily="34" charset="0"/>
                        </a:rPr>
                        <a:t>Sched change – flight number change (including change of date and change of routing)</a:t>
                      </a: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Flight change due to involuntary schedule change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8300087"/>
                  </a:ext>
                </a:extLst>
              </a:tr>
              <a:tr h="53936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>
                          <a:latin typeface="Aptos" panose="020B0004020202020204" pitchFamily="34" charset="0"/>
                        </a:rPr>
                        <a:t>2</a:t>
                      </a:r>
                      <a:endParaRPr lang="en-SG" sz="1400" b="0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G" sz="1400" kern="1200">
                          <a:solidFill>
                            <a:schemeClr val="dk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Sched change – flight retimed</a:t>
                      </a:r>
                      <a:endParaRPr lang="en-SG" sz="1400" b="0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Flight retimed due to involuntary schedule change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4600902"/>
                  </a:ext>
                </a:extLst>
              </a:tr>
              <a:tr h="53936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>
                          <a:latin typeface="Aptos" panose="020B0004020202020204" pitchFamily="34" charset="0"/>
                        </a:rPr>
                        <a:t>3</a:t>
                      </a:r>
                      <a:endParaRPr lang="en-SG" sz="1400" b="0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G" sz="1400" kern="1200">
                          <a:solidFill>
                            <a:schemeClr val="dk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Sched change – flight cancelled</a:t>
                      </a:r>
                      <a:endParaRPr lang="en-SG" sz="1400" b="0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Flight cancelled due to involuntary schedule change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4845793"/>
                  </a:ext>
                </a:extLst>
              </a:tr>
              <a:tr h="53936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>
                          <a:latin typeface="Aptos" panose="020B0004020202020204" pitchFamily="34" charset="0"/>
                        </a:rPr>
                        <a:t>4</a:t>
                      </a:r>
                      <a:endParaRPr lang="en-SG" sz="1400" b="0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G" sz="1400" kern="1200">
                          <a:solidFill>
                            <a:schemeClr val="dk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No reason given (addition, modification or deletion of a SSR or a seat)</a:t>
                      </a:r>
                      <a:endParaRPr lang="en-SG" sz="1400" b="0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SSR/seat was added/modified/deleted offline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8144604"/>
                  </a:ext>
                </a:extLst>
              </a:tr>
              <a:tr h="53936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>
                          <a:latin typeface="Aptos" panose="020B0004020202020204" pitchFamily="34" charset="0"/>
                        </a:rPr>
                        <a:t>5</a:t>
                      </a:r>
                      <a:endParaRPr lang="en-SG" sz="1400" b="0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G" sz="1400" kern="1200">
                          <a:solidFill>
                            <a:schemeClr val="dk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Flight cancelled (booking cancelled by the airline outside schedule change situation)</a:t>
                      </a:r>
                      <a:endParaRPr lang="en-SG" sz="1400" b="0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Flight was cancelled offline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4587180"/>
                  </a:ext>
                </a:extLst>
              </a:tr>
              <a:tr h="53936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>
                          <a:latin typeface="Aptos" panose="020B0004020202020204" pitchFamily="34" charset="0"/>
                        </a:rPr>
                        <a:t>6</a:t>
                      </a:r>
                      <a:endParaRPr lang="en-SG" sz="1400" b="0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G" sz="1400" kern="1200">
                          <a:solidFill>
                            <a:schemeClr val="dk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Order Affected (Voluntary changes to flights effected outside NDC)</a:t>
                      </a:r>
                      <a:endParaRPr lang="en-SG" sz="1400" b="0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Flight change was performed offline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8082069"/>
                  </a:ext>
                </a:extLst>
              </a:tr>
              <a:tr h="539362"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>
                          <a:solidFill>
                            <a:schemeClr val="dk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7</a:t>
                      </a:r>
                      <a:endParaRPr lang="en-SG" sz="1400" kern="1200">
                        <a:solidFill>
                          <a:schemeClr val="dk1"/>
                        </a:solidFill>
                        <a:effectLst/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400" kern="1200">
                          <a:solidFill>
                            <a:schemeClr val="dk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Cancellation due to TTL</a:t>
                      </a: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latin typeface="Aptos" panose="020B0004020202020204" pitchFamily="34" charset="0"/>
                        </a:rPr>
                        <a:t>Flight automatically cancelled as TTL has lapsed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2371325"/>
                  </a:ext>
                </a:extLst>
              </a:tr>
              <a:tr h="53936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>
                          <a:latin typeface="Aptos" panose="020B0004020202020204" pitchFamily="34" charset="0"/>
                        </a:rPr>
                        <a:t>8</a:t>
                      </a:r>
                      <a:endParaRPr lang="en-SG" sz="1400" b="0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G" sz="1400" kern="1200">
                          <a:solidFill>
                            <a:schemeClr val="dk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Order Affected (Pax no-show)</a:t>
                      </a:r>
                      <a:endParaRPr lang="en-SG" sz="1400" b="0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latin typeface="Aptos" panose="020B0004020202020204" pitchFamily="34" charset="0"/>
                        </a:rPr>
                        <a:t>Pax no-show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8939202"/>
                  </a:ext>
                </a:extLst>
              </a:tr>
            </a:tbl>
          </a:graphicData>
        </a:graphic>
      </p:graphicFrame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0BFD7585-8483-E468-9AE8-0FA09C28A780}"/>
              </a:ext>
            </a:extLst>
          </p:cNvPr>
          <p:cNvSpPr/>
          <p:nvPr/>
        </p:nvSpPr>
        <p:spPr>
          <a:xfrm>
            <a:off x="603250" y="5864677"/>
            <a:ext cx="10985499" cy="72994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fontAlgn="base"/>
            <a:r>
              <a:rPr lang="en-SG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Besides involuntary schedule changes, agents will also see the earlier indicators in non-schedule change scenarios </a:t>
            </a:r>
          </a:p>
          <a:p>
            <a:pPr algn="ctr" fontAlgn="base"/>
            <a:r>
              <a:rPr lang="en-SG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e.g. when certain offline changes are made / TTL has lapsed / pax no show</a:t>
            </a:r>
            <a:endParaRPr lang="en-US" sz="1400" b="0" i="0">
              <a:solidFill>
                <a:srgbClr val="000000"/>
              </a:solidFill>
              <a:effectLst/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029999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9ED4C51-714D-026E-E765-D3FC1382CD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81" b="44829"/>
          <a:stretch/>
        </p:blipFill>
        <p:spPr>
          <a:xfrm>
            <a:off x="1377349" y="4295991"/>
            <a:ext cx="10458988" cy="243650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197199D-77A7-49D9-9DA2-5E7F9617DFFC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FLIGHT SCHEDULE CHANGES:</a:t>
            </a:r>
          </a:p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SELF RE-ACCOMMODATION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7DDC5C05-7D8D-4BC2-BAC1-65AA57350443}"/>
              </a:ext>
            </a:extLst>
          </p:cNvPr>
          <p:cNvSpPr/>
          <p:nvPr/>
        </p:nvSpPr>
        <p:spPr>
          <a:xfrm>
            <a:off x="1377349" y="1362325"/>
            <a:ext cx="9766517" cy="239936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fontAlgn="base"/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When a booking is affected by an involuntary schedule change, agents can self re-accommodate flights directly on AGENT 360</a:t>
            </a:r>
          </a:p>
          <a:p>
            <a:pPr fontAlgn="base"/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fontAlgn="base"/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Agents have 3 options: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​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Accept change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​ - </a:t>
            </a: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Itinerary will be updated to new flights</a:t>
            </a:r>
            <a:endParaRPr lang="en-US" sz="14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342900" indent="-342900" fontAlgn="base">
              <a:buFont typeface="+mj-lt"/>
              <a:buAutoNum type="arabicPeriod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Reshop without penalties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​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Refund without penalties</a:t>
            </a:r>
          </a:p>
          <a:p>
            <a:pPr marL="342900" indent="-342900" fontAlgn="base">
              <a:buFont typeface="+mj-lt"/>
              <a:buAutoNum type="arabicPeriod"/>
            </a:pP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fontAlgn="base"/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After selecting one of these options, the booking can continue to be serviced on AGENT 360</a:t>
            </a:r>
          </a:p>
        </p:txBody>
      </p:sp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BCA144A6-47AD-680A-C0AA-50222EFDA331}"/>
              </a:ext>
            </a:extLst>
          </p:cNvPr>
          <p:cNvSpPr/>
          <p:nvPr/>
        </p:nvSpPr>
        <p:spPr>
          <a:xfrm>
            <a:off x="1377349" y="4631561"/>
            <a:ext cx="11082068" cy="466166"/>
          </a:xfrm>
          <a:prstGeom prst="round2Diag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fontAlgn="base"/>
            <a:r>
              <a:rPr lang="en-SG" sz="1200">
                <a:solidFill>
                  <a:schemeClr val="tx1"/>
                </a:solidFill>
                <a:cs typeface="Arial" panose="020B0604020202020204" pitchFamily="34" charset="0"/>
              </a:rPr>
              <a:t>A flight schedule change has been made by the airline. Please proceed to accept, </a:t>
            </a:r>
            <a:r>
              <a:rPr lang="en-SG" sz="1200" err="1">
                <a:solidFill>
                  <a:schemeClr val="tx1"/>
                </a:solidFill>
                <a:cs typeface="Arial" panose="020B0604020202020204" pitchFamily="34" charset="0"/>
              </a:rPr>
              <a:t>reshop</a:t>
            </a:r>
            <a:r>
              <a:rPr lang="en-SG" sz="1200">
                <a:solidFill>
                  <a:schemeClr val="tx1"/>
                </a:solidFill>
                <a:cs typeface="Arial" panose="020B0604020202020204" pitchFamily="34" charset="0"/>
              </a:rPr>
              <a:t>, or refund the booking (without penalties).</a:t>
            </a: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0A23A8A8-3CBC-A612-401D-D8D7B6B68E76}"/>
              </a:ext>
            </a:extLst>
          </p:cNvPr>
          <p:cNvSpPr/>
          <p:nvPr/>
        </p:nvSpPr>
        <p:spPr>
          <a:xfrm>
            <a:off x="1377349" y="4295991"/>
            <a:ext cx="2654061" cy="384918"/>
          </a:xfrm>
          <a:prstGeom prst="round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fontAlgn="base"/>
            <a:r>
              <a:rPr lang="en-SG" b="1">
                <a:solidFill>
                  <a:srgbClr val="0F1040"/>
                </a:solidFill>
                <a:cs typeface="Arial" panose="020B0604020202020204" pitchFamily="34" charset="0"/>
              </a:rPr>
              <a:t>Flight Schedule Change</a:t>
            </a: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C0A69E53-FFEB-780B-413F-0DBD6183DB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0183191"/>
              </p:ext>
            </p:extLst>
          </p:nvPr>
        </p:nvGraphicFramePr>
        <p:xfrm>
          <a:off x="1467059" y="5053380"/>
          <a:ext cx="9802065" cy="81534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784549">
                  <a:extLst>
                    <a:ext uri="{9D8B030D-6E8A-4147-A177-3AD203B41FA5}">
                      <a16:colId xmlns:a16="http://schemas.microsoft.com/office/drawing/2014/main" val="3987163940"/>
                    </a:ext>
                  </a:extLst>
                </a:gridCol>
                <a:gridCol w="865387">
                  <a:extLst>
                    <a:ext uri="{9D8B030D-6E8A-4147-A177-3AD203B41FA5}">
                      <a16:colId xmlns:a16="http://schemas.microsoft.com/office/drawing/2014/main" val="2016948737"/>
                    </a:ext>
                  </a:extLst>
                </a:gridCol>
                <a:gridCol w="1249362">
                  <a:extLst>
                    <a:ext uri="{9D8B030D-6E8A-4147-A177-3AD203B41FA5}">
                      <a16:colId xmlns:a16="http://schemas.microsoft.com/office/drawing/2014/main" val="4144854186"/>
                    </a:ext>
                  </a:extLst>
                </a:gridCol>
                <a:gridCol w="1249362">
                  <a:extLst>
                    <a:ext uri="{9D8B030D-6E8A-4147-A177-3AD203B41FA5}">
                      <a16:colId xmlns:a16="http://schemas.microsoft.com/office/drawing/2014/main" val="3497797963"/>
                    </a:ext>
                  </a:extLst>
                </a:gridCol>
                <a:gridCol w="1130681">
                  <a:extLst>
                    <a:ext uri="{9D8B030D-6E8A-4147-A177-3AD203B41FA5}">
                      <a16:colId xmlns:a16="http://schemas.microsoft.com/office/drawing/2014/main" val="2081684141"/>
                    </a:ext>
                  </a:extLst>
                </a:gridCol>
                <a:gridCol w="1130681">
                  <a:extLst>
                    <a:ext uri="{9D8B030D-6E8A-4147-A177-3AD203B41FA5}">
                      <a16:colId xmlns:a16="http://schemas.microsoft.com/office/drawing/2014/main" val="3009163430"/>
                    </a:ext>
                  </a:extLst>
                </a:gridCol>
                <a:gridCol w="1130681">
                  <a:extLst>
                    <a:ext uri="{9D8B030D-6E8A-4147-A177-3AD203B41FA5}">
                      <a16:colId xmlns:a16="http://schemas.microsoft.com/office/drawing/2014/main" val="869009165"/>
                    </a:ext>
                  </a:extLst>
                </a:gridCol>
                <a:gridCol w="1130681">
                  <a:extLst>
                    <a:ext uri="{9D8B030D-6E8A-4147-A177-3AD203B41FA5}">
                      <a16:colId xmlns:a16="http://schemas.microsoft.com/office/drawing/2014/main" val="507105972"/>
                    </a:ext>
                  </a:extLst>
                </a:gridCol>
                <a:gridCol w="1130681">
                  <a:extLst>
                    <a:ext uri="{9D8B030D-6E8A-4147-A177-3AD203B41FA5}">
                      <a16:colId xmlns:a16="http://schemas.microsoft.com/office/drawing/2014/main" val="261293557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effectLst/>
                        </a:rPr>
                        <a:t>Origin</a:t>
                      </a:r>
                      <a:endParaRPr lang="en-SG" sz="1200">
                        <a:effectLst/>
                      </a:endParaRPr>
                    </a:p>
                  </a:txBody>
                  <a:tcPr marL="63500" marR="63500" marT="44450" marB="4445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D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effectLst/>
                        </a:rPr>
                        <a:t>Destination</a:t>
                      </a:r>
                      <a:endParaRPr lang="en-SG" sz="1200">
                        <a:effectLst/>
                      </a:endParaRPr>
                    </a:p>
                  </a:txBody>
                  <a:tcPr marL="63500" marR="63500" marT="44450" marB="4445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D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effectLst/>
                        </a:rPr>
                        <a:t>Departure Date</a:t>
                      </a:r>
                      <a:endParaRPr lang="en-SG" sz="1200">
                        <a:effectLst/>
                      </a:endParaRPr>
                    </a:p>
                  </a:txBody>
                  <a:tcPr marL="63500" marR="63500" marT="44450" marB="4445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D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effectLst/>
                        </a:rPr>
                        <a:t>Arrival Date</a:t>
                      </a:r>
                      <a:endParaRPr lang="en-SG" sz="1200">
                        <a:effectLst/>
                      </a:endParaRPr>
                    </a:p>
                  </a:txBody>
                  <a:tcPr marL="63500" marR="63500" marT="44450" marB="4445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D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effectLst/>
                        </a:rPr>
                        <a:t>Flight number</a:t>
                      </a:r>
                      <a:endParaRPr lang="en-SG" sz="1200">
                        <a:effectLst/>
                      </a:endParaRPr>
                    </a:p>
                  </a:txBody>
                  <a:tcPr marL="63500" marR="63500" marT="44450" marB="4445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D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effectLst/>
                        </a:rPr>
                        <a:t>Cabin class</a:t>
                      </a:r>
                      <a:endParaRPr lang="en-SG" sz="1200">
                        <a:effectLst/>
                      </a:endParaRPr>
                    </a:p>
                  </a:txBody>
                  <a:tcPr marL="63500" marR="63500" marT="44450" marB="4445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D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err="1">
                          <a:effectLst/>
                        </a:rPr>
                        <a:t>Aricraft</a:t>
                      </a:r>
                      <a:r>
                        <a:rPr lang="en-US" sz="1200">
                          <a:effectLst/>
                        </a:rPr>
                        <a:t> type</a:t>
                      </a:r>
                      <a:endParaRPr lang="en-SG" sz="1200">
                        <a:effectLst/>
                      </a:endParaRPr>
                    </a:p>
                  </a:txBody>
                  <a:tcPr marL="63500" marR="63500" marT="44450" marB="4445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D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effectLst/>
                        </a:rPr>
                        <a:t>Duration</a:t>
                      </a:r>
                      <a:endParaRPr lang="en-SG" sz="1200">
                        <a:effectLst/>
                      </a:endParaRPr>
                    </a:p>
                  </a:txBody>
                  <a:tcPr marL="63500" marR="63500" marT="44450" marB="4445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D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effectLst/>
                        </a:rPr>
                        <a:t>Status code</a:t>
                      </a:r>
                      <a:endParaRPr lang="en-SG" sz="1200">
                        <a:effectLst/>
                      </a:endParaRPr>
                    </a:p>
                  </a:txBody>
                  <a:tcPr marL="63500" marR="63500" marT="44450" marB="44450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D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71327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SG" sz="1200">
                          <a:solidFill>
                            <a:srgbClr val="000000"/>
                          </a:solidFill>
                          <a:effectLst/>
                        </a:rPr>
                        <a:t>SIN</a:t>
                      </a:r>
                      <a:endParaRPr lang="en-US"/>
                    </a:p>
                  </a:txBody>
                  <a:tcPr marL="63500" marR="63500" marT="44450" marB="4445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1200">
                          <a:solidFill>
                            <a:srgbClr val="000000"/>
                          </a:solidFill>
                          <a:effectLst/>
                        </a:rPr>
                        <a:t>HKG</a:t>
                      </a:r>
                      <a:endParaRPr lang="en-SG" sz="1200">
                        <a:effectLst/>
                      </a:endParaRPr>
                    </a:p>
                  </a:txBody>
                  <a:tcPr marL="63500" marR="63500" marT="44450" marB="444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1200">
                          <a:solidFill>
                            <a:srgbClr val="000000"/>
                          </a:solidFill>
                          <a:effectLst/>
                        </a:rPr>
                        <a:t>04 Jul 2024 19:00</a:t>
                      </a:r>
                      <a:endParaRPr lang="en-US"/>
                    </a:p>
                  </a:txBody>
                  <a:tcPr marL="63500" marR="63500" marT="44450" marB="444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1200">
                          <a:solidFill>
                            <a:srgbClr val="000000"/>
                          </a:solidFill>
                          <a:effectLst/>
                        </a:rPr>
                        <a:t>04 Jul 2024 22:45</a:t>
                      </a:r>
                      <a:endParaRPr lang="en-SG" sz="1200">
                        <a:effectLst/>
                      </a:endParaRPr>
                    </a:p>
                  </a:txBody>
                  <a:tcPr marL="63500" marR="63500" marT="44450" marB="444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1200">
                          <a:solidFill>
                            <a:srgbClr val="000000"/>
                          </a:solidFill>
                          <a:effectLst/>
                        </a:rPr>
                        <a:t>SQ898</a:t>
                      </a:r>
                      <a:endParaRPr lang="en-SG" sz="1200">
                        <a:effectLst/>
                      </a:endParaRPr>
                    </a:p>
                  </a:txBody>
                  <a:tcPr marL="63500" marR="63500" marT="44450" marB="444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1200">
                          <a:solidFill>
                            <a:srgbClr val="000000"/>
                          </a:solidFill>
                          <a:effectLst/>
                        </a:rPr>
                        <a:t>W</a:t>
                      </a:r>
                      <a:endParaRPr lang="en-US"/>
                    </a:p>
                  </a:txBody>
                  <a:tcPr marL="63500" marR="63500" marT="44450" marB="444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1200">
                          <a:solidFill>
                            <a:srgbClr val="000000"/>
                          </a:solidFill>
                          <a:effectLst/>
                        </a:rPr>
                        <a:t>359</a:t>
                      </a:r>
                      <a:endParaRPr lang="en-US"/>
                    </a:p>
                  </a:txBody>
                  <a:tcPr marL="63500" marR="63500" marT="44450" marB="444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1200">
                          <a:solidFill>
                            <a:srgbClr val="000000"/>
                          </a:solidFill>
                          <a:effectLst/>
                        </a:rPr>
                        <a:t>7h</a:t>
                      </a:r>
                      <a:endParaRPr lang="en-US"/>
                    </a:p>
                  </a:txBody>
                  <a:tcPr marL="63500" marR="63500" marT="44450" marB="444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1200">
                          <a:solidFill>
                            <a:srgbClr val="000000"/>
                          </a:solidFill>
                          <a:effectLst/>
                        </a:rPr>
                        <a:t>HK</a:t>
                      </a:r>
                      <a:endParaRPr lang="en-SG" sz="1200">
                        <a:effectLst/>
                      </a:endParaRPr>
                    </a:p>
                  </a:txBody>
                  <a:tcPr marL="63500" marR="63500" marT="44450" marB="44450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932167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SG" sz="1200">
                          <a:solidFill>
                            <a:srgbClr val="0000FF"/>
                          </a:solidFill>
                          <a:effectLst/>
                        </a:rPr>
                        <a:t>HKG</a:t>
                      </a:r>
                      <a:endParaRPr lang="en-US"/>
                    </a:p>
                  </a:txBody>
                  <a:tcPr marL="63500" marR="63500" marT="44450" marB="4445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1200">
                          <a:solidFill>
                            <a:srgbClr val="0000FF"/>
                          </a:solidFill>
                          <a:effectLst/>
                        </a:rPr>
                        <a:t>SIN</a:t>
                      </a:r>
                      <a:endParaRPr lang="en-US"/>
                    </a:p>
                  </a:txBody>
                  <a:tcPr marL="63500" marR="63500" marT="44450" marB="444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1200">
                          <a:solidFill>
                            <a:srgbClr val="0000FF"/>
                          </a:solidFill>
                          <a:effectLst/>
                        </a:rPr>
                        <a:t>05 Jul 2024 19:00</a:t>
                      </a:r>
                      <a:endParaRPr lang="en-US"/>
                    </a:p>
                  </a:txBody>
                  <a:tcPr marL="63500" marR="63500" marT="44450" marB="444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1200">
                          <a:solidFill>
                            <a:srgbClr val="0000FF"/>
                          </a:solidFill>
                          <a:effectLst/>
                        </a:rPr>
                        <a:t>05 Jul 2024 22:45</a:t>
                      </a:r>
                      <a:endParaRPr lang="en-US"/>
                    </a:p>
                  </a:txBody>
                  <a:tcPr marL="63500" marR="63500" marT="44450" marB="444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1200">
                          <a:solidFill>
                            <a:srgbClr val="0000FF"/>
                          </a:solidFill>
                          <a:effectLst/>
                        </a:rPr>
                        <a:t>SQ900</a:t>
                      </a:r>
                      <a:endParaRPr lang="en-US"/>
                    </a:p>
                  </a:txBody>
                  <a:tcPr marL="63500" marR="63500" marT="44450" marB="444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1200">
                          <a:solidFill>
                            <a:srgbClr val="0000FF"/>
                          </a:solidFill>
                          <a:effectLst/>
                        </a:rPr>
                        <a:t>W</a:t>
                      </a:r>
                      <a:endParaRPr lang="en-US"/>
                    </a:p>
                  </a:txBody>
                  <a:tcPr marL="63500" marR="63500" marT="44450" marB="444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1200">
                          <a:solidFill>
                            <a:srgbClr val="0000FF"/>
                          </a:solidFill>
                          <a:effectLst/>
                        </a:rPr>
                        <a:t>359</a:t>
                      </a:r>
                      <a:endParaRPr lang="en-US"/>
                    </a:p>
                  </a:txBody>
                  <a:tcPr marL="63500" marR="63500" marT="44450" marB="444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1200">
                          <a:solidFill>
                            <a:srgbClr val="0000FF"/>
                          </a:solidFill>
                          <a:effectLst/>
                        </a:rPr>
                        <a:t>7h</a:t>
                      </a:r>
                      <a:endParaRPr lang="en-US"/>
                    </a:p>
                  </a:txBody>
                  <a:tcPr marL="63500" marR="63500" marT="44450" marB="444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1200">
                          <a:solidFill>
                            <a:srgbClr val="0000FF"/>
                          </a:solidFill>
                          <a:effectLst/>
                        </a:rPr>
                        <a:t>TK</a:t>
                      </a:r>
                      <a:endParaRPr lang="en-SG" sz="1200">
                        <a:effectLst/>
                      </a:endParaRPr>
                    </a:p>
                  </a:txBody>
                  <a:tcPr marL="63500" marR="63500" marT="44450" marB="44450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76775179"/>
                  </a:ext>
                </a:extLst>
              </a:tr>
            </a:tbl>
          </a:graphicData>
        </a:graphic>
      </p:graphicFrame>
      <p:pic>
        <p:nvPicPr>
          <p:cNvPr id="21" name="Picture 20">
            <a:extLst>
              <a:ext uri="{FF2B5EF4-FFF2-40B4-BE49-F238E27FC236}">
                <a16:creationId xmlns:a16="http://schemas.microsoft.com/office/drawing/2014/main" id="{86A79D71-E8CA-CF45-272A-0A71545F93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1471" y="5931392"/>
            <a:ext cx="2373020" cy="41408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7CCF18B-153A-1D95-68F2-CE18C7DB4E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4961" y="5936875"/>
            <a:ext cx="2373020" cy="414084"/>
          </a:xfrm>
          <a:prstGeom prst="rect">
            <a:avLst/>
          </a:prstGeom>
        </p:spPr>
      </p:pic>
      <p:sp>
        <p:nvSpPr>
          <p:cNvPr id="23" name="Rectangle: Diagonal Corners Rounded 22">
            <a:extLst>
              <a:ext uri="{FF2B5EF4-FFF2-40B4-BE49-F238E27FC236}">
                <a16:creationId xmlns:a16="http://schemas.microsoft.com/office/drawing/2014/main" id="{63E90E4A-3938-0A15-0E04-E3A97A353717}"/>
              </a:ext>
            </a:extLst>
          </p:cNvPr>
          <p:cNvSpPr/>
          <p:nvPr/>
        </p:nvSpPr>
        <p:spPr>
          <a:xfrm>
            <a:off x="8016806" y="6010666"/>
            <a:ext cx="722820" cy="263193"/>
          </a:xfrm>
          <a:prstGeom prst="round2DiagRect">
            <a:avLst/>
          </a:prstGeom>
          <a:solidFill>
            <a:srgbClr val="10174A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fontAlgn="base"/>
            <a:r>
              <a:rPr lang="en-SG" sz="1100">
                <a:solidFill>
                  <a:schemeClr val="bg1"/>
                </a:solidFill>
                <a:cs typeface="Arial" panose="020B0604020202020204" pitchFamily="34" charset="0"/>
              </a:rPr>
              <a:t>Accept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A2F5260-ED2F-C0B8-2ABE-D481635054A4}"/>
              </a:ext>
            </a:extLst>
          </p:cNvPr>
          <p:cNvSpPr/>
          <p:nvPr/>
        </p:nvSpPr>
        <p:spPr>
          <a:xfrm>
            <a:off x="1377349" y="4226521"/>
            <a:ext cx="10121662" cy="2208363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8723711" y="6082429"/>
            <a:ext cx="693214" cy="69321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2C1B667-0BA3-6165-470F-4FF536FEBED0}"/>
              </a:ext>
            </a:extLst>
          </p:cNvPr>
          <p:cNvSpPr/>
          <p:nvPr/>
        </p:nvSpPr>
        <p:spPr>
          <a:xfrm>
            <a:off x="9207795" y="6028122"/>
            <a:ext cx="712382" cy="213069"/>
          </a:xfrm>
          <a:prstGeom prst="rect">
            <a:avLst/>
          </a:prstGeom>
          <a:solidFill>
            <a:srgbClr val="1017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err="1"/>
              <a:t>Reshop</a:t>
            </a:r>
            <a:endParaRPr lang="en-SG" sz="1100"/>
          </a:p>
        </p:txBody>
      </p:sp>
    </p:spTree>
    <p:extLst>
      <p:ext uri="{BB962C8B-B14F-4D97-AF65-F5344CB8AC3E}">
        <p14:creationId xmlns:p14="http://schemas.microsoft.com/office/powerpoint/2010/main" val="2476083280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535C2E-2209-D07C-0E2C-069F38A084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793277-9519-A5A0-F1BD-33C58502E29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15E94C-6F38-EA9A-1846-EFEEB324F7D7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28/5/2025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D0B0E5-61B8-1430-B9F3-E6F6DC72558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179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D02E3699-7008-3504-80C3-6D9955C55351}"/>
              </a:ext>
            </a:extLst>
          </p:cNvPr>
          <p:cNvSpPr/>
          <p:nvPr/>
        </p:nvSpPr>
        <p:spPr>
          <a:xfrm>
            <a:off x="5557520" y="523002"/>
            <a:ext cx="6187440" cy="129991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0C0858-C7F6-C238-B735-EB9E32F8D6E8}"/>
              </a:ext>
            </a:extLst>
          </p:cNvPr>
          <p:cNvSpPr txBox="1"/>
          <p:nvPr/>
        </p:nvSpPr>
        <p:spPr>
          <a:xfrm>
            <a:off x="5717986" y="679805"/>
            <a:ext cx="5808207" cy="954107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/>
                <a:cs typeface="Calibri"/>
              </a:rPr>
              <a:t>Passenger Management</a:t>
            </a:r>
            <a:endParaRPr lang="en-US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51E6B22E-CF54-34A4-3792-593985246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58425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9A59775-254C-C790-8F0D-3464D5FBFC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1402"/>
          <a:stretch/>
        </p:blipFill>
        <p:spPr>
          <a:xfrm>
            <a:off x="6266904" y="0"/>
            <a:ext cx="5925096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22EC22-2ECB-4C04-8EFE-9EA686562C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754" y="1844894"/>
            <a:ext cx="5605811" cy="1697352"/>
          </a:xfrm>
          <a:prstGeom prst="rect">
            <a:avLst/>
          </a:prstGeom>
          <a:ln w="38100">
            <a:noFill/>
          </a:ln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02D2A3E9-7D84-47CE-AB17-27E11EE96EEA}"/>
              </a:ext>
            </a:extLst>
          </p:cNvPr>
          <p:cNvGrpSpPr/>
          <p:nvPr/>
        </p:nvGrpSpPr>
        <p:grpSpPr>
          <a:xfrm>
            <a:off x="103563" y="1015333"/>
            <a:ext cx="5792192" cy="715223"/>
            <a:chOff x="202457" y="1314295"/>
            <a:chExt cx="5728051" cy="715223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D9F5925-86E3-4CD8-B352-AE8CB572CCCD}"/>
                </a:ext>
              </a:extLst>
            </p:cNvPr>
            <p:cNvSpPr/>
            <p:nvPr/>
          </p:nvSpPr>
          <p:spPr>
            <a:xfrm>
              <a:off x="838632" y="1487241"/>
              <a:ext cx="5091876" cy="33855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>
              <a:spAutoFit/>
            </a:bodyPr>
            <a:lstStyle/>
            <a:p>
              <a:pPr marL="85725"/>
              <a:r>
                <a:rPr lang="en-US" sz="1600">
                  <a:latin typeface="Aptos" panose="020B0004020202020204" pitchFamily="34" charset="0"/>
                  <a:cs typeface="Calibri Light"/>
                </a:rPr>
                <a:t>Master acknowledge T&amp;Cs by clicking the link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1D8171E-CE67-498D-AB3A-CB70A4CEAB98}"/>
                </a:ext>
              </a:extLst>
            </p:cNvPr>
            <p:cNvSpPr/>
            <p:nvPr/>
          </p:nvSpPr>
          <p:spPr>
            <a:xfrm>
              <a:off x="202457" y="1314295"/>
              <a:ext cx="747260" cy="715223"/>
            </a:xfrm>
            <a:prstGeom prst="ellipse">
              <a:avLst/>
            </a:prstGeom>
            <a:solidFill>
              <a:srgbClr val="0025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FFC000"/>
                  </a:solidFill>
                  <a:latin typeface="Aptos" panose="020B0004020202020204" pitchFamily="34" charset="0"/>
                </a:rPr>
                <a:t>1a</a:t>
              </a:r>
              <a:endParaRPr lang="en-SG" sz="2400">
                <a:solidFill>
                  <a:srgbClr val="FFC000"/>
                </a:solidFill>
                <a:latin typeface="Aptos" panose="020B0004020202020204" pitchFamily="34" charset="0"/>
              </a:endParaRPr>
            </a:p>
          </p:txBody>
        </p:sp>
      </p:grpSp>
      <p:pic>
        <p:nvPicPr>
          <p:cNvPr id="23" name="Picture 2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8666F299-09E6-4E24-99BF-796392DCD3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701" y="3618362"/>
            <a:ext cx="4331059" cy="2957130"/>
          </a:xfrm>
          <a:prstGeom prst="rect">
            <a:avLst/>
          </a:prstGeom>
        </p:spPr>
      </p:pic>
      <p:pic>
        <p:nvPicPr>
          <p:cNvPr id="24" name="Picture 23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66B17714-52CD-4F82-9221-BC7A6BFED5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701" y="376933"/>
            <a:ext cx="4331058" cy="295892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BE05829-6BDF-436C-9871-42489E6C5A02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2774" flipH="1">
            <a:off x="382534" y="2549930"/>
            <a:ext cx="927335" cy="92733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B9FD201-3418-4C23-850E-8F37F5FA56C5}"/>
              </a:ext>
            </a:extLst>
          </p:cNvPr>
          <p:cNvGrpSpPr/>
          <p:nvPr/>
        </p:nvGrpSpPr>
        <p:grpSpPr>
          <a:xfrm>
            <a:off x="98942" y="3836927"/>
            <a:ext cx="5792192" cy="715223"/>
            <a:chOff x="98942" y="3222407"/>
            <a:chExt cx="5792192" cy="715223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B3BB044-89CA-4D13-80DA-20E7EE5FC9BD}"/>
                </a:ext>
              </a:extLst>
            </p:cNvPr>
            <p:cNvSpPr/>
            <p:nvPr/>
          </p:nvSpPr>
          <p:spPr>
            <a:xfrm>
              <a:off x="787362" y="3429000"/>
              <a:ext cx="5103772" cy="33855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>
              <a:spAutoFit/>
            </a:bodyPr>
            <a:lstStyle/>
            <a:p>
              <a:pPr marL="85725"/>
              <a:r>
                <a:rPr lang="en-US" sz="1600">
                  <a:latin typeface="Aptos" panose="020B0004020202020204" pitchFamily="34" charset="0"/>
                  <a:cs typeface="Calibri Light"/>
                </a:rPr>
                <a:t>AGENT 360 T&amp;Cs include the PSAA 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7E25767-1627-418A-A903-02B923595919}"/>
                </a:ext>
              </a:extLst>
            </p:cNvPr>
            <p:cNvSpPr/>
            <p:nvPr/>
          </p:nvSpPr>
          <p:spPr>
            <a:xfrm>
              <a:off x="98942" y="3222407"/>
              <a:ext cx="747260" cy="715223"/>
            </a:xfrm>
            <a:prstGeom prst="ellipse">
              <a:avLst/>
            </a:prstGeom>
            <a:solidFill>
              <a:srgbClr val="0025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FFC000"/>
                  </a:solidFill>
                  <a:latin typeface="Aptos" panose="020B0004020202020204" pitchFamily="34" charset="0"/>
                </a:rPr>
                <a:t>1b</a:t>
              </a:r>
              <a:endParaRPr lang="en-SG" sz="2400">
                <a:solidFill>
                  <a:srgbClr val="FFC000"/>
                </a:solidFill>
                <a:latin typeface="Aptos" panose="020B0004020202020204" pitchFamily="34" charset="0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DBC26508-8192-4951-B612-46968CDFF82E}"/>
              </a:ext>
            </a:extLst>
          </p:cNvPr>
          <p:cNvSpPr/>
          <p:nvPr/>
        </p:nvSpPr>
        <p:spPr>
          <a:xfrm>
            <a:off x="570284" y="4563367"/>
            <a:ext cx="4849509" cy="107721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1600" b="1">
                <a:solidFill>
                  <a:srgbClr val="002F87"/>
                </a:solidFill>
                <a:latin typeface="Aptos" panose="020B0004020202020204" pitchFamily="34" charset="0"/>
                <a:cs typeface="Calibri Light"/>
              </a:rPr>
              <a:t>Section A </a:t>
            </a:r>
            <a:r>
              <a:rPr lang="en-US" sz="1600">
                <a:solidFill>
                  <a:srgbClr val="002F87"/>
                </a:solidFill>
                <a:latin typeface="Aptos" panose="020B0004020202020204" pitchFamily="34" charset="0"/>
                <a:cs typeface="Calibri Light"/>
              </a:rPr>
              <a:t>– AGENT 360 website terms of use </a:t>
            </a:r>
          </a:p>
          <a:p>
            <a:endParaRPr lang="en-US" sz="1600">
              <a:solidFill>
                <a:srgbClr val="002F87"/>
              </a:solidFill>
              <a:latin typeface="Aptos" panose="020B0004020202020204" pitchFamily="34" charset="0"/>
              <a:cs typeface="Calibri Light"/>
            </a:endParaRPr>
          </a:p>
          <a:p>
            <a:r>
              <a:rPr lang="en-US" sz="1600" b="1">
                <a:solidFill>
                  <a:srgbClr val="002F87"/>
                </a:solidFill>
                <a:latin typeface="Aptos" panose="020B0004020202020204" pitchFamily="34" charset="0"/>
                <a:cs typeface="Calibri Light"/>
              </a:rPr>
              <a:t>Section B </a:t>
            </a:r>
            <a:r>
              <a:rPr lang="en-US" sz="1600">
                <a:solidFill>
                  <a:srgbClr val="002F87"/>
                </a:solidFill>
                <a:latin typeface="Aptos" panose="020B0004020202020204" pitchFamily="34" charset="0"/>
                <a:cs typeface="Calibri Light"/>
              </a:rPr>
              <a:t>– SIA Passenger Sales Agency Agreement (PSAA)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64D1D93-1181-39ED-3A56-2589ABB7E35F}"/>
              </a:ext>
            </a:extLst>
          </p:cNvPr>
          <p:cNvSpPr txBox="1">
            <a:spLocks/>
          </p:cNvSpPr>
          <p:nvPr/>
        </p:nvSpPr>
        <p:spPr>
          <a:xfrm>
            <a:off x="2076266" y="108488"/>
            <a:ext cx="5738324" cy="4969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TRAVEL AGENT REGISTRATION</a:t>
            </a:r>
            <a:endParaRPr lang="en-US" sz="800">
              <a:latin typeface="Aptos" panose="020B0004020202020204" pitchFamily="34" charset="0"/>
            </a:endParaRPr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1D6ECC23-8031-A23F-250C-A4679ED3E426}"/>
              </a:ext>
            </a:extLst>
          </p:cNvPr>
          <p:cNvSpPr/>
          <p:nvPr/>
        </p:nvSpPr>
        <p:spPr>
          <a:xfrm>
            <a:off x="787362" y="5838928"/>
            <a:ext cx="4673445" cy="736564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Master accepts T&amp;Cs on behalf of agency for all the IATA / ARC / TIDS codes registered to their AGENT 360 account</a:t>
            </a:r>
            <a:endParaRPr lang="en-US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867421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262E46-9B73-42B4-7530-B9ECFADD73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F072C6-BBCA-ACF4-C56C-8C584B01DA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3503" y="689416"/>
            <a:ext cx="6972546" cy="616858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354899B-4A5C-3D4D-4919-D1CAA9361FA6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PASSENGER MANAGEMENT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F5C69B-2B8C-7C7F-853C-28240FD64E4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3645">
            <a:off x="6203385" y="2740613"/>
            <a:ext cx="543689" cy="543689"/>
          </a:xfrm>
          <a:prstGeom prst="rect">
            <a:avLst/>
          </a:prstGeom>
        </p:spPr>
      </p:pic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EA9220A2-3142-A706-6306-C2C1D33D4CC5}"/>
              </a:ext>
            </a:extLst>
          </p:cNvPr>
          <p:cNvSpPr/>
          <p:nvPr/>
        </p:nvSpPr>
        <p:spPr>
          <a:xfrm>
            <a:off x="7600737" y="2536404"/>
            <a:ext cx="3737681" cy="1807134"/>
          </a:xfrm>
          <a:prstGeom prst="round2DiagRect">
            <a:avLst>
              <a:gd name="adj1" fmla="val 11570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If Save Traveller is selected, passenger profile is saved when booking is created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Title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First/Last name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DOB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Document info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Passenger email</a:t>
            </a:r>
          </a:p>
        </p:txBody>
      </p:sp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967E4EF9-8E11-C5B4-296B-DE4DC29C671A}"/>
              </a:ext>
            </a:extLst>
          </p:cNvPr>
          <p:cNvSpPr/>
          <p:nvPr/>
        </p:nvSpPr>
        <p:spPr>
          <a:xfrm>
            <a:off x="4557607" y="1307172"/>
            <a:ext cx="3363749" cy="521905"/>
          </a:xfrm>
          <a:prstGeom prst="round2DiagRect">
            <a:avLst>
              <a:gd name="adj1" fmla="val 11570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Passenger profiles can be </a:t>
            </a: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reviewed under “Passenger Management”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0C470A9-8040-5385-2676-B74EB9830B6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3645">
            <a:off x="5640215" y="784816"/>
            <a:ext cx="543689" cy="543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004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440965-C562-B488-1A0E-383C57F1B9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8EF377-06B0-70A3-B4ED-7EB2D34A42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7983" y="902922"/>
            <a:ext cx="8676334" cy="595507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C94ECDC-7C6B-1A03-5EA5-45D7F7AEDFF9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PASSENGER MANAGEMENT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A2F7918A-3438-1653-DCFD-4EE04D37A8E2}"/>
              </a:ext>
            </a:extLst>
          </p:cNvPr>
          <p:cNvSpPr/>
          <p:nvPr/>
        </p:nvSpPr>
        <p:spPr>
          <a:xfrm>
            <a:off x="3851553" y="1346148"/>
            <a:ext cx="5224352" cy="514406"/>
          </a:xfrm>
          <a:prstGeom prst="round2DiagRect">
            <a:avLst>
              <a:gd name="adj1" fmla="val 9664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lvl="0" defTabSz="914400" fontAlgn="base"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View and add saved passengers under “Passenger Management”</a:t>
            </a:r>
          </a:p>
          <a:p>
            <a:pPr lvl="0" defTabSz="914400" fontAlgn="base"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Saved passengers are saved on 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agency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AC4F7E-FB6E-EB39-BA5B-964A293CE36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6531">
            <a:off x="8761124" y="4433174"/>
            <a:ext cx="629563" cy="629563"/>
          </a:xfrm>
          <a:prstGeom prst="rect">
            <a:avLst/>
          </a:prstGeom>
        </p:spPr>
      </p:pic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725D8FBD-23D7-99B5-6BB8-54D02D68D265}"/>
              </a:ext>
            </a:extLst>
          </p:cNvPr>
          <p:cNvSpPr/>
          <p:nvPr/>
        </p:nvSpPr>
        <p:spPr>
          <a:xfrm>
            <a:off x="9638190" y="3880461"/>
            <a:ext cx="2312186" cy="627028"/>
          </a:xfrm>
          <a:prstGeom prst="round2DiagRect">
            <a:avLst>
              <a:gd name="adj1" fmla="val 11570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Click “details” to view saved frequent flyer details</a:t>
            </a:r>
          </a:p>
        </p:txBody>
      </p:sp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01941DDF-AF79-9D8C-0CFD-B1A67C4625D5}"/>
              </a:ext>
            </a:extLst>
          </p:cNvPr>
          <p:cNvSpPr/>
          <p:nvPr/>
        </p:nvSpPr>
        <p:spPr>
          <a:xfrm>
            <a:off x="3379884" y="5725376"/>
            <a:ext cx="1805083" cy="546215"/>
          </a:xfrm>
          <a:prstGeom prst="round2DiagRect">
            <a:avLst>
              <a:gd name="adj1" fmla="val 11570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Add saved passenger manually</a:t>
            </a:r>
          </a:p>
        </p:txBody>
      </p:sp>
      <p:sp>
        <p:nvSpPr>
          <p:cNvPr id="17" name="Rectangle: Diagonal Corners Rounded 16">
            <a:extLst>
              <a:ext uri="{FF2B5EF4-FFF2-40B4-BE49-F238E27FC236}">
                <a16:creationId xmlns:a16="http://schemas.microsoft.com/office/drawing/2014/main" id="{C7599CD5-B204-CF8D-C3C2-9C47D3A47B1D}"/>
              </a:ext>
            </a:extLst>
          </p:cNvPr>
          <p:cNvSpPr/>
          <p:nvPr/>
        </p:nvSpPr>
        <p:spPr>
          <a:xfrm>
            <a:off x="5258445" y="5725375"/>
            <a:ext cx="1805083" cy="546215"/>
          </a:xfrm>
          <a:prstGeom prst="round2DiagRect">
            <a:avLst>
              <a:gd name="adj1" fmla="val 11570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Edit saved passenger details</a:t>
            </a:r>
          </a:p>
        </p:txBody>
      </p:sp>
      <p:sp>
        <p:nvSpPr>
          <p:cNvPr id="18" name="Rectangle: Diagonal Corners Rounded 17">
            <a:extLst>
              <a:ext uri="{FF2B5EF4-FFF2-40B4-BE49-F238E27FC236}">
                <a16:creationId xmlns:a16="http://schemas.microsoft.com/office/drawing/2014/main" id="{CB6D93CF-737A-F4D5-0A46-016948DBB508}"/>
              </a:ext>
            </a:extLst>
          </p:cNvPr>
          <p:cNvSpPr/>
          <p:nvPr/>
        </p:nvSpPr>
        <p:spPr>
          <a:xfrm>
            <a:off x="7137006" y="5725374"/>
            <a:ext cx="1805083" cy="546215"/>
          </a:xfrm>
          <a:prstGeom prst="round2DiagRect">
            <a:avLst>
              <a:gd name="adj1" fmla="val 11570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Delete saved passenger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CE910BB-489F-BAFA-C4B3-6CA173D112D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6531">
            <a:off x="4159131" y="6307156"/>
            <a:ext cx="629563" cy="62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07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6" grpId="0" animBg="1"/>
      <p:bldP spid="17" grpId="0" animBg="1"/>
      <p:bldP spid="18" grpId="0" animBg="1"/>
    </p:bld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F39864-A9D4-2301-5F5B-2D55D8A7B6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9D00573-23EC-49E8-8681-1F76BFF496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1450" y="880026"/>
            <a:ext cx="8589099" cy="597658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38B77B7-1760-83D8-7606-B1029AB80E1C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PASSENGER MANAGEMENT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2D79D679-488F-3313-5761-AE1B03E9839D}"/>
              </a:ext>
            </a:extLst>
          </p:cNvPr>
          <p:cNvSpPr/>
          <p:nvPr/>
        </p:nvSpPr>
        <p:spPr>
          <a:xfrm>
            <a:off x="8943731" y="1644668"/>
            <a:ext cx="2038063" cy="1443181"/>
          </a:xfrm>
          <a:prstGeom prst="round2DiagRect">
            <a:avLst>
              <a:gd name="adj1" fmla="val 11570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Mandatory fields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Title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First / Last name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DOB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Passenger type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7303B6-294F-2B3B-EE19-B45ECA4BF39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3645">
            <a:off x="7616805" y="6184157"/>
            <a:ext cx="545130" cy="545130"/>
          </a:xfrm>
          <a:prstGeom prst="rect">
            <a:avLst/>
          </a:prstGeom>
        </p:spPr>
      </p:pic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4FCF1BFE-0F6C-6E88-F2D2-7B3971849FEE}"/>
              </a:ext>
            </a:extLst>
          </p:cNvPr>
          <p:cNvSpPr/>
          <p:nvPr/>
        </p:nvSpPr>
        <p:spPr>
          <a:xfrm>
            <a:off x="312903" y="3429000"/>
            <a:ext cx="2838090" cy="994627"/>
          </a:xfrm>
          <a:prstGeom prst="round2DiagRect">
            <a:avLst>
              <a:gd name="adj1" fmla="val 11570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If pax contact no. is saved, it will populate the pax contact no. field at booking</a:t>
            </a:r>
          </a:p>
        </p:txBody>
      </p:sp>
    </p:spTree>
    <p:extLst>
      <p:ext uri="{BB962C8B-B14F-4D97-AF65-F5344CB8AC3E}">
        <p14:creationId xmlns:p14="http://schemas.microsoft.com/office/powerpoint/2010/main" val="3710805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</p:bld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BB4D1A-7D41-2C15-F62E-B1455A0D30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FCF7C6-D20E-C048-E14B-44996AC9C7E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D46E32-98C7-39CB-263C-1F445EEE3A46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28/5/2025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44B37A-EB23-3534-497A-6F01288ED10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183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E53B762D-4C87-D0D3-5135-D2B49CC79904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C22771-DAAB-1D55-F89D-B1AB4F0D4048}"/>
              </a:ext>
            </a:extLst>
          </p:cNvPr>
          <p:cNvSpPr txBox="1"/>
          <p:nvPr/>
        </p:nvSpPr>
        <p:spPr>
          <a:xfrm>
            <a:off x="6955666" y="604678"/>
            <a:ext cx="3133295" cy="954107"/>
          </a:xfrm>
          <a:prstGeom prst="rect">
            <a:avLst/>
          </a:prstGeom>
          <a:noFill/>
          <a:effectLst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/>
              </a:rPr>
              <a:t>Reports</a:t>
            </a:r>
            <a:endParaRPr lang="en-US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36D0226B-4193-0DB3-6BCC-139249675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536889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F23DE76-13C9-BF57-95D4-D73CCB780C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87" y="1743075"/>
            <a:ext cx="11934825" cy="337185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D4CF476-9652-4790-920A-7D155C9811D9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38817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DEFAULT AND SETTING PREFERRED TIME ZONE 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EC9155A8-6FD6-12E6-279B-1E827FE5E220}"/>
              </a:ext>
            </a:extLst>
          </p:cNvPr>
          <p:cNvSpPr/>
          <p:nvPr/>
        </p:nvSpPr>
        <p:spPr>
          <a:xfrm>
            <a:off x="298010" y="2324100"/>
            <a:ext cx="3527745" cy="3657600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l" rtl="0" fontAlgn="base"/>
            <a:r>
              <a:rPr lang="en-US" sz="1400" b="0" i="0" u="none" strike="noStrike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By default, the following times are displayed according to browser/PC time zones</a:t>
            </a:r>
            <a:r>
              <a:rPr lang="en-US" sz="1400" b="0" i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​: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 b="0" i="0" u="none" strike="noStrike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Ticketing time limit</a:t>
            </a:r>
            <a:r>
              <a:rPr lang="en-US" sz="1400" b="0" i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 b="0" i="0" u="none" strike="noStrike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Price guarantee time limit</a:t>
            </a:r>
            <a:r>
              <a:rPr lang="en-US" sz="1400" b="0" i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 b="0" i="0" u="none" strike="noStrike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Booking time</a:t>
            </a:r>
            <a:r>
              <a:rPr lang="en-US" sz="1400" b="0" i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 b="0" i="0" u="none" strike="noStrike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Ticketing time</a:t>
            </a:r>
            <a:r>
              <a:rPr lang="en-US" sz="1400" b="0" i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algn="l" rtl="0" fontAlgn="base"/>
            <a:endParaRPr lang="en-US" sz="1400" b="0" i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algn="l" rtl="0" fontAlgn="base"/>
            <a:r>
              <a:rPr lang="en-US" sz="1400" b="0" i="0" u="none" strike="noStrike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Agents can change to preferred time zone by clicking on:</a:t>
            </a:r>
          </a:p>
          <a:p>
            <a:pPr marL="342900" indent="-342900" algn="l" rtl="0" fontAlgn="base">
              <a:buFont typeface="+mj-lt"/>
              <a:buAutoNum type="arabicPeriod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U</a:t>
            </a:r>
            <a:r>
              <a:rPr lang="en-US" sz="1400" b="0" i="0" u="none" strike="noStrike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ser profile </a:t>
            </a:r>
          </a:p>
          <a:p>
            <a:pPr marL="342900" indent="-342900" algn="l" rtl="0" fontAlgn="base">
              <a:buFont typeface="+mj-lt"/>
              <a:buAutoNum type="arabicPeriod"/>
            </a:pPr>
            <a:r>
              <a:rPr lang="en-US" sz="1400" b="0" i="0" u="none" strike="noStrike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Time Zone</a:t>
            </a:r>
            <a:r>
              <a:rPr lang="en-US" sz="1400" b="0" i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algn="l" rtl="0" fontAlgn="base"/>
            <a:endParaRPr lang="en-US" sz="1400" b="0" i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algn="l" rtl="0" fontAlgn="base"/>
            <a:r>
              <a:rPr lang="en-US" sz="1400" b="0" i="0" u="none" strike="noStrike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Preferred time zone will always be used once it has been selected</a:t>
            </a:r>
            <a:endParaRPr lang="en-US" sz="1400" b="0" i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4787E5A-2047-7D58-8668-26A4AB07A4E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3645">
            <a:off x="10004135" y="2263909"/>
            <a:ext cx="545130" cy="5451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DB29FC-8A58-CA42-EFF6-3BF12A08327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3645">
            <a:off x="8315033" y="4514071"/>
            <a:ext cx="545130" cy="54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433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91E4F99-1743-778B-4123-F583B37D9D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5063" y="4930425"/>
            <a:ext cx="6687206" cy="16255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C1F9B1E-128E-447E-F786-03EF6652C0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5063" y="2982634"/>
            <a:ext cx="6675120" cy="17416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7FE265-2C3F-899E-598C-064267EF4A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2231" y="965020"/>
            <a:ext cx="6675120" cy="181149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D4CF476-9652-4790-920A-7D155C9811D9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REPORTS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EC9155A8-6FD6-12E6-279B-1E827FE5E220}"/>
              </a:ext>
            </a:extLst>
          </p:cNvPr>
          <p:cNvSpPr/>
          <p:nvPr/>
        </p:nvSpPr>
        <p:spPr>
          <a:xfrm>
            <a:off x="396555" y="1269359"/>
            <a:ext cx="3106792" cy="366106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5 types of reports can be generated</a:t>
            </a:r>
          </a:p>
          <a:p>
            <a:pPr marL="800100" lvl="1" indent="-342900" fontAlgn="base">
              <a:buFont typeface="+mj-lt"/>
              <a:buAutoNum type="alphaLcPeriod"/>
            </a:pPr>
            <a:r>
              <a:rPr lang="en-US" sz="1400" err="1">
                <a:solidFill>
                  <a:srgbClr val="000000"/>
                </a:solidFill>
                <a:latin typeface="Aptos" panose="020B0004020202020204" pitchFamily="34" charset="0"/>
              </a:rPr>
              <a:t>Unticketed</a:t>
            </a: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 report</a:t>
            </a:r>
          </a:p>
          <a:p>
            <a:pPr marL="800100" lvl="1" indent="-342900" fontAlgn="base">
              <a:buFont typeface="+mj-lt"/>
              <a:buAutoNum type="alphaLcPeriod"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Ticketed report</a:t>
            </a:r>
          </a:p>
          <a:p>
            <a:pPr marL="800100" lvl="1" indent="-342900" fontAlgn="base">
              <a:buFont typeface="+mj-lt"/>
              <a:buAutoNum type="alphaLcPeriod"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EMD report</a:t>
            </a:r>
          </a:p>
          <a:p>
            <a:pPr marL="800100" lvl="1" indent="-342900" fontAlgn="base">
              <a:buFont typeface="+mj-lt"/>
              <a:buAutoNum type="alphaLcPeriod"/>
            </a:pPr>
            <a:r>
              <a:rPr lang="en-US" sz="1400">
                <a:solidFill>
                  <a:srgbClr val="00B050"/>
                </a:solidFill>
                <a:latin typeface="Aptos" panose="020B0004020202020204" pitchFamily="34" charset="0"/>
              </a:rPr>
              <a:t>Credit/Debit Transaction Report</a:t>
            </a:r>
          </a:p>
          <a:p>
            <a:pPr marL="800100" lvl="1" indent="-342900" fontAlgn="base">
              <a:buFont typeface="+mj-lt"/>
              <a:buAutoNum type="alphaLcPeriod"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IUR files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Master can view all reports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Admin/users can only view reports (a) – (c)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Max date range of 92 days within a  2 year period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Filter criteria and download report as Excel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6E49CBA-EDD9-A6E7-158E-D2C1C67D884A}"/>
              </a:ext>
            </a:extLst>
          </p:cNvPr>
          <p:cNvSpPr/>
          <p:nvPr/>
        </p:nvSpPr>
        <p:spPr>
          <a:xfrm>
            <a:off x="7928056" y="4098666"/>
            <a:ext cx="1293962" cy="3795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7CC5337-96F9-7E32-3AFF-02F5A6463ABF}"/>
              </a:ext>
            </a:extLst>
          </p:cNvPr>
          <p:cNvSpPr/>
          <p:nvPr/>
        </p:nvSpPr>
        <p:spPr>
          <a:xfrm>
            <a:off x="6677915" y="5963149"/>
            <a:ext cx="1293962" cy="3795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B6C808F-DF04-BB4F-411A-F5444434E246}"/>
              </a:ext>
            </a:extLst>
          </p:cNvPr>
          <p:cNvSpPr/>
          <p:nvPr/>
        </p:nvSpPr>
        <p:spPr>
          <a:xfrm>
            <a:off x="8876189" y="996065"/>
            <a:ext cx="1828800" cy="2732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Unticketed Report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D65C25C-2800-3C78-26BB-21ED254DE903}"/>
              </a:ext>
            </a:extLst>
          </p:cNvPr>
          <p:cNvSpPr/>
          <p:nvPr/>
        </p:nvSpPr>
        <p:spPr>
          <a:xfrm>
            <a:off x="8876189" y="3013214"/>
            <a:ext cx="1828800" cy="2732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Ticketed Report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0D7D104-B452-3C12-D13B-718B3A654B2A}"/>
              </a:ext>
            </a:extLst>
          </p:cNvPr>
          <p:cNvSpPr/>
          <p:nvPr/>
        </p:nvSpPr>
        <p:spPr>
          <a:xfrm>
            <a:off x="8920914" y="4933407"/>
            <a:ext cx="1828800" cy="2732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EMD Report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16F55A2-66B2-3CA6-58EB-25EA25596554}"/>
              </a:ext>
            </a:extLst>
          </p:cNvPr>
          <p:cNvSpPr/>
          <p:nvPr/>
        </p:nvSpPr>
        <p:spPr>
          <a:xfrm>
            <a:off x="0" y="0"/>
            <a:ext cx="1351054" cy="358587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NEW!</a:t>
            </a:r>
            <a:endParaRPr lang="en-SG" b="1"/>
          </a:p>
        </p:txBody>
      </p:sp>
    </p:spTree>
    <p:extLst>
      <p:ext uri="{BB962C8B-B14F-4D97-AF65-F5344CB8AC3E}">
        <p14:creationId xmlns:p14="http://schemas.microsoft.com/office/powerpoint/2010/main" val="2957187092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05DFDD0-AEE8-C156-6477-CAD8DABF2B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5063" y="3561573"/>
            <a:ext cx="6639926" cy="19701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5A7BAB-702B-0471-656B-8A9190B632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5063" y="1302505"/>
            <a:ext cx="6639926" cy="160203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D4CF476-9652-4790-920A-7D155C9811D9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REPORTS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EC9155A8-6FD6-12E6-279B-1E827FE5E220}"/>
              </a:ext>
            </a:extLst>
          </p:cNvPr>
          <p:cNvSpPr/>
          <p:nvPr/>
        </p:nvSpPr>
        <p:spPr>
          <a:xfrm>
            <a:off x="396555" y="1269359"/>
            <a:ext cx="3106792" cy="366106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5 types of reports can be generated</a:t>
            </a:r>
          </a:p>
          <a:p>
            <a:pPr marL="800100" lvl="1" indent="-342900" fontAlgn="base">
              <a:buFont typeface="+mj-lt"/>
              <a:buAutoNum type="alphaLcPeriod"/>
            </a:pPr>
            <a:r>
              <a:rPr lang="en-US" sz="1400" err="1">
                <a:solidFill>
                  <a:srgbClr val="000000"/>
                </a:solidFill>
                <a:latin typeface="Aptos" panose="020B0004020202020204" pitchFamily="34" charset="0"/>
              </a:rPr>
              <a:t>Unticketed</a:t>
            </a: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 report</a:t>
            </a:r>
          </a:p>
          <a:p>
            <a:pPr marL="800100" lvl="1" indent="-342900" fontAlgn="base">
              <a:buFont typeface="+mj-lt"/>
              <a:buAutoNum type="alphaLcPeriod"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Ticketed report</a:t>
            </a:r>
          </a:p>
          <a:p>
            <a:pPr marL="800100" lvl="1" indent="-342900" fontAlgn="base">
              <a:buFont typeface="+mj-lt"/>
              <a:buAutoNum type="alphaLcPeriod"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EMD report</a:t>
            </a:r>
          </a:p>
          <a:p>
            <a:pPr marL="800100" lvl="1" indent="-342900" fontAlgn="base">
              <a:buFont typeface="+mj-lt"/>
              <a:buAutoNum type="alphaLcPeriod"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Credit/Debit Transaction Report</a:t>
            </a:r>
          </a:p>
          <a:p>
            <a:pPr marL="800100" lvl="1" indent="-342900" fontAlgn="base">
              <a:buFont typeface="+mj-lt"/>
              <a:buAutoNum type="alphaLcPeriod"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IUR files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Master can view all reports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Admin/users can only view reports (a) – (c)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Max date range of 92 days within a  2 year period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Filter criteria and download report as Excel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7CC5337-96F9-7E32-3AFF-02F5A6463ABF}"/>
              </a:ext>
            </a:extLst>
          </p:cNvPr>
          <p:cNvSpPr/>
          <p:nvPr/>
        </p:nvSpPr>
        <p:spPr>
          <a:xfrm>
            <a:off x="6677915" y="5963149"/>
            <a:ext cx="1293962" cy="3795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B6C808F-DF04-BB4F-411A-F5444434E246}"/>
              </a:ext>
            </a:extLst>
          </p:cNvPr>
          <p:cNvSpPr/>
          <p:nvPr/>
        </p:nvSpPr>
        <p:spPr>
          <a:xfrm>
            <a:off x="8876189" y="1326264"/>
            <a:ext cx="1828800" cy="273295"/>
          </a:xfrm>
          <a:prstGeom prst="rect">
            <a:avLst/>
          </a:prstGeom>
          <a:solidFill>
            <a:srgbClr val="70AD47"/>
          </a:solidFill>
          <a:ln>
            <a:solidFill>
              <a:srgbClr val="70AD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bg1"/>
                </a:solidFill>
                <a:latin typeface="Aptos" panose="020B0004020202020204" pitchFamily="34" charset="0"/>
              </a:rPr>
              <a:t>Credit/Debit Report</a:t>
            </a:r>
            <a:endParaRPr lang="en-SG" sz="14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D65C25C-2800-3C78-26BB-21ED254DE903}"/>
              </a:ext>
            </a:extLst>
          </p:cNvPr>
          <p:cNvSpPr/>
          <p:nvPr/>
        </p:nvSpPr>
        <p:spPr>
          <a:xfrm>
            <a:off x="8876189" y="3574565"/>
            <a:ext cx="1828800" cy="2732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IUR Report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F8BC631-A21F-69A7-F586-6AC2F28A172D}"/>
              </a:ext>
            </a:extLst>
          </p:cNvPr>
          <p:cNvSpPr/>
          <p:nvPr/>
        </p:nvSpPr>
        <p:spPr>
          <a:xfrm>
            <a:off x="0" y="0"/>
            <a:ext cx="1351054" cy="358587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NEW!</a:t>
            </a:r>
            <a:endParaRPr lang="en-SG" b="1"/>
          </a:p>
        </p:txBody>
      </p:sp>
    </p:spTree>
    <p:extLst>
      <p:ext uri="{BB962C8B-B14F-4D97-AF65-F5344CB8AC3E}">
        <p14:creationId xmlns:p14="http://schemas.microsoft.com/office/powerpoint/2010/main" val="2871218000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1D0051-353D-DB08-88B3-0465C5CDF6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108B8B2-A04D-B91C-39B0-AB8AB62042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9797" y="853159"/>
            <a:ext cx="5577571" cy="19036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B2694CA-BD7D-903E-E7DF-BF17F74D39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9797" y="2821221"/>
            <a:ext cx="5577571" cy="19848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7D4A52-EF73-F8A7-AF23-E3C1340B55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9797" y="4870487"/>
            <a:ext cx="5577571" cy="195369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C4CE922-16C4-E696-FE03-F306A886A176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TICKETED REPORT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D2134E0B-668E-1E00-6DF9-F01CB6DAE862}"/>
              </a:ext>
            </a:extLst>
          </p:cNvPr>
          <p:cNvSpPr/>
          <p:nvPr/>
        </p:nvSpPr>
        <p:spPr>
          <a:xfrm>
            <a:off x="8908875" y="2146641"/>
            <a:ext cx="2982251" cy="229835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l" rtl="0" fontAlgn="base"/>
            <a:r>
              <a:rPr lang="en-SG" sz="1400">
                <a:solidFill>
                  <a:srgbClr val="000000"/>
                </a:solidFill>
                <a:latin typeface="Aptos" panose="020B0004020202020204" pitchFamily="34" charset="0"/>
              </a:rPr>
              <a:t>For ticketed reports, a</a:t>
            </a:r>
            <a:r>
              <a:rPr lang="en-SG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gents can choose to filter by</a:t>
            </a:r>
            <a:r>
              <a:rPr lang="en-US" sz="1400" u="none" strike="noStrike">
                <a:solidFill>
                  <a:srgbClr val="000000"/>
                </a:solidFill>
                <a:latin typeface="Aptos" panose="020B0004020202020204" pitchFamily="34" charset="0"/>
              </a:rPr>
              <a:t>:</a:t>
            </a:r>
            <a:endParaRPr lang="en-US" sz="1400" b="0" i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Date of booking</a:t>
            </a:r>
            <a:r>
              <a:rPr lang="en-US" sz="14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Date of ticketing</a:t>
            </a:r>
            <a:r>
              <a:rPr lang="en-US" sz="14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Combination of date of booking and ticketing</a:t>
            </a:r>
            <a:endParaRPr lang="en-US" sz="1400" b="0" i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E98882D-8953-74AB-17A7-8802B86F1B60}"/>
              </a:ext>
            </a:extLst>
          </p:cNvPr>
          <p:cNvSpPr/>
          <p:nvPr/>
        </p:nvSpPr>
        <p:spPr>
          <a:xfrm>
            <a:off x="3195496" y="1865853"/>
            <a:ext cx="1493044" cy="304801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AE69B1B-DE24-3C42-8016-B4E68352C123}"/>
              </a:ext>
            </a:extLst>
          </p:cNvPr>
          <p:cNvSpPr/>
          <p:nvPr/>
        </p:nvSpPr>
        <p:spPr>
          <a:xfrm>
            <a:off x="4984432" y="3813627"/>
            <a:ext cx="1493044" cy="304801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99D4BE5-8292-F523-1C55-96C04FB7CA5D}"/>
              </a:ext>
            </a:extLst>
          </p:cNvPr>
          <p:cNvSpPr/>
          <p:nvPr/>
        </p:nvSpPr>
        <p:spPr>
          <a:xfrm>
            <a:off x="3195496" y="5866821"/>
            <a:ext cx="3064809" cy="29014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11085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4" grpId="0" animBg="1"/>
    </p:bld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1D0051-353D-DB08-88B3-0465C5CDF6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209D4871-A817-C370-2574-BE39223D2C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43756"/>
            <a:ext cx="12192000" cy="170857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CC65912-368B-0D96-3B0F-CFE29E8F15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31015"/>
            <a:ext cx="12192000" cy="10335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5483B7E-4640-1648-4793-C719210177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563559"/>
            <a:ext cx="12192000" cy="111678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C4CE922-16C4-E696-FE03-F306A886A176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REPORTS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9A9535-70BA-9FBB-6EB1-14DD91297D00}"/>
              </a:ext>
            </a:extLst>
          </p:cNvPr>
          <p:cNvSpPr/>
          <p:nvPr/>
        </p:nvSpPr>
        <p:spPr>
          <a:xfrm>
            <a:off x="97654" y="2894120"/>
            <a:ext cx="1411550" cy="275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31AC4EF0-F723-7D27-C9BA-88DC4081714B}"/>
              </a:ext>
            </a:extLst>
          </p:cNvPr>
          <p:cNvSpPr/>
          <p:nvPr/>
        </p:nvSpPr>
        <p:spPr>
          <a:xfrm>
            <a:off x="195515" y="919583"/>
            <a:ext cx="2982251" cy="46616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fontAlgn="base"/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Reports will export as Excel files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7BA9324-4E64-55D4-15E2-44A3128D9C40}"/>
              </a:ext>
            </a:extLst>
          </p:cNvPr>
          <p:cNvSpPr/>
          <p:nvPr/>
        </p:nvSpPr>
        <p:spPr>
          <a:xfrm>
            <a:off x="5181600" y="1591180"/>
            <a:ext cx="1828800" cy="2732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Unticketed Report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3FAD32-97B0-8AD2-B279-AEFEDF394DCF}"/>
              </a:ext>
            </a:extLst>
          </p:cNvPr>
          <p:cNvSpPr/>
          <p:nvPr/>
        </p:nvSpPr>
        <p:spPr>
          <a:xfrm>
            <a:off x="5181600" y="3223512"/>
            <a:ext cx="1828800" cy="2732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Ticketed Report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44B749D-3AE8-E8CD-1633-52F1107B3C0A}"/>
              </a:ext>
            </a:extLst>
          </p:cNvPr>
          <p:cNvSpPr/>
          <p:nvPr/>
        </p:nvSpPr>
        <p:spPr>
          <a:xfrm>
            <a:off x="5181600" y="4940068"/>
            <a:ext cx="1828800" cy="2732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EMD Report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26" name="Rectangle: Diagonal Corners Rounded 25">
            <a:extLst>
              <a:ext uri="{FF2B5EF4-FFF2-40B4-BE49-F238E27FC236}">
                <a16:creationId xmlns:a16="http://schemas.microsoft.com/office/drawing/2014/main" id="{0CAF5402-67E8-2CF0-3741-91C5403B81D0}"/>
              </a:ext>
            </a:extLst>
          </p:cNvPr>
          <p:cNvSpPr/>
          <p:nvPr/>
        </p:nvSpPr>
        <p:spPr>
          <a:xfrm>
            <a:off x="3428680" y="919583"/>
            <a:ext cx="5144952" cy="46616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fontAlgn="base"/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Booking agent and consolidator (if any) info is also indicated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901CD3E-2E05-CFF6-269F-3163F9C7C8A2}"/>
              </a:ext>
            </a:extLst>
          </p:cNvPr>
          <p:cNvSpPr/>
          <p:nvPr/>
        </p:nvSpPr>
        <p:spPr>
          <a:xfrm>
            <a:off x="1674891" y="1941369"/>
            <a:ext cx="2580238" cy="729924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09B15C7-D566-FC2E-FE8D-5DFD25004611}"/>
              </a:ext>
            </a:extLst>
          </p:cNvPr>
          <p:cNvSpPr/>
          <p:nvPr/>
        </p:nvSpPr>
        <p:spPr>
          <a:xfrm>
            <a:off x="1238816" y="3637063"/>
            <a:ext cx="2319196" cy="729924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4F10CB0-006D-E275-1215-BE137872B4AB}"/>
              </a:ext>
            </a:extLst>
          </p:cNvPr>
          <p:cNvSpPr/>
          <p:nvPr/>
        </p:nvSpPr>
        <p:spPr>
          <a:xfrm>
            <a:off x="2495739" y="5450186"/>
            <a:ext cx="4086130" cy="1202146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174545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</p:bld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1D0051-353D-DB08-88B3-0465C5CDF6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2E2564-CF56-0D05-060C-10184C845D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125" y="1591180"/>
            <a:ext cx="10953750" cy="20955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C4CE922-16C4-E696-FE03-F306A886A176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REPORTS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9A9535-70BA-9FBB-6EB1-14DD91297D00}"/>
              </a:ext>
            </a:extLst>
          </p:cNvPr>
          <p:cNvSpPr/>
          <p:nvPr/>
        </p:nvSpPr>
        <p:spPr>
          <a:xfrm>
            <a:off x="97654" y="2894120"/>
            <a:ext cx="1411550" cy="275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31AC4EF0-F723-7D27-C9BA-88DC4081714B}"/>
              </a:ext>
            </a:extLst>
          </p:cNvPr>
          <p:cNvSpPr/>
          <p:nvPr/>
        </p:nvSpPr>
        <p:spPr>
          <a:xfrm>
            <a:off x="619125" y="997404"/>
            <a:ext cx="2982251" cy="46616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fontAlgn="base"/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Reports will export as Excel files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7BA9324-4E64-55D4-15E2-44A3128D9C40}"/>
              </a:ext>
            </a:extLst>
          </p:cNvPr>
          <p:cNvSpPr/>
          <p:nvPr/>
        </p:nvSpPr>
        <p:spPr>
          <a:xfrm>
            <a:off x="5366426" y="1591180"/>
            <a:ext cx="1828800" cy="2732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Credit/Debit Report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34DC4F-9178-F31C-9EC8-230B7D395D11}"/>
              </a:ext>
            </a:extLst>
          </p:cNvPr>
          <p:cNvSpPr/>
          <p:nvPr/>
        </p:nvSpPr>
        <p:spPr>
          <a:xfrm>
            <a:off x="0" y="0"/>
            <a:ext cx="1351054" cy="358587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NEW!</a:t>
            </a:r>
            <a:endParaRPr lang="en-SG" b="1"/>
          </a:p>
        </p:txBody>
      </p:sp>
    </p:spTree>
    <p:extLst>
      <p:ext uri="{BB962C8B-B14F-4D97-AF65-F5344CB8AC3E}">
        <p14:creationId xmlns:p14="http://schemas.microsoft.com/office/powerpoint/2010/main" val="8760103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31C4D5-DF83-1F75-1DF7-66C1E6EBF7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1402"/>
          <a:stretch/>
        </p:blipFill>
        <p:spPr>
          <a:xfrm>
            <a:off x="6266904" y="0"/>
            <a:ext cx="5925096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F1EDE31-472D-4B5B-A199-FBAD9D0CF1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12" r="4350" b="54713"/>
          <a:stretch/>
        </p:blipFill>
        <p:spPr>
          <a:xfrm>
            <a:off x="6519429" y="1076446"/>
            <a:ext cx="5401190" cy="2595174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58C8AB9-C1D0-4FB8-8F8D-1EC085D0C739}"/>
              </a:ext>
            </a:extLst>
          </p:cNvPr>
          <p:cNvSpPr/>
          <p:nvPr/>
        </p:nvSpPr>
        <p:spPr>
          <a:xfrm>
            <a:off x="6877970" y="4142636"/>
            <a:ext cx="468410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SG">
                <a:solidFill>
                  <a:srgbClr val="FFFFFF"/>
                </a:solidFill>
                <a:latin typeface="Aptos" panose="020B0004020202020204" pitchFamily="34" charset="0"/>
                <a:cs typeface="Segoe UI"/>
              </a:rPr>
              <a:t>Agent must click on verification link to complete registration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SG">
                <a:solidFill>
                  <a:srgbClr val="FFFFFF"/>
                </a:solidFill>
                <a:latin typeface="Aptos" panose="020B0004020202020204" pitchFamily="34" charset="0"/>
                <a:cs typeface="Segoe UI"/>
              </a:rPr>
              <a:t>The verification link is </a:t>
            </a:r>
            <a:r>
              <a:rPr lang="en-SG" b="1">
                <a:solidFill>
                  <a:srgbClr val="FFFFFF"/>
                </a:solidFill>
                <a:latin typeface="Aptos" panose="020B0004020202020204" pitchFamily="34" charset="0"/>
                <a:cs typeface="Segoe UI"/>
              </a:rPr>
              <a:t>valid for 72 hours</a:t>
            </a:r>
            <a:endParaRPr lang="en-SG">
              <a:solidFill>
                <a:srgbClr val="FFFFFF"/>
              </a:solidFill>
              <a:latin typeface="Aptos" panose="020B0004020202020204" pitchFamily="34" charset="0"/>
              <a:cs typeface="Segoe UI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SG">
                <a:solidFill>
                  <a:srgbClr val="FFFFFF"/>
                </a:solidFill>
                <a:latin typeface="Aptos" panose="020B0004020202020204" pitchFamily="34" charset="0"/>
                <a:cs typeface="Segoe UI"/>
              </a:rPr>
              <a:t>If 72 hours has passed, please approach your </a:t>
            </a:r>
            <a:r>
              <a:rPr lang="en-US">
                <a:solidFill>
                  <a:srgbClr val="FFFFFF"/>
                </a:solidFill>
                <a:latin typeface="Aptos" panose="020B0004020202020204" pitchFamily="34" charset="0"/>
                <a:cs typeface="Segoe UI"/>
              </a:rPr>
              <a:t>local SQ sales office to retrigger the verification email</a:t>
            </a:r>
            <a:endParaRPr lang="en-SG">
              <a:solidFill>
                <a:srgbClr val="FFFFFF"/>
              </a:solidFill>
              <a:latin typeface="Aptos" panose="020B0004020202020204" pitchFamily="34" charset="0"/>
              <a:cs typeface="Segoe UI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2E54F63-AA18-449F-BC25-762976E5AD3E}"/>
              </a:ext>
            </a:extLst>
          </p:cNvPr>
          <p:cNvGrpSpPr/>
          <p:nvPr/>
        </p:nvGrpSpPr>
        <p:grpSpPr>
          <a:xfrm>
            <a:off x="957909" y="1271290"/>
            <a:ext cx="4160892" cy="715223"/>
            <a:chOff x="232437" y="1314295"/>
            <a:chExt cx="4160892" cy="71522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C9FFC9A-8F91-414E-8DE1-CE18266A8F0C}"/>
                </a:ext>
              </a:extLst>
            </p:cNvPr>
            <p:cNvSpPr/>
            <p:nvPr/>
          </p:nvSpPr>
          <p:spPr>
            <a:xfrm>
              <a:off x="838632" y="1487241"/>
              <a:ext cx="3554697" cy="33855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>
              <a:spAutoFit/>
            </a:bodyPr>
            <a:lstStyle/>
            <a:p>
              <a:pPr marL="85725" algn="ctr"/>
              <a:r>
                <a:rPr lang="en-US" sz="1600">
                  <a:latin typeface="Aptos" panose="020B0004020202020204" pitchFamily="34" charset="0"/>
                  <a:cs typeface="Calibri Light"/>
                </a:rPr>
                <a:t>Agents verify their email address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87164AA-FF11-450C-B330-BA0E4046B704}"/>
                </a:ext>
              </a:extLst>
            </p:cNvPr>
            <p:cNvSpPr/>
            <p:nvPr/>
          </p:nvSpPr>
          <p:spPr>
            <a:xfrm>
              <a:off x="232437" y="1314295"/>
              <a:ext cx="747260" cy="715223"/>
            </a:xfrm>
            <a:prstGeom prst="ellipse">
              <a:avLst/>
            </a:prstGeom>
            <a:solidFill>
              <a:srgbClr val="0025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FFC000"/>
                  </a:solidFill>
                  <a:latin typeface="Aptos" panose="020B0004020202020204" pitchFamily="34" charset="0"/>
                </a:rPr>
                <a:t>2</a:t>
              </a:r>
              <a:endParaRPr lang="en-SG" sz="2400">
                <a:solidFill>
                  <a:srgbClr val="FFC000"/>
                </a:solidFill>
                <a:latin typeface="Aptos" panose="020B0004020202020204" pitchFamily="34" charset="0"/>
              </a:endParaRPr>
            </a:p>
          </p:txBody>
        </p:sp>
      </p:grpSp>
      <p:pic>
        <p:nvPicPr>
          <p:cNvPr id="10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DF3E4C57-E254-4036-95E2-24CA2144C3A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93" r="1129"/>
          <a:stretch/>
        </p:blipFill>
        <p:spPr>
          <a:xfrm>
            <a:off x="499628" y="2290713"/>
            <a:ext cx="5129833" cy="4038168"/>
          </a:xfrm>
          <a:prstGeom prst="rect">
            <a:avLst/>
          </a:prstGeom>
          <a:ln w="38100">
            <a:noFill/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9F1B76B-8E7F-4195-E58C-3D8C11DF1DEE}"/>
              </a:ext>
            </a:extLst>
          </p:cNvPr>
          <p:cNvSpPr txBox="1">
            <a:spLocks/>
          </p:cNvSpPr>
          <p:nvPr/>
        </p:nvSpPr>
        <p:spPr>
          <a:xfrm>
            <a:off x="2076266" y="108488"/>
            <a:ext cx="5738324" cy="4969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TRAVEL AGENT REGISTRATION</a:t>
            </a:r>
            <a:endParaRPr lang="en-US" sz="80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402024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BB4D1A-7D41-2C15-F62E-B1455A0D30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DCF01A-AAE2-4FA6-6198-2DE547415F1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D46E32-98C7-39CB-263C-1F445EEE3A46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28/5/2025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44B37A-EB23-3534-497A-6F01288ED10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190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E53B762D-4C87-D0D3-5135-D2B49CC79904}"/>
              </a:ext>
            </a:extLst>
          </p:cNvPr>
          <p:cNvSpPr/>
          <p:nvPr/>
        </p:nvSpPr>
        <p:spPr>
          <a:xfrm>
            <a:off x="5557520" y="512270"/>
            <a:ext cx="6187440" cy="1611805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C22771-DAAB-1D55-F89D-B1AB4F0D4048}"/>
              </a:ext>
            </a:extLst>
          </p:cNvPr>
          <p:cNvSpPr txBox="1"/>
          <p:nvPr/>
        </p:nvSpPr>
        <p:spPr>
          <a:xfrm>
            <a:off x="5747136" y="656748"/>
            <a:ext cx="5808207" cy="1384995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/>
              </a:rPr>
              <a:t>IUR Accounting Files for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/>
              </a:rPr>
              <a:t>Agency</a:t>
            </a:r>
            <a:r>
              <a:rPr lang="en-US">
                <a:solidFill>
                  <a:schemeClr val="bg1"/>
                </a:solidFill>
                <a:latin typeface="Aptos" panose="020B0004020202020204" pitchFamily="34" charset="0"/>
                <a:cs typeface="Calibri" panose="020F0502020204030204"/>
              </a:rPr>
              <a:t> </a:t>
            </a:r>
            <a:r>
              <a:rPr lang="en-US" sz="2800" b="1">
                <a:solidFill>
                  <a:schemeClr val="bg1"/>
                </a:solidFill>
                <a:latin typeface="Aptos"/>
              </a:rPr>
              <a:t>Accounting Systems</a:t>
            </a:r>
            <a:endParaRPr lang="en-US">
              <a:solidFill>
                <a:schemeClr val="bg1"/>
              </a:solidFill>
              <a:latin typeface="Aptos" panose="020B0004020202020204" pitchFamily="34" charset="0"/>
              <a:cs typeface="Calibri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36D0226B-4193-0DB3-6BCC-139249675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7382581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197199D-77A7-49D9-9DA2-5E7F9617DFFC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1200" b="1" spc="300">
                <a:solidFill>
                  <a:srgbClr val="002060"/>
                </a:solidFill>
                <a:latin typeface="Aptos" panose="020B0004020202020204" pitchFamily="34" charset="0"/>
              </a:rPr>
              <a:t>COMPATIBILITY WITH</a:t>
            </a:r>
          </a:p>
          <a:p>
            <a:r>
              <a:rPr lang="en-SG" sz="1200" b="1" spc="300">
                <a:solidFill>
                  <a:srgbClr val="002060"/>
                </a:solidFill>
                <a:latin typeface="Aptos" panose="020B0004020202020204" pitchFamily="34" charset="0"/>
              </a:rPr>
              <a:t>AGENCY ACCOUNTING SYSTEMS</a:t>
            </a:r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204430D9-25CB-4A54-8A9F-024BA11E72DB}"/>
              </a:ext>
            </a:extLst>
          </p:cNvPr>
          <p:cNvSpPr/>
          <p:nvPr/>
        </p:nvSpPr>
        <p:spPr>
          <a:xfrm>
            <a:off x="685800" y="1152788"/>
            <a:ext cx="10820400" cy="1651395"/>
          </a:xfrm>
          <a:prstGeom prst="round2DiagRect">
            <a:avLst>
              <a:gd name="adj1" fmla="val 9917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  <a:cs typeface="Calibri" panose="020F0502020204030204" pitchFamily="34" charset="0"/>
              </a:rPr>
              <a:t>Whenever a transaction occurs, an IUR transactio</a:t>
            </a: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n file (.</a:t>
            </a:r>
            <a:r>
              <a:rPr lang="en-US" sz="1400" err="1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pnr</a:t>
            </a: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 file) is generated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140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  <a:cs typeface="Calibri" panose="020F0502020204030204" pitchFamily="34" charset="0"/>
              </a:rPr>
              <a:t>Issue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Reissue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140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  <a:cs typeface="Calibri" panose="020F0502020204030204" pitchFamily="34" charset="0"/>
              </a:rPr>
              <a:t>Void/</a:t>
            </a: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Refund</a:t>
            </a:r>
            <a:endParaRPr lang="en-US" sz="1400" i="0" u="none" strike="noStrike">
              <a:solidFill>
                <a:srgbClr val="000000"/>
              </a:solidFill>
              <a:effectLst/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  <a:cs typeface="Calibri" panose="020F0502020204030204" pitchFamily="34" charset="0"/>
              </a:rPr>
              <a:t>Previously, agents had to complete a technical set-up to download IUR files, we have streamlined the process of generating IUR files</a:t>
            </a:r>
            <a:endParaRPr lang="en-US" sz="1400" i="0" u="none" strike="noStrike">
              <a:solidFill>
                <a:srgbClr val="000000"/>
              </a:solidFill>
              <a:effectLst/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Instead, a</a:t>
            </a:r>
            <a:r>
              <a:rPr lang="en-US" sz="140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  <a:cs typeface="Calibri" panose="020F0502020204030204" pitchFamily="34" charset="0"/>
              </a:rPr>
              <a:t>gents can now directly download IUR files </a:t>
            </a: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from Reports</a:t>
            </a:r>
            <a:r>
              <a:rPr lang="en-US" sz="140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  <a:cs typeface="Calibri" panose="020F0502020204030204" pitchFamily="34" charset="0"/>
              </a:rPr>
              <a:t> for a given date range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IUR files are compatible to be </a:t>
            </a:r>
            <a:r>
              <a:rPr lang="en-US" sz="140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  <a:cs typeface="Calibri" panose="020F0502020204030204" pitchFamily="34" charset="0"/>
              </a:rPr>
              <a:t>fed into </a:t>
            </a: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agency</a:t>
            </a:r>
            <a:r>
              <a:rPr lang="en-US" sz="140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  <a:cs typeface="Calibri" panose="020F0502020204030204" pitchFamily="34" charset="0"/>
              </a:rPr>
              <a:t> back-office accountin</a:t>
            </a: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g systems</a:t>
            </a:r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9BC331A2-1DE0-A96A-2725-4850EC0A1C6A}"/>
              </a:ext>
            </a:extLst>
          </p:cNvPr>
          <p:cNvSpPr/>
          <p:nvPr/>
        </p:nvSpPr>
        <p:spPr>
          <a:xfrm>
            <a:off x="9287612" y="4565606"/>
            <a:ext cx="2827331" cy="1999936"/>
          </a:xfrm>
          <a:prstGeom prst="round2DiagRect">
            <a:avLst>
              <a:gd name="adj1" fmla="val 9917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  <a:cs typeface="Calibri" panose="020F0502020204030204" pitchFamily="34" charset="0"/>
              </a:rPr>
              <a:t>By default, only the Master can view IUR files – agency access controls can be set to extend access to other users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  <a:cs typeface="Calibri" panose="020F0502020204030204" pitchFamily="34" charset="0"/>
              </a:rPr>
              <a:t>Unde</a:t>
            </a: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r reports, select “IUR Files”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Filter criteria and download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Max date range of 92 days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endParaRPr lang="en-SG" sz="1400">
              <a:solidFill>
                <a:srgbClr val="000000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08A2EF-DC93-9B4D-4569-2B6BA4298A3C}"/>
              </a:ext>
            </a:extLst>
          </p:cNvPr>
          <p:cNvSpPr/>
          <p:nvPr/>
        </p:nvSpPr>
        <p:spPr>
          <a:xfrm>
            <a:off x="5565807" y="5168404"/>
            <a:ext cx="1638182" cy="3795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F4EE93-6D93-147C-4524-89316829EC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3060656"/>
            <a:ext cx="8543925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139699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BB4D1A-7D41-2C15-F62E-B1455A0D30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ECF61B-5929-A161-BCE2-C0DBACDA1F9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D46E32-98C7-39CB-263C-1F445EEE3A46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28/5/2025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44B37A-EB23-3534-497A-6F01288ED10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192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E53B762D-4C87-D0D3-5135-D2B49CC79904}"/>
              </a:ext>
            </a:extLst>
          </p:cNvPr>
          <p:cNvSpPr/>
          <p:nvPr/>
        </p:nvSpPr>
        <p:spPr>
          <a:xfrm>
            <a:off x="5037325" y="426412"/>
            <a:ext cx="6981955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C22771-DAAB-1D55-F89D-B1AB4F0D4048}"/>
              </a:ext>
            </a:extLst>
          </p:cNvPr>
          <p:cNvSpPr txBox="1"/>
          <p:nvPr/>
        </p:nvSpPr>
        <p:spPr>
          <a:xfrm>
            <a:off x="5320256" y="604678"/>
            <a:ext cx="6404124" cy="954107"/>
          </a:xfrm>
          <a:prstGeom prst="rect">
            <a:avLst/>
          </a:prstGeom>
          <a:noFill/>
          <a:effectLst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/>
              </a:rPr>
              <a:t>Cross-Channel Servicing / Import PNR</a:t>
            </a:r>
            <a:endParaRPr lang="en-US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36D0226B-4193-0DB3-6BCC-139249675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3291061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CEFE6E-D77E-AC46-72B1-DA9BAAF7E9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909DC9C-9654-A696-375F-51CFE5C490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1" r="868" b="28578"/>
          <a:stretch/>
        </p:blipFill>
        <p:spPr>
          <a:xfrm>
            <a:off x="0" y="884773"/>
            <a:ext cx="12193200" cy="5973227"/>
          </a:xfrm>
          <a:prstGeom prst="rect">
            <a:avLst/>
          </a:prstGeom>
          <a:ln w="38100">
            <a:noFill/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E1492C6-32E6-981E-92AB-CB4B033D3D7E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CROSS-CHANNEL SERVICING </a:t>
            </a:r>
          </a:p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/ IMPORT PNR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34146F30-D73C-24BF-D4CA-34CA0B38505D}"/>
              </a:ext>
            </a:extLst>
          </p:cNvPr>
          <p:cNvSpPr/>
          <p:nvPr/>
        </p:nvSpPr>
        <p:spPr>
          <a:xfrm>
            <a:off x="2716625" y="4391870"/>
            <a:ext cx="6629565" cy="2127726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NDC bookings created on other NDC platforms besides AGENT 360 can be imported and serviced based on AGENT 360’s servicing capabilities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Whether servicing done on the imported booking in AGENT 360 is reflected on the original NDC platform depends on the original NDC platform’s capability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Only ticketed bookings can be imported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Imported bookings must be voided on original NDC platform and </a:t>
            </a:r>
            <a:r>
              <a:rPr lang="en-SG" sz="1400" b="1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cannot be voided</a:t>
            </a: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 on AGENT 360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94F08F-7D98-B720-0645-ADB7328C568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10510135" y="3644349"/>
            <a:ext cx="693214" cy="693214"/>
          </a:xfrm>
          <a:prstGeom prst="rect">
            <a:avLst/>
          </a:prstGeom>
        </p:spPr>
      </p:pic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EF7D253C-C896-B9BD-1E28-979B473F7673}"/>
              </a:ext>
            </a:extLst>
          </p:cNvPr>
          <p:cNvSpPr/>
          <p:nvPr/>
        </p:nvSpPr>
        <p:spPr>
          <a:xfrm>
            <a:off x="9746063" y="4645908"/>
            <a:ext cx="1843991" cy="586104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Click “Import PNR”</a:t>
            </a:r>
          </a:p>
        </p:txBody>
      </p:sp>
    </p:spTree>
    <p:extLst>
      <p:ext uri="{BB962C8B-B14F-4D97-AF65-F5344CB8AC3E}">
        <p14:creationId xmlns:p14="http://schemas.microsoft.com/office/powerpoint/2010/main" val="2701341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DAB8F6-1ECB-0521-9085-10EECA2F66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29D0B14-0A99-A3E4-74BF-B63B634B0A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l="30" r="389" b="28640"/>
          <a:stretch/>
        </p:blipFill>
        <p:spPr>
          <a:xfrm>
            <a:off x="-1200" y="928317"/>
            <a:ext cx="12193200" cy="5929683"/>
          </a:xfrm>
          <a:prstGeom prst="rect">
            <a:avLst/>
          </a:prstGeom>
          <a:ln w="38100">
            <a:noFill/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A8BAABB-B2FB-CC9A-07F1-47250E9E6C6D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CROSS-CHANNEL SERVICING </a:t>
            </a:r>
          </a:p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/ IMPORT PNR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E67B63-51AA-E4A1-C118-07882AEC37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9120" y="2089628"/>
            <a:ext cx="5953760" cy="3263206"/>
          </a:xfrm>
          <a:prstGeom prst="rect">
            <a:avLst/>
          </a:prstGeom>
        </p:spPr>
      </p:pic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1B4BC388-0DF6-9ABC-DE29-35E526EF28ED}"/>
              </a:ext>
            </a:extLst>
          </p:cNvPr>
          <p:cNvSpPr/>
          <p:nvPr/>
        </p:nvSpPr>
        <p:spPr>
          <a:xfrm>
            <a:off x="9238251" y="4227618"/>
            <a:ext cx="2517174" cy="104357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Agents have 2 options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Import a single PNR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Import multiple PNRs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4212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8794EC-40EA-568E-44A9-C0F7837400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92A609-71A4-9364-C22A-4EB399C985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l="30" r="389" b="28640"/>
          <a:stretch/>
        </p:blipFill>
        <p:spPr>
          <a:xfrm>
            <a:off x="-1200" y="928317"/>
            <a:ext cx="12193200" cy="5929683"/>
          </a:xfrm>
          <a:prstGeom prst="rect">
            <a:avLst/>
          </a:prstGeom>
          <a:ln w="38100">
            <a:noFill/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C9E9BD3-10F5-B7C0-E9F8-24093723F17D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CROSS-CHANNEL SERVICING </a:t>
            </a:r>
          </a:p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/ IMPORT PNR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7521B4-6C9C-4C14-0E8C-22F91BACCE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6280" y="2032749"/>
            <a:ext cx="5679440" cy="3376964"/>
          </a:xfrm>
          <a:prstGeom prst="rect">
            <a:avLst/>
          </a:prstGeom>
        </p:spPr>
      </p:pic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669E5375-4AC4-8E10-3BC7-B25A79A3AC72}"/>
              </a:ext>
            </a:extLst>
          </p:cNvPr>
          <p:cNvSpPr/>
          <p:nvPr/>
        </p:nvSpPr>
        <p:spPr>
          <a:xfrm>
            <a:off x="3695413" y="5579425"/>
            <a:ext cx="7447507" cy="1153070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 b="1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1. Import single PNR: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Enter PNR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Select booking IATA/ARC/TIDS code – only AGENT 360 registered codes can be selected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AGENT 360 will validate the PNR and agent code entered</a:t>
            </a:r>
          </a:p>
        </p:txBody>
      </p:sp>
    </p:spTree>
    <p:extLst>
      <p:ext uri="{BB962C8B-B14F-4D97-AF65-F5344CB8AC3E}">
        <p14:creationId xmlns:p14="http://schemas.microsoft.com/office/powerpoint/2010/main" val="2561205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5DE24F-A7E0-5B22-FF6F-574273A3FC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CFBFCC1-A4C7-ED08-7C01-7EF4DD38A71B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CROSS-CHANNEL SERVICING </a:t>
            </a:r>
          </a:p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/ IMPORT PNR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F24388E-E512-E8D8-293A-134693E771B3}"/>
              </a:ext>
            </a:extLst>
          </p:cNvPr>
          <p:cNvGrpSpPr/>
          <p:nvPr/>
        </p:nvGrpSpPr>
        <p:grpSpPr>
          <a:xfrm>
            <a:off x="512844" y="928317"/>
            <a:ext cx="4629328" cy="5929683"/>
            <a:chOff x="512844" y="928317"/>
            <a:chExt cx="4629328" cy="592968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BEF1241-6394-1DF8-FD54-BC82F1ECA0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/>
                      </a14:imgEffect>
                    </a14:imgLayer>
                  </a14:imgProps>
                </a:ext>
              </a:extLst>
            </a:blip>
            <a:srcRect l="30922" r="31271" b="28640"/>
            <a:stretch/>
          </p:blipFill>
          <p:spPr>
            <a:xfrm>
              <a:off x="512844" y="928317"/>
              <a:ext cx="4629328" cy="5929683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4D90D17-71F3-1C3E-84BD-74B0BC86A0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1847" y="2032749"/>
              <a:ext cx="4426908" cy="3376964"/>
            </a:xfrm>
            <a:prstGeom prst="rect">
              <a:avLst/>
            </a:prstGeom>
          </p:spPr>
        </p:pic>
      </p:grp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253E371F-13EF-7A68-8521-85CBEBD2B69F}"/>
              </a:ext>
            </a:extLst>
          </p:cNvPr>
          <p:cNvSpPr/>
          <p:nvPr/>
        </p:nvSpPr>
        <p:spPr>
          <a:xfrm>
            <a:off x="9062417" y="1593634"/>
            <a:ext cx="2968970" cy="343556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 b="1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2. Import multiple PNRs: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Download excel template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Complete template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Enter PNR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Enter IATA/ARC/TIDS codes – these must be registered to agent’s AGENT 360 account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No limit to number of PNRs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AGENT 360 will validate the PNR and agent code entered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Upload template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B278B4-D5B0-AA67-F10A-17BCC0EBFE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0870" y="1593635"/>
            <a:ext cx="3677920" cy="459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806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0D1635-D46C-17A4-E00F-85AB321765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595579-B857-64F5-6316-9940DF6C570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EC55CB-5FAD-BEC2-31AD-207E20ADC1C8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28/5/2025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A90C28-1409-4AF3-A0E4-07C5BF1D9A8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197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A469D978-555C-8C71-4E20-09EA3D5837C5}"/>
              </a:ext>
            </a:extLst>
          </p:cNvPr>
          <p:cNvSpPr/>
          <p:nvPr/>
        </p:nvSpPr>
        <p:spPr>
          <a:xfrm>
            <a:off x="5557520" y="523002"/>
            <a:ext cx="6187440" cy="129991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3A0533-9862-4BEC-191A-192593EA8DC6}"/>
              </a:ext>
            </a:extLst>
          </p:cNvPr>
          <p:cNvSpPr txBox="1"/>
          <p:nvPr/>
        </p:nvSpPr>
        <p:spPr>
          <a:xfrm>
            <a:off x="5717986" y="679805"/>
            <a:ext cx="5808207" cy="954107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/>
                <a:cs typeface="Calibri"/>
              </a:rPr>
              <a:t>Agency Access Controls</a:t>
            </a: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D5A93D7E-F2B2-9F5A-7E57-9CE4CA6A7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2299771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6C1B4C-E30C-F093-C813-3F719FE59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117B21B-5AAA-56D5-4224-C7AC3E9E3C46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AGENCY ACCESS CONTROLS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5A21A91E-7710-8785-F554-75E1FDE0D76B}"/>
              </a:ext>
            </a:extLst>
          </p:cNvPr>
          <p:cNvSpPr/>
          <p:nvPr/>
        </p:nvSpPr>
        <p:spPr>
          <a:xfrm>
            <a:off x="2061884" y="1451737"/>
            <a:ext cx="8077344" cy="1329564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By default, </a:t>
            </a: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Master / admins / users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 can perform all booking and ticketing-related functions (e.g. book, issue,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reshop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, refund etc.)</a:t>
            </a:r>
          </a:p>
          <a:p>
            <a:pPr marR="0" lvl="1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Master or a delegated admin/user can choose to set access controls within the agency to limit the functions each</a:t>
            </a: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user / admin can do under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Access Controls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D9FC49F-FB65-B697-ED43-F3341BD8AF88}"/>
              </a:ext>
            </a:extLst>
          </p:cNvPr>
          <p:cNvSpPr/>
          <p:nvPr/>
        </p:nvSpPr>
        <p:spPr>
          <a:xfrm>
            <a:off x="3086100" y="4393693"/>
            <a:ext cx="2860775" cy="15629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ctr"/>
            <a:r>
              <a:rPr lang="en-US" b="1">
                <a:latin typeface="Aptos" panose="020B0004020202020204" pitchFamily="34" charset="0"/>
                <a:cs typeface="Calibri Light"/>
              </a:rPr>
              <a:t>Add Access Control Role</a:t>
            </a:r>
            <a:br>
              <a:rPr lang="en-US">
                <a:latin typeface="Aptos" panose="020B0004020202020204" pitchFamily="34" charset="0"/>
                <a:cs typeface="Calibri Light"/>
              </a:rPr>
            </a:br>
            <a:r>
              <a:rPr lang="en-US" sz="1500">
                <a:latin typeface="Aptos" panose="020B0004020202020204" pitchFamily="34" charset="0"/>
                <a:cs typeface="Calibri Light"/>
              </a:rPr>
              <a:t>Define what booking portal functions the role can perform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38106B-C7F1-EBE8-913E-E2F20A6B111D}"/>
              </a:ext>
            </a:extLst>
          </p:cNvPr>
          <p:cNvSpPr/>
          <p:nvPr/>
        </p:nvSpPr>
        <p:spPr>
          <a:xfrm>
            <a:off x="6154237" y="4393693"/>
            <a:ext cx="2860775" cy="15629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ctr"/>
            <a:r>
              <a:rPr lang="en-US" b="1">
                <a:latin typeface="Aptos" panose="020B0004020202020204" pitchFamily="34" charset="0"/>
                <a:cs typeface="Calibri Light"/>
              </a:rPr>
              <a:t>Assign Access Control Role</a:t>
            </a:r>
          </a:p>
          <a:p>
            <a:pPr marL="85725" algn="ctr"/>
            <a:r>
              <a:rPr lang="en-US" sz="1500">
                <a:latin typeface="Aptos" panose="020B0004020202020204" pitchFamily="34" charset="0"/>
                <a:cs typeface="Calibri Light"/>
              </a:rPr>
              <a:t>Assign the role to desired users/admins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7EDAC9F-9BD5-0D59-4842-5255A9BEDFB3}"/>
              </a:ext>
            </a:extLst>
          </p:cNvPr>
          <p:cNvCxnSpPr>
            <a:cxnSpLocks/>
            <a:stCxn id="16" idx="6"/>
            <a:endCxn id="18" idx="2"/>
          </p:cNvCxnSpPr>
          <p:nvPr/>
        </p:nvCxnSpPr>
        <p:spPr>
          <a:xfrm>
            <a:off x="5130441" y="3692113"/>
            <a:ext cx="1840229" cy="0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64FDFFF9-C18D-5043-D627-416F1A98E89F}"/>
              </a:ext>
            </a:extLst>
          </p:cNvPr>
          <p:cNvSpPr/>
          <p:nvPr/>
        </p:nvSpPr>
        <p:spPr>
          <a:xfrm>
            <a:off x="3902533" y="3078159"/>
            <a:ext cx="1227908" cy="1227908"/>
          </a:xfrm>
          <a:prstGeom prst="ellipse">
            <a:avLst/>
          </a:prstGeom>
          <a:solidFill>
            <a:srgbClr val="0025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>
                <a:solidFill>
                  <a:srgbClr val="FFC000"/>
                </a:solidFill>
                <a:latin typeface="Aptos" panose="020B0004020202020204" pitchFamily="34" charset="0"/>
              </a:rPr>
              <a:t>1</a:t>
            </a:r>
            <a:endParaRPr lang="en-SG" sz="3600">
              <a:solidFill>
                <a:srgbClr val="FFC000"/>
              </a:solidFill>
              <a:latin typeface="Aptos" panose="020B000402020202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A93882C-00FF-1A78-EC72-77CBF1E603E4}"/>
              </a:ext>
            </a:extLst>
          </p:cNvPr>
          <p:cNvSpPr/>
          <p:nvPr/>
        </p:nvSpPr>
        <p:spPr>
          <a:xfrm>
            <a:off x="6970670" y="3078159"/>
            <a:ext cx="1227908" cy="1227908"/>
          </a:xfrm>
          <a:prstGeom prst="ellipse">
            <a:avLst/>
          </a:prstGeom>
          <a:solidFill>
            <a:srgbClr val="0025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>
                <a:solidFill>
                  <a:srgbClr val="FFC000"/>
                </a:solidFill>
                <a:latin typeface="Aptos" panose="020B0004020202020204" pitchFamily="34" charset="0"/>
              </a:rPr>
              <a:t>2</a:t>
            </a:r>
            <a:endParaRPr lang="en-SG" sz="3600">
              <a:solidFill>
                <a:srgbClr val="FFC00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818622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B7420C-BE83-7DA3-B836-C468AAE18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CCBAACE-1608-2315-1266-EE44EF2CC4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26" r="4029" b="1680"/>
          <a:stretch/>
        </p:blipFill>
        <p:spPr>
          <a:xfrm>
            <a:off x="0" y="912330"/>
            <a:ext cx="12192000" cy="594567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768B273-4062-4F1F-4B88-7CCE74B9E6D5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AGENCY ACCESS CONTROLS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FCB9366-3CA0-27A4-D817-D49E6085EB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2844" y="1408054"/>
            <a:ext cx="1000265" cy="733527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4EC631-A37C-F765-C793-F6A83AF5FDC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rgbClr val="FFC00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2485">
            <a:off x="10477551" y="2195887"/>
            <a:ext cx="693214" cy="6932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DE3595-5DBB-B5CB-1724-F710F3441DD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rgbClr val="FFC00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2485">
            <a:off x="7610107" y="1462360"/>
            <a:ext cx="693214" cy="693214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96CA4BC4-DE97-4246-DC6B-48A707D268AE}"/>
              </a:ext>
            </a:extLst>
          </p:cNvPr>
          <p:cNvSpPr/>
          <p:nvPr/>
        </p:nvSpPr>
        <p:spPr>
          <a:xfrm>
            <a:off x="7150202" y="2391766"/>
            <a:ext cx="3273042" cy="42236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b="1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Step 1</a:t>
            </a: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: Click “Add” to create a new role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A759078A-9042-872E-DC2E-854F4B5832D8}"/>
              </a:ext>
            </a:extLst>
          </p:cNvPr>
          <p:cNvSpPr/>
          <p:nvPr/>
        </p:nvSpPr>
        <p:spPr>
          <a:xfrm>
            <a:off x="2978726" y="1516580"/>
            <a:ext cx="4614490" cy="58911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Under Access Controls, select Role Mgt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Only Masters and delegated users can view this section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7421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F40B22-A23E-39EE-97EC-F6DF7D47C5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6382AF2C-EDFB-0526-7C92-8591EE38BCFE}"/>
              </a:ext>
            </a:extLst>
          </p:cNvPr>
          <p:cNvSpPr txBox="1">
            <a:spLocks/>
          </p:cNvSpPr>
          <p:nvPr/>
        </p:nvSpPr>
        <p:spPr>
          <a:xfrm>
            <a:off x="2061275" y="108488"/>
            <a:ext cx="5738324" cy="4924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TABLE OF CONTENTS</a:t>
            </a: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8C79E474-9B86-660C-11AC-65F14829CE61}"/>
              </a:ext>
            </a:extLst>
          </p:cNvPr>
          <p:cNvSpPr/>
          <p:nvPr/>
        </p:nvSpPr>
        <p:spPr>
          <a:xfrm>
            <a:off x="506794" y="1134604"/>
            <a:ext cx="3027681" cy="597451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ONBOARDING</a:t>
            </a:r>
            <a:endParaRPr lang="en-US" sz="2400" b="1">
              <a:solidFill>
                <a:schemeClr val="tx1"/>
              </a:solidFill>
              <a:latin typeface="Aptos" panose="020B0004020202020204" pitchFamily="34" charset="0"/>
              <a:cs typeface="Calibri Ligh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E41DFE-B9BD-7722-CF88-6A510474F024}"/>
              </a:ext>
            </a:extLst>
          </p:cNvPr>
          <p:cNvSpPr/>
          <p:nvPr/>
        </p:nvSpPr>
        <p:spPr>
          <a:xfrm>
            <a:off x="4050020" y="1960880"/>
            <a:ext cx="7630810" cy="463715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numCol="2" rtlCol="0" anchor="ctr"/>
          <a:lstStyle/>
          <a:p>
            <a:pPr marL="342900" indent="-342900">
              <a:buAutoNum type="arabicPeriod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2" action="ppaction://hlinksldjump"/>
              </a:rPr>
              <a:t>Dashboard</a:t>
            </a:r>
            <a:endParaRPr lang="en-US" sz="1400">
              <a:latin typeface="Aptos" panose="020B0004020202020204" pitchFamily="34" charset="0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3" action="ppaction://hlinksldjump"/>
              </a:rPr>
              <a:t>Booking Flight</a:t>
            </a:r>
            <a:endParaRPr lang="en-US" sz="1400">
              <a:latin typeface="Aptos" panose="020B0004020202020204" pitchFamily="34" charset="0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4" action="ppaction://hlinksldjump"/>
              </a:rPr>
              <a:t>Servicing </a:t>
            </a:r>
            <a:r>
              <a:rPr lang="en-US" sz="1400" err="1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4" action="ppaction://hlinksldjump"/>
              </a:rPr>
              <a:t>Unticketed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4" action="ppaction://hlinksldjump"/>
              </a:rPr>
              <a:t> Bookings</a:t>
            </a:r>
            <a:endParaRPr lang="en-US" sz="1400">
              <a:solidFill>
                <a:schemeClr val="tx1"/>
              </a:solidFill>
              <a:latin typeface="Aptos" panose="020B0004020202020204" pitchFamily="34" charset="0"/>
              <a:cs typeface="Calibri" panose="020F0502020204030204"/>
            </a:endParaRPr>
          </a:p>
          <a:p>
            <a:pPr marL="800100" lvl="1" indent="-342900">
              <a:buAutoNum type="alphaLcPeriod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5" action="ppaction://hlinksldjump"/>
              </a:rPr>
              <a:t>Adding Ancillaries to </a:t>
            </a:r>
            <a:r>
              <a:rPr lang="en-US" sz="1400" err="1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5" action="ppaction://hlinksldjump"/>
              </a:rPr>
              <a:t>Unticketed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5" action="ppaction://hlinksldjump"/>
              </a:rPr>
              <a:t> Booking</a:t>
            </a:r>
            <a:endParaRPr lang="en-US" sz="1400">
              <a:latin typeface="Aptos" panose="020B0004020202020204" pitchFamily="34" charset="0"/>
              <a:cs typeface="Calibri" panose="020F0502020204030204"/>
            </a:endParaRPr>
          </a:p>
          <a:p>
            <a:pPr marL="800100" lvl="1" indent="-342900">
              <a:buAutoNum type="alphaLcPeriod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6" action="ppaction://hlinksldjump"/>
              </a:rPr>
              <a:t>Manual Reprice</a:t>
            </a:r>
            <a:endParaRPr lang="en-US" sz="1400">
              <a:latin typeface="Aptos" panose="020B0004020202020204" pitchFamily="34" charset="0"/>
              <a:cs typeface="Calibri" panose="020F0502020204030204"/>
            </a:endParaRPr>
          </a:p>
          <a:p>
            <a:pPr marL="800100" lvl="1" indent="-342900">
              <a:buAutoNum type="alphaLcPeriod"/>
            </a:pPr>
            <a:r>
              <a:rPr lang="en-US" sz="1400" err="1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7" action="ppaction://hlinksldjump"/>
              </a:rPr>
              <a:t>Reshop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7" action="ppaction://hlinksldjump"/>
              </a:rPr>
              <a:t> </a:t>
            </a:r>
            <a:r>
              <a:rPr lang="en-US" sz="1400" err="1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7" action="ppaction://hlinksldjump"/>
              </a:rPr>
              <a:t>Unticketed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7" action="ppaction://hlinksldjump"/>
              </a:rPr>
              <a:t> Booking</a:t>
            </a:r>
            <a:endParaRPr lang="en-US" sz="1400">
              <a:solidFill>
                <a:schemeClr val="tx1"/>
              </a:solidFill>
              <a:latin typeface="Aptos" panose="020B0004020202020204" pitchFamily="34" charset="0"/>
              <a:cs typeface="Calibri" panose="020F0502020204030204"/>
            </a:endParaRPr>
          </a:p>
          <a:p>
            <a:pPr marL="800100" lvl="1" indent="-342900">
              <a:buAutoNum type="alphaLcPeriod"/>
            </a:pPr>
            <a:r>
              <a:rPr lang="en-US" sz="1400" err="1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8" action="ppaction://hlinksldjump"/>
              </a:rPr>
              <a:t>Reshop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8" action="ppaction://hlinksldjump"/>
              </a:rPr>
              <a:t> </a:t>
            </a:r>
            <a:r>
              <a:rPr lang="en-US" sz="1400" err="1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8" action="ppaction://hlinksldjump"/>
              </a:rPr>
              <a:t>Unticketed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8" action="ppaction://hlinksldjump"/>
              </a:rPr>
              <a:t> Booking – Instant Payment</a:t>
            </a:r>
            <a:endParaRPr lang="en-US" sz="1400">
              <a:solidFill>
                <a:schemeClr val="tx1"/>
              </a:solidFill>
              <a:latin typeface="Aptos" panose="020B0004020202020204" pitchFamily="34" charset="0"/>
              <a:cs typeface="Calibri" panose="020F0502020204030204"/>
            </a:endParaRPr>
          </a:p>
          <a:p>
            <a:pPr marL="800100" lvl="1" indent="-342900">
              <a:buAutoNum type="alphaLcPeriod"/>
            </a:pPr>
            <a:r>
              <a:rPr lang="en-US" sz="1400" err="1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9" action="ppaction://hlinksldjump"/>
              </a:rPr>
              <a:t>Reshop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9" action="ppaction://hlinksldjump"/>
              </a:rPr>
              <a:t> </a:t>
            </a:r>
            <a:r>
              <a:rPr lang="en-US" sz="1400" err="1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9" action="ppaction://hlinksldjump"/>
              </a:rPr>
              <a:t>Unticketed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9" action="ppaction://hlinksldjump"/>
              </a:rPr>
              <a:t> Booking – Deferred Payment</a:t>
            </a:r>
            <a:endParaRPr lang="en-US" sz="1400">
              <a:solidFill>
                <a:schemeClr val="tx1"/>
              </a:solidFill>
              <a:latin typeface="Aptos" panose="020B0004020202020204" pitchFamily="34" charset="0"/>
              <a:cs typeface="Calibri" panose="020F0502020204030204"/>
            </a:endParaRPr>
          </a:p>
          <a:p>
            <a:pPr marL="800100" lvl="1" indent="-342900">
              <a:buAutoNum type="alphaLcPeriod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10" action="ppaction://hlinksldjump"/>
              </a:rPr>
              <a:t>Cancel </a:t>
            </a:r>
            <a:r>
              <a:rPr lang="en-US" sz="1400" err="1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10" action="ppaction://hlinksldjump"/>
              </a:rPr>
              <a:t>Unticketed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10" action="ppaction://hlinksldjump"/>
              </a:rPr>
              <a:t> Booking</a:t>
            </a:r>
            <a:endParaRPr lang="en-US" sz="1400">
              <a:solidFill>
                <a:schemeClr val="tx1"/>
              </a:solidFill>
              <a:latin typeface="Aptos" panose="020B0004020202020204" pitchFamily="34" charset="0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11" action="ppaction://hlinksldjump"/>
              </a:rPr>
              <a:t>Issuing Tickets</a:t>
            </a:r>
            <a:endParaRPr lang="en-US" sz="1400">
              <a:latin typeface="Aptos" panose="020B0004020202020204" pitchFamily="34" charset="0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12" action="ppaction://hlinksldjump"/>
              </a:rPr>
              <a:t>Servicing Ticketed Bookings</a:t>
            </a:r>
            <a:endParaRPr lang="en-US" sz="1400">
              <a:latin typeface="Aptos" panose="020B0004020202020204" pitchFamily="34" charset="0"/>
              <a:cs typeface="Calibri" panose="020F0502020204030204"/>
            </a:endParaRPr>
          </a:p>
          <a:p>
            <a:pPr marL="800100" lvl="1" indent="-342900">
              <a:buAutoNum type="alphaLcPeriod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13" action="ppaction://hlinksldjump"/>
              </a:rPr>
              <a:t>Adding Ancillaries to Ticketed Booking</a:t>
            </a:r>
            <a:endParaRPr lang="en-US" sz="1400">
              <a:latin typeface="Aptos" panose="020B0004020202020204" pitchFamily="34" charset="0"/>
              <a:cs typeface="Calibri" panose="020F0502020204030204"/>
            </a:endParaRPr>
          </a:p>
          <a:p>
            <a:pPr marL="800100" lvl="1" indent="-342900">
              <a:buAutoNum type="alphaLcPeriod"/>
            </a:pPr>
            <a:r>
              <a:rPr lang="en-US" sz="1400" err="1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14" action="ppaction://hlinksldjump"/>
              </a:rPr>
              <a:t>Reshop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14" action="ppaction://hlinksldjump"/>
              </a:rPr>
              <a:t> Ticketed Booking</a:t>
            </a:r>
            <a:endParaRPr lang="en-US" sz="1400">
              <a:solidFill>
                <a:schemeClr val="tx1"/>
              </a:solidFill>
              <a:latin typeface="Aptos" panose="020B0004020202020204" pitchFamily="34" charset="0"/>
              <a:cs typeface="Calibri" panose="020F0502020204030204"/>
            </a:endParaRPr>
          </a:p>
          <a:p>
            <a:pPr marL="1314450" lvl="2" indent="-400050">
              <a:buFont typeface="+mj-lt"/>
              <a:buAutoNum type="romanLcPeriod"/>
            </a:pPr>
            <a:r>
              <a:rPr lang="en-US" sz="1200" err="1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15" action="ppaction://hlinksldjump"/>
              </a:rPr>
              <a:t>Reshop</a:t>
            </a:r>
            <a:r>
              <a:rPr lang="en-US" sz="120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15" action="ppaction://hlinksldjump"/>
              </a:rPr>
              <a:t> Ticketed Booking – Instant Payment</a:t>
            </a:r>
            <a:endParaRPr lang="en-US" sz="1200">
              <a:solidFill>
                <a:schemeClr val="tx1"/>
              </a:solidFill>
              <a:latin typeface="Aptos" panose="020B0004020202020204" pitchFamily="34" charset="0"/>
              <a:cs typeface="Calibri" panose="020F0502020204030204"/>
            </a:endParaRPr>
          </a:p>
          <a:p>
            <a:pPr marL="1314450" lvl="2" indent="-400050">
              <a:buFont typeface="+mj-lt"/>
              <a:buAutoNum type="romanLcPeriod"/>
            </a:pPr>
            <a:r>
              <a:rPr lang="en-US" sz="1200" err="1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16" action="ppaction://hlinksldjump"/>
              </a:rPr>
              <a:t>Reshop</a:t>
            </a:r>
            <a:r>
              <a:rPr lang="en-US" sz="120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16" action="ppaction://hlinksldjump"/>
              </a:rPr>
              <a:t> Ticketed Booking – Deferred Payment</a:t>
            </a:r>
            <a:endParaRPr lang="en-US" sz="1200">
              <a:solidFill>
                <a:schemeClr val="tx1"/>
              </a:solidFill>
              <a:latin typeface="Aptos" panose="020B0004020202020204" pitchFamily="34" charset="0"/>
              <a:cs typeface="Calibri" panose="020F0502020204030204"/>
            </a:endParaRPr>
          </a:p>
          <a:p>
            <a:pPr marL="1314450" lvl="2" indent="-400050">
              <a:buFont typeface="+mj-lt"/>
              <a:buAutoNum type="romanLcPeriod"/>
            </a:pPr>
            <a:r>
              <a:rPr lang="en-US" sz="120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17" action="ppaction://hlinksldjump"/>
              </a:rPr>
              <a:t>Partial Mixed Cabin Class </a:t>
            </a:r>
            <a:r>
              <a:rPr lang="en-US" sz="1200" err="1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17" action="ppaction://hlinksldjump"/>
              </a:rPr>
              <a:t>Reshop</a:t>
            </a:r>
            <a:endParaRPr lang="en-US" sz="1400">
              <a:latin typeface="Aptos" panose="020B0004020202020204" pitchFamily="34" charset="0"/>
              <a:cs typeface="Calibri" panose="020F0502020204030204"/>
            </a:endParaRPr>
          </a:p>
          <a:p>
            <a:pPr marL="800100" lvl="1" indent="-342900">
              <a:buAutoNum type="alphaLcPeriod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18" action="ppaction://hlinksldjump"/>
              </a:rPr>
              <a:t>Void/Refund Ticketed Bookings</a:t>
            </a:r>
            <a:endParaRPr lang="en-US" sz="1400">
              <a:latin typeface="Aptos" panose="020B0004020202020204" pitchFamily="34" charset="0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19" action="ppaction://hlinksldjump"/>
              </a:rPr>
              <a:t>Order Management</a:t>
            </a:r>
            <a:endParaRPr lang="en-US" sz="1400">
              <a:latin typeface="Aptos" panose="020B0004020202020204" pitchFamily="34" charset="0"/>
              <a:cs typeface="Calibri" panose="020F0502020204030204"/>
            </a:endParaRPr>
          </a:p>
          <a:p>
            <a:pPr marL="800100" lvl="1" indent="-342900">
              <a:buFont typeface="+mj-lt"/>
              <a:buAutoNum type="alphaLcPeriod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20" action="ppaction://hlinksldjump"/>
              </a:rPr>
              <a:t>Generate itinerary/</a:t>
            </a:r>
            <a:r>
              <a:rPr lang="en-US" sz="1400" err="1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20" action="ppaction://hlinksldjump"/>
              </a:rPr>
              <a:t>eticket</a:t>
            </a:r>
            <a:endParaRPr lang="en-US" sz="1400">
              <a:solidFill>
                <a:schemeClr val="tx1"/>
              </a:solidFill>
              <a:latin typeface="Aptos" panose="020B0004020202020204" pitchFamily="34" charset="0"/>
              <a:ea typeface="+mn-lt"/>
              <a:cs typeface="+mn-lt"/>
              <a:hlinkClick r:id="rId20" action="ppaction://hlinksldjump"/>
            </a:endParaRPr>
          </a:p>
          <a:p>
            <a:pPr marL="800100" lvl="1" indent="-342900">
              <a:buFont typeface="+mj-lt"/>
              <a:buAutoNum type="alphaLcPeriod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20" action="ppaction://hlinksldjump"/>
              </a:rPr>
              <a:t>Split PNR</a:t>
            </a:r>
            <a:endParaRPr lang="en-US" sz="1400">
              <a:latin typeface="Aptos" panose="020B0004020202020204" pitchFamily="34" charset="0"/>
              <a:cs typeface="Calibri" panose="020F0502020204030204"/>
            </a:endParaRPr>
          </a:p>
          <a:p>
            <a:pPr marL="800100" lvl="1" indent="-342900">
              <a:buFont typeface="+mj-lt"/>
              <a:buAutoNum type="alphaLcPeriod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21" action="ppaction://hlinksldjump"/>
              </a:rPr>
              <a:t>Flight Schedule Changes</a:t>
            </a:r>
            <a:endParaRPr lang="en-US" sz="1400">
              <a:latin typeface="Aptos" panose="020B0004020202020204" pitchFamily="34" charset="0"/>
              <a:cs typeface="Calibri" panose="020F0502020204030204"/>
            </a:endParaRPr>
          </a:p>
          <a:p>
            <a:pPr marL="800100" lvl="1" indent="-342900">
              <a:buFont typeface="+mj-lt"/>
              <a:buAutoNum type="alphaLcPeriod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22" action="ppaction://hlinksldjump"/>
              </a:rPr>
              <a:t>Passenger Management</a:t>
            </a:r>
            <a:endParaRPr lang="en-US" sz="1400">
              <a:latin typeface="Aptos" panose="020B0004020202020204" pitchFamily="34" charset="0"/>
              <a:cs typeface="Calibri" panose="020F0502020204030204"/>
            </a:endParaRPr>
          </a:p>
          <a:p>
            <a:pPr marL="800100" lvl="1" indent="-342900">
              <a:buFont typeface="+mj-lt"/>
              <a:buAutoNum type="alphaLcPeriod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23" action="ppaction://hlinksldjump"/>
              </a:rPr>
              <a:t>Reports</a:t>
            </a:r>
            <a:endParaRPr lang="en-US" sz="1400">
              <a:solidFill>
                <a:schemeClr val="tx1"/>
              </a:solidFill>
              <a:latin typeface="Aptos" panose="020B0004020202020204" pitchFamily="34" charset="0"/>
              <a:ea typeface="+mn-lt"/>
              <a:cs typeface="+mn-lt"/>
            </a:endParaRPr>
          </a:p>
          <a:p>
            <a:pPr marL="1314450" lvl="2" indent="-400050">
              <a:buFont typeface="+mj-lt"/>
              <a:buAutoNum type="romanLcPeriod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24" action="ppaction://hlinksldjump"/>
              </a:rPr>
              <a:t>IUR Accounting Report</a:t>
            </a:r>
            <a:endParaRPr lang="en-US" sz="1400">
              <a:latin typeface="Aptos" panose="020B0004020202020204" pitchFamily="34" charset="0"/>
              <a:cs typeface="Calibri" panose="020F0502020204030204"/>
            </a:endParaRPr>
          </a:p>
          <a:p>
            <a:pPr marL="800100" lvl="1" indent="-342900">
              <a:buFont typeface="+mj-lt"/>
              <a:buAutoNum type="alphaLcPeriod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18" action="ppaction://hlinksldjump"/>
              </a:rPr>
              <a:t>Cross-Channel Servicing</a:t>
            </a:r>
            <a:endParaRPr lang="en-US" sz="1400">
              <a:solidFill>
                <a:schemeClr val="tx1"/>
              </a:solidFill>
              <a:latin typeface="Aptos" panose="020B0004020202020204" pitchFamily="34" charset="0"/>
              <a:ea typeface="+mn-lt"/>
              <a:cs typeface="+mn-lt"/>
            </a:endParaRPr>
          </a:p>
          <a:p>
            <a:pPr marL="800100" lvl="1" indent="-342900">
              <a:buAutoNum type="alphaLcPeriod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25" action="ppaction://hlinksldjump"/>
              </a:rPr>
              <a:t>Agency Access Controls</a:t>
            </a:r>
            <a:endParaRPr lang="en-US" sz="1400">
              <a:latin typeface="Aptos" panose="020B0004020202020204" pitchFamily="34" charset="0"/>
              <a:cs typeface="Calibri" panose="020F0502020204030204"/>
            </a:endParaRPr>
          </a:p>
          <a:p>
            <a:pPr marL="800100" lvl="1" indent="-342900">
              <a:buAutoNum type="alphaLcPeriod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26" action="ppaction://hlinksldjump"/>
              </a:rPr>
              <a:t>Share Bookings and User Group</a:t>
            </a:r>
            <a:endParaRPr lang="en-US" sz="1400">
              <a:latin typeface="Aptos" panose="020B0004020202020204" pitchFamily="34" charset="0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27" action="ppaction://hlinksldjump"/>
              </a:rPr>
              <a:t>Subagent-Consolidator Flow</a:t>
            </a:r>
            <a:endParaRPr lang="en-US" sz="1400">
              <a:solidFill>
                <a:schemeClr val="tx1"/>
              </a:solidFill>
              <a:latin typeface="Aptos" panose="020B0004020202020204" pitchFamily="34" charset="0"/>
              <a:ea typeface="+mn-lt"/>
              <a:cs typeface="+mn-lt"/>
            </a:endParaRPr>
          </a:p>
          <a:p>
            <a:pPr marL="800100" lvl="1" indent="-342900">
              <a:buFont typeface="+mj-lt"/>
              <a:buAutoNum type="alphaLcPeriod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28" action="ppaction://hlinksldjump"/>
              </a:rPr>
              <a:t>Registration</a:t>
            </a:r>
            <a:endParaRPr lang="en-US" sz="1400">
              <a:solidFill>
                <a:schemeClr val="tx1"/>
              </a:solidFill>
              <a:latin typeface="Aptos" panose="020B0004020202020204" pitchFamily="34" charset="0"/>
              <a:ea typeface="+mn-lt"/>
              <a:cs typeface="+mn-lt"/>
            </a:endParaRPr>
          </a:p>
          <a:p>
            <a:pPr marL="800100" lvl="1" indent="-342900">
              <a:buFont typeface="+mj-lt"/>
              <a:buAutoNum type="alphaLcPeriod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29" action="ppaction://hlinksldjump"/>
              </a:rPr>
              <a:t>Subagent Appointment</a:t>
            </a:r>
            <a:endParaRPr lang="en-US" sz="1400">
              <a:solidFill>
                <a:schemeClr val="tx1"/>
              </a:solidFill>
              <a:latin typeface="Aptos" panose="020B0004020202020204" pitchFamily="34" charset="0"/>
              <a:ea typeface="+mn-lt"/>
              <a:cs typeface="+mn-lt"/>
            </a:endParaRPr>
          </a:p>
          <a:p>
            <a:pPr marL="800100" lvl="1" indent="-342900">
              <a:buFont typeface="+mj-lt"/>
              <a:buAutoNum type="alphaLcPeriod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30" action="ppaction://hlinksldjump"/>
              </a:rPr>
              <a:t>Subagent Create Booking</a:t>
            </a:r>
            <a:endParaRPr lang="en-US" sz="1400">
              <a:solidFill>
                <a:schemeClr val="tx1"/>
              </a:solidFill>
              <a:latin typeface="Aptos" panose="020B0004020202020204" pitchFamily="34" charset="0"/>
              <a:ea typeface="+mn-lt"/>
              <a:cs typeface="+mn-lt"/>
            </a:endParaRPr>
          </a:p>
          <a:p>
            <a:pPr marL="800100" lvl="1" indent="-342900">
              <a:buFont typeface="+mj-lt"/>
              <a:buAutoNum type="alphaLcPeriod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31" action="ppaction://hlinksldjump"/>
              </a:rPr>
              <a:t>Queue Bookings</a:t>
            </a:r>
            <a:endParaRPr lang="en-US" sz="1400">
              <a:solidFill>
                <a:schemeClr val="tx1"/>
              </a:solidFill>
              <a:latin typeface="Aptos" panose="020B0004020202020204" pitchFamily="34" charset="0"/>
              <a:ea typeface="+mn-lt"/>
              <a:cs typeface="+mn-lt"/>
            </a:endParaRPr>
          </a:p>
          <a:p>
            <a:pPr marL="800100" lvl="1" indent="-342900">
              <a:buFont typeface="+mj-lt"/>
              <a:buAutoNum type="alphaLcPeriod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32" action="ppaction://hlinksldjump"/>
              </a:rPr>
              <a:t>Complete Queue</a:t>
            </a:r>
            <a:endParaRPr lang="en-US" sz="1400">
              <a:solidFill>
                <a:schemeClr val="tx1"/>
              </a:solidFill>
              <a:latin typeface="Aptos" panose="020B0004020202020204" pitchFamily="34" charset="0"/>
              <a:ea typeface="+mn-lt"/>
              <a:cs typeface="+mn-lt"/>
            </a:endParaRPr>
          </a:p>
          <a:p>
            <a:pPr marL="342900" indent="-342900">
              <a:buAutoNum type="arabicPeriod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33" action="ppaction://hlinksldjump"/>
              </a:rPr>
              <a:t>Summary</a:t>
            </a:r>
            <a:endParaRPr lang="en-US" sz="1400">
              <a:latin typeface="Aptos" panose="020B0004020202020204" pitchFamily="34" charset="0"/>
              <a:cs typeface="Calibri" panose="020F0502020204030204"/>
            </a:endParaRPr>
          </a:p>
          <a:p>
            <a:pPr marL="342900" indent="-342900">
              <a:buAutoNum type="arabicPeriod"/>
            </a:pPr>
            <a:endParaRPr lang="en-US" sz="1400">
              <a:solidFill>
                <a:schemeClr val="tx1"/>
              </a:solidFill>
              <a:latin typeface="Aptos" panose="020B0004020202020204" pitchFamily="34" charset="0"/>
              <a:cs typeface="Calibri Ligh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96C9B12-8845-CA8F-469E-D81FCDE0A46F}"/>
              </a:ext>
            </a:extLst>
          </p:cNvPr>
          <p:cNvSpPr/>
          <p:nvPr/>
        </p:nvSpPr>
        <p:spPr>
          <a:xfrm>
            <a:off x="511170" y="1960880"/>
            <a:ext cx="3027681" cy="463715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  <a:hlinkClick r:id="rId34" action="ppaction://hlinksldjump"/>
              </a:rPr>
              <a:t>Overview</a:t>
            </a:r>
            <a:endParaRPr lang="en-US" sz="1400">
              <a:solidFill>
                <a:schemeClr val="tx1"/>
              </a:solidFill>
              <a:latin typeface="Aptos" panose="020B0004020202020204" pitchFamily="34" charset="0"/>
              <a:cs typeface="Calibri Light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  <a:hlinkClick r:id="rId35" action="ppaction://hlinksldjump"/>
              </a:rPr>
              <a:t>Travel Agent Roles</a:t>
            </a:r>
            <a:endParaRPr lang="en-US" sz="1400">
              <a:solidFill>
                <a:schemeClr val="tx1"/>
              </a:solidFill>
              <a:latin typeface="Aptos" panose="020B0004020202020204" pitchFamily="34" charset="0"/>
              <a:cs typeface="Calibri Light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  <a:hlinkClick r:id="rId36" action="ppaction://hlinksldjump"/>
              </a:rPr>
              <a:t>Travel Agent Registration</a:t>
            </a:r>
            <a:endParaRPr lang="en-US" sz="1400">
              <a:solidFill>
                <a:schemeClr val="tx1"/>
              </a:solidFill>
              <a:latin typeface="Aptos" panose="020B0004020202020204" pitchFamily="34" charset="0"/>
              <a:cs typeface="Calibri Light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  <a:hlinkClick r:id="rId37" action="ppaction://hlinksldjump"/>
              </a:rPr>
              <a:t>Creating/Deleting Teams</a:t>
            </a:r>
            <a:endParaRPr lang="en-US" sz="1400">
              <a:solidFill>
                <a:schemeClr val="tx1"/>
              </a:solidFill>
              <a:latin typeface="Aptos" panose="020B0004020202020204" pitchFamily="34" charset="0"/>
              <a:cs typeface="Calibri Light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1400">
                <a:solidFill>
                  <a:schemeClr val="tx1"/>
                </a:solidFill>
                <a:latin typeface="Aptos"/>
                <a:cs typeface="Calibri Light"/>
                <a:hlinkClick r:id="rId38" action="ppaction://hlinksldjump"/>
              </a:rPr>
              <a:t>Deleting Teams</a:t>
            </a:r>
            <a:endParaRPr lang="en-US" sz="1400">
              <a:solidFill>
                <a:schemeClr val="tx1"/>
              </a:solidFill>
              <a:latin typeface="Aptos"/>
              <a:cs typeface="Calibri Light"/>
              <a:hlinkClick r:id="rId39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>
                <a:solidFill>
                  <a:schemeClr val="tx1"/>
                </a:solidFill>
                <a:latin typeface="Aptos"/>
                <a:cs typeface="Calibri Light"/>
                <a:hlinkClick r:id="rId39" action="ppaction://hlinksldjump"/>
              </a:rPr>
              <a:t>Adding Admins/Users to Teams</a:t>
            </a:r>
            <a:endParaRPr lang="en-US" sz="1400">
              <a:solidFill>
                <a:schemeClr val="tx1"/>
              </a:solidFill>
              <a:latin typeface="Aptos"/>
              <a:cs typeface="Calibri Light"/>
              <a:hlinkClick r:id="rId39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1400">
                <a:solidFill>
                  <a:schemeClr val="tx1"/>
                </a:solidFill>
                <a:latin typeface="Aptos"/>
                <a:cs typeface="Calibri Light"/>
                <a:hlinkClick r:id="rId40" action="ppaction://hlinksldjump"/>
              </a:rPr>
              <a:t>Delete Admin/Users from Teams</a:t>
            </a:r>
            <a:endParaRPr lang="en-US" sz="1400">
              <a:solidFill>
                <a:schemeClr val="tx1"/>
              </a:solidFill>
              <a:latin typeface="Aptos"/>
              <a:cs typeface="Calibri Light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1400">
                <a:solidFill>
                  <a:schemeClr val="tx1"/>
                </a:solidFill>
                <a:latin typeface="Aptos"/>
                <a:cs typeface="Calibri Light"/>
                <a:hlinkClick r:id="rId41" action="ppaction://hlinksldjump"/>
              </a:rPr>
              <a:t>Switching Teams and Roles</a:t>
            </a:r>
            <a:endParaRPr lang="en-US" sz="1400">
              <a:solidFill>
                <a:schemeClr val="tx1"/>
              </a:solidFill>
              <a:latin typeface="Aptos"/>
              <a:cs typeface="Calibri Light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1400">
                <a:solidFill>
                  <a:schemeClr val="tx1"/>
                </a:solidFill>
                <a:latin typeface="Aptos"/>
                <a:cs typeface="Calibri Light"/>
                <a:hlinkClick r:id="rId42" action="ppaction://hlinksldjump"/>
              </a:rPr>
              <a:t>Adding Additional IATA Numbers</a:t>
            </a:r>
            <a:endParaRPr lang="en-US" sz="1400">
              <a:solidFill>
                <a:schemeClr val="tx1"/>
              </a:solidFill>
              <a:latin typeface="Aptos"/>
              <a:cs typeface="Calibri Light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1400">
                <a:solidFill>
                  <a:schemeClr val="tx1"/>
                </a:solidFill>
                <a:latin typeface="Aptos"/>
                <a:cs typeface="Calibri Light"/>
                <a:hlinkClick r:id="rId43" action="ppaction://hlinksldjump"/>
              </a:rPr>
              <a:t>Assigning IATA to Teams</a:t>
            </a:r>
            <a:endParaRPr lang="en-US" sz="1400">
              <a:solidFill>
                <a:schemeClr val="tx1"/>
              </a:solidFill>
              <a:latin typeface="Aptos"/>
              <a:cs typeface="Calibri Light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1400">
                <a:solidFill>
                  <a:schemeClr val="tx1"/>
                </a:solidFill>
                <a:latin typeface="Aptos"/>
                <a:cs typeface="Calibri Light"/>
                <a:hlinkClick r:id="rId44" action="ppaction://hlinksldjump"/>
              </a:rPr>
              <a:t>Reactivating Account</a:t>
            </a:r>
            <a:endParaRPr lang="en-US" sz="1400">
              <a:solidFill>
                <a:schemeClr val="tx1"/>
              </a:solidFill>
              <a:latin typeface="Aptos"/>
              <a:cs typeface="Calibri Light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1400">
                <a:solidFill>
                  <a:schemeClr val="tx1"/>
                </a:solidFill>
                <a:latin typeface="Aptos"/>
                <a:cs typeface="Calibri Light"/>
                <a:hlinkClick r:id="rId45" action="ppaction://hlinksldjump"/>
              </a:rPr>
              <a:t>Unlocking Account</a:t>
            </a:r>
            <a:endParaRPr lang="en-US" sz="1400">
              <a:solidFill>
                <a:schemeClr val="tx1"/>
              </a:solidFill>
              <a:latin typeface="Aptos"/>
              <a:cs typeface="Calibri Light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1400">
                <a:solidFill>
                  <a:schemeClr val="tx1"/>
                </a:solidFill>
                <a:latin typeface="Aptos"/>
                <a:cs typeface="Calibri Light"/>
                <a:hlinkClick r:id="rId46" action="ppaction://hlinksldjump"/>
              </a:rPr>
              <a:t>Reset Password</a:t>
            </a:r>
            <a:endParaRPr lang="en-US" sz="1400">
              <a:solidFill>
                <a:schemeClr val="tx1"/>
              </a:solidFill>
              <a:latin typeface="Aptos"/>
              <a:cs typeface="Calibri Light"/>
            </a:endParaRPr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EAF4F8D4-1C1C-AA5E-6FC4-925C7374F2D3}"/>
              </a:ext>
            </a:extLst>
          </p:cNvPr>
          <p:cNvSpPr/>
          <p:nvPr/>
        </p:nvSpPr>
        <p:spPr>
          <a:xfrm>
            <a:off x="4050021" y="1134604"/>
            <a:ext cx="7630810" cy="597451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A360 BOOKING PORTAL</a:t>
            </a:r>
          </a:p>
        </p:txBody>
      </p:sp>
    </p:spTree>
    <p:extLst>
      <p:ext uri="{BB962C8B-B14F-4D97-AF65-F5344CB8AC3E}">
        <p14:creationId xmlns:p14="http://schemas.microsoft.com/office/powerpoint/2010/main" val="1889190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33F88B-E754-F6B3-B6BC-DCB72504C0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1402"/>
          <a:stretch/>
        </p:blipFill>
        <p:spPr>
          <a:xfrm>
            <a:off x="6266904" y="0"/>
            <a:ext cx="5925096" cy="6858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0F0E238-C32A-48A4-A5CE-BACF06BFA2BF}"/>
              </a:ext>
            </a:extLst>
          </p:cNvPr>
          <p:cNvGrpSpPr/>
          <p:nvPr/>
        </p:nvGrpSpPr>
        <p:grpSpPr>
          <a:xfrm>
            <a:off x="957909" y="1271290"/>
            <a:ext cx="4160892" cy="715223"/>
            <a:chOff x="232437" y="1314295"/>
            <a:chExt cx="4160892" cy="7152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06A4C72-F47D-40A0-AEB7-20F1E709DF8D}"/>
                </a:ext>
              </a:extLst>
            </p:cNvPr>
            <p:cNvSpPr/>
            <p:nvPr/>
          </p:nvSpPr>
          <p:spPr>
            <a:xfrm>
              <a:off x="838632" y="1487241"/>
              <a:ext cx="3554697" cy="33855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>
              <a:spAutoFit/>
            </a:bodyPr>
            <a:lstStyle/>
            <a:p>
              <a:pPr marL="85725" algn="ctr"/>
              <a:r>
                <a:rPr lang="en-US" sz="1600">
                  <a:latin typeface="Aptos" panose="020B0004020202020204" pitchFamily="34" charset="0"/>
                  <a:cs typeface="Calibri Light"/>
                </a:rPr>
                <a:t>Agent receives welcome email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DBAF53B-9BED-4D6D-BC6F-0A1DE8E81A10}"/>
                </a:ext>
              </a:extLst>
            </p:cNvPr>
            <p:cNvSpPr/>
            <p:nvPr/>
          </p:nvSpPr>
          <p:spPr>
            <a:xfrm>
              <a:off x="232437" y="1314295"/>
              <a:ext cx="747260" cy="715223"/>
            </a:xfrm>
            <a:prstGeom prst="ellipse">
              <a:avLst/>
            </a:prstGeom>
            <a:solidFill>
              <a:srgbClr val="0025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FFC000"/>
                  </a:solidFill>
                  <a:latin typeface="Aptos" panose="020B0004020202020204" pitchFamily="34" charset="0"/>
                </a:rPr>
                <a:t>4</a:t>
              </a:r>
              <a:endParaRPr lang="en-SG" sz="2400">
                <a:solidFill>
                  <a:srgbClr val="FFC000"/>
                </a:solidFill>
                <a:latin typeface="Aptos" panose="020B000402020202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1C0CEA8A-0EC8-418B-9891-47AEF91B137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390" r="638"/>
          <a:stretch/>
        </p:blipFill>
        <p:spPr>
          <a:xfrm>
            <a:off x="264228" y="2310103"/>
            <a:ext cx="5551954" cy="3708787"/>
          </a:xfrm>
          <a:prstGeom prst="rect">
            <a:avLst/>
          </a:prstGeom>
          <a:ln w="38100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9DF847-D13A-48C1-847E-D8C9B3BD1E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0456" y="1573478"/>
            <a:ext cx="5317316" cy="371104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19DDCAC-A03D-DB47-0969-FB8E60D2B576}"/>
              </a:ext>
            </a:extLst>
          </p:cNvPr>
          <p:cNvSpPr txBox="1">
            <a:spLocks/>
          </p:cNvSpPr>
          <p:nvPr/>
        </p:nvSpPr>
        <p:spPr>
          <a:xfrm>
            <a:off x="2076266" y="108488"/>
            <a:ext cx="5738324" cy="4969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TRAVEL AGENT REGISTRATION</a:t>
            </a:r>
            <a:endParaRPr lang="en-US" sz="80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354059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2787A5-9228-0523-08D9-04B0C8AD06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E29CEB5C-B145-2AC2-C171-5F79E394C608}"/>
              </a:ext>
            </a:extLst>
          </p:cNvPr>
          <p:cNvGrpSpPr/>
          <p:nvPr/>
        </p:nvGrpSpPr>
        <p:grpSpPr>
          <a:xfrm>
            <a:off x="-1" y="928595"/>
            <a:ext cx="12192001" cy="5929405"/>
            <a:chOff x="-1" y="928595"/>
            <a:chExt cx="12192001" cy="592940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98F7359-EA53-A748-6685-F42FB04BC0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029" r="2029"/>
            <a:stretch/>
          </p:blipFill>
          <p:spPr>
            <a:xfrm>
              <a:off x="-1" y="928595"/>
              <a:ext cx="12192001" cy="5929405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4634514-83B3-A5F4-6B6F-B36669495982}"/>
                </a:ext>
              </a:extLst>
            </p:cNvPr>
            <p:cNvSpPr/>
            <p:nvPr/>
          </p:nvSpPr>
          <p:spPr>
            <a:xfrm>
              <a:off x="3052733" y="3437387"/>
              <a:ext cx="988828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tlCol="0" anchor="ctr"/>
            <a:lstStyle/>
            <a:p>
              <a:r>
                <a:rPr lang="en-US" sz="1100">
                  <a:solidFill>
                    <a:schemeClr val="tx2">
                      <a:lumMod val="75000"/>
                    </a:schemeClr>
                  </a:solidFill>
                </a:rPr>
                <a:t>Search</a:t>
              </a:r>
              <a:endParaRPr lang="en-SG" sz="110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022B4AC-4345-77F7-6633-1EAD43B7723B}"/>
                </a:ext>
              </a:extLst>
            </p:cNvPr>
            <p:cNvSpPr/>
            <p:nvPr/>
          </p:nvSpPr>
          <p:spPr>
            <a:xfrm>
              <a:off x="4624788" y="3437387"/>
              <a:ext cx="988828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tlCol="0" anchor="ctr"/>
            <a:lstStyle/>
            <a:p>
              <a:r>
                <a:rPr lang="en-US" sz="1100">
                  <a:solidFill>
                    <a:schemeClr val="tx2">
                      <a:lumMod val="75000"/>
                    </a:schemeClr>
                  </a:solidFill>
                </a:rPr>
                <a:t>Create Order</a:t>
              </a:r>
              <a:endParaRPr lang="en-SG" sz="110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64D2E96-01B5-5BE6-1078-FB678E56D659}"/>
                </a:ext>
              </a:extLst>
            </p:cNvPr>
            <p:cNvSpPr/>
            <p:nvPr/>
          </p:nvSpPr>
          <p:spPr>
            <a:xfrm>
              <a:off x="7758926" y="3379887"/>
              <a:ext cx="1453227" cy="3429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tlCol="0" anchor="ctr"/>
            <a:lstStyle/>
            <a:p>
              <a:r>
                <a:rPr lang="en-US" sz="1100" err="1">
                  <a:solidFill>
                    <a:schemeClr val="tx2">
                      <a:lumMod val="75000"/>
                    </a:schemeClr>
                  </a:solidFill>
                </a:rPr>
                <a:t>Reshop</a:t>
              </a:r>
              <a:r>
                <a:rPr lang="en-US" sz="1100">
                  <a:solidFill>
                    <a:schemeClr val="tx2">
                      <a:lumMod val="75000"/>
                    </a:schemeClr>
                  </a:solidFill>
                </a:rPr>
                <a:t> – Deferred payment (pre-ticketing)</a:t>
              </a:r>
              <a:endParaRPr lang="en-SG" sz="110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DDD2540-8123-3AB8-3DE9-495A0CF7C270}"/>
                </a:ext>
              </a:extLst>
            </p:cNvPr>
            <p:cNvSpPr/>
            <p:nvPr/>
          </p:nvSpPr>
          <p:spPr>
            <a:xfrm>
              <a:off x="3052734" y="3698739"/>
              <a:ext cx="1344500" cy="3429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endParaRPr lang="en-SG" sz="110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FD74D07-F17B-1DED-997A-268D2B064171}"/>
                </a:ext>
              </a:extLst>
            </p:cNvPr>
            <p:cNvSpPr/>
            <p:nvPr/>
          </p:nvSpPr>
          <p:spPr>
            <a:xfrm>
              <a:off x="3047053" y="3725494"/>
              <a:ext cx="1453229" cy="3429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r>
                <a:rPr lang="en-US" sz="1100" err="1">
                  <a:solidFill>
                    <a:schemeClr val="tx2">
                      <a:lumMod val="75000"/>
                    </a:schemeClr>
                  </a:solidFill>
                </a:rPr>
                <a:t>Reshop</a:t>
              </a:r>
              <a:r>
                <a:rPr lang="en-US" sz="1100">
                  <a:solidFill>
                    <a:schemeClr val="tx2">
                      <a:lumMod val="75000"/>
                    </a:schemeClr>
                  </a:solidFill>
                </a:rPr>
                <a:t> – Deferred payment (post-ticketing)</a:t>
              </a:r>
              <a:endParaRPr lang="en-SG" sz="110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7600EFA-6A0C-FEBC-B727-EFD79F04BF14}"/>
                </a:ext>
              </a:extLst>
            </p:cNvPr>
            <p:cNvSpPr/>
            <p:nvPr/>
          </p:nvSpPr>
          <p:spPr>
            <a:xfrm>
              <a:off x="4624789" y="3774312"/>
              <a:ext cx="1194988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r>
                <a:rPr lang="en-US" sz="1100">
                  <a:solidFill>
                    <a:schemeClr val="tx2">
                      <a:lumMod val="75000"/>
                    </a:schemeClr>
                  </a:solidFill>
                </a:rPr>
                <a:t>Seats (pre-ticketing)</a:t>
              </a:r>
              <a:endParaRPr lang="en-SG" sz="110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63BE9FB-B668-F6EC-5F9C-B7F0D8B9E37C}"/>
                </a:ext>
              </a:extLst>
            </p:cNvPr>
            <p:cNvSpPr/>
            <p:nvPr/>
          </p:nvSpPr>
          <p:spPr>
            <a:xfrm>
              <a:off x="6187910" y="3762952"/>
              <a:ext cx="1194988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r>
                <a:rPr lang="en-US" sz="1100">
                  <a:solidFill>
                    <a:schemeClr val="tx2">
                      <a:lumMod val="75000"/>
                    </a:schemeClr>
                  </a:solidFill>
                </a:rPr>
                <a:t>XBAG (pre-ticketing)</a:t>
              </a:r>
              <a:endParaRPr lang="en-SG" sz="110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2B55736-B7D6-6AEC-F030-9745D814DBFA}"/>
                </a:ext>
              </a:extLst>
            </p:cNvPr>
            <p:cNvSpPr/>
            <p:nvPr/>
          </p:nvSpPr>
          <p:spPr>
            <a:xfrm>
              <a:off x="7758926" y="3762952"/>
              <a:ext cx="1194988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r>
                <a:rPr lang="en-US" sz="1100">
                  <a:solidFill>
                    <a:schemeClr val="tx2">
                      <a:lumMod val="75000"/>
                    </a:schemeClr>
                  </a:solidFill>
                </a:rPr>
                <a:t>Meals (pre-ticketing)</a:t>
              </a:r>
              <a:endParaRPr lang="en-SG" sz="110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25D511D-C903-36AF-593D-6EFC81AF78CC}"/>
                </a:ext>
              </a:extLst>
            </p:cNvPr>
            <p:cNvSpPr/>
            <p:nvPr/>
          </p:nvSpPr>
          <p:spPr>
            <a:xfrm>
              <a:off x="3047053" y="4068394"/>
              <a:ext cx="1453228" cy="3429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r>
                <a:rPr lang="en-US" sz="1100">
                  <a:solidFill>
                    <a:schemeClr val="tx2">
                      <a:lumMod val="75000"/>
                    </a:schemeClr>
                  </a:solidFill>
                </a:rPr>
                <a:t>Special Service Requests (pre-ticketing)</a:t>
              </a:r>
              <a:endParaRPr lang="en-SG" sz="110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747ECE5-ABAC-350D-63CE-0CC5B7B8E03C}"/>
                </a:ext>
              </a:extLst>
            </p:cNvPr>
            <p:cNvSpPr/>
            <p:nvPr/>
          </p:nvSpPr>
          <p:spPr>
            <a:xfrm>
              <a:off x="4624789" y="4111237"/>
              <a:ext cx="1194988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r>
                <a:rPr lang="en-US" sz="1100">
                  <a:solidFill>
                    <a:schemeClr val="tx2">
                      <a:lumMod val="75000"/>
                    </a:schemeClr>
                  </a:solidFill>
                </a:rPr>
                <a:t>Seats (post-ticketing)</a:t>
              </a:r>
              <a:endParaRPr lang="en-SG" sz="110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95E2613-2B7B-33F6-310F-00CDACA3FD16}"/>
                </a:ext>
              </a:extLst>
            </p:cNvPr>
            <p:cNvSpPr/>
            <p:nvPr/>
          </p:nvSpPr>
          <p:spPr>
            <a:xfrm>
              <a:off x="6187909" y="4041638"/>
              <a:ext cx="1394227" cy="3428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r>
                <a:rPr lang="en-US" sz="1100">
                  <a:solidFill>
                    <a:schemeClr val="tx2">
                      <a:lumMod val="75000"/>
                    </a:schemeClr>
                  </a:solidFill>
                </a:rPr>
                <a:t>XBAG (post-ticketing)</a:t>
              </a:r>
              <a:endParaRPr lang="en-SG" sz="110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C9AFD0F-2567-559D-62D5-816F94996D7C}"/>
                </a:ext>
              </a:extLst>
            </p:cNvPr>
            <p:cNvSpPr/>
            <p:nvPr/>
          </p:nvSpPr>
          <p:spPr>
            <a:xfrm>
              <a:off x="7758925" y="3979896"/>
              <a:ext cx="1386021" cy="4671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r>
                <a:rPr lang="en-US" sz="1100">
                  <a:solidFill>
                    <a:schemeClr val="tx2">
                      <a:lumMod val="75000"/>
                    </a:schemeClr>
                  </a:solidFill>
                </a:rPr>
                <a:t>Meals (post-ticketing)</a:t>
              </a:r>
              <a:endParaRPr lang="en-SG" sz="110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DF730BC-6ECC-8BB2-78F6-B6E8670CA173}"/>
                </a:ext>
              </a:extLst>
            </p:cNvPr>
            <p:cNvSpPr/>
            <p:nvPr/>
          </p:nvSpPr>
          <p:spPr>
            <a:xfrm>
              <a:off x="3606386" y="3102109"/>
              <a:ext cx="790847" cy="2286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endParaRPr lang="en-SG" sz="110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9286DB0-A5C5-54C5-809E-FD18AB037C6A}"/>
                </a:ext>
              </a:extLst>
            </p:cNvPr>
            <p:cNvSpPr/>
            <p:nvPr/>
          </p:nvSpPr>
          <p:spPr>
            <a:xfrm>
              <a:off x="4624787" y="4768986"/>
              <a:ext cx="1194988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tlCol="0" anchor="ctr"/>
            <a:lstStyle/>
            <a:p>
              <a:r>
                <a:rPr lang="en-US" sz="1100">
                  <a:solidFill>
                    <a:schemeClr val="tx2">
                      <a:lumMod val="75000"/>
                    </a:schemeClr>
                  </a:solidFill>
                </a:rPr>
                <a:t>Payment of tickets</a:t>
              </a:r>
              <a:endParaRPr lang="en-SG" sz="110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B81CC66-DFE9-1973-5CA2-9238FC02172B}"/>
                </a:ext>
              </a:extLst>
            </p:cNvPr>
            <p:cNvSpPr/>
            <p:nvPr/>
          </p:nvSpPr>
          <p:spPr>
            <a:xfrm>
              <a:off x="6187909" y="4768986"/>
              <a:ext cx="1348791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tlCol="0" anchor="ctr"/>
            <a:lstStyle/>
            <a:p>
              <a:r>
                <a:rPr lang="en-US" sz="1100">
                  <a:solidFill>
                    <a:schemeClr val="tx2">
                      <a:lumMod val="75000"/>
                    </a:schemeClr>
                  </a:solidFill>
                </a:rPr>
                <a:t>Payment of ancillaries</a:t>
              </a:r>
              <a:endParaRPr lang="en-SG" sz="110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B24C29D-C7D7-EC32-449C-C094CF6394C7}"/>
                </a:ext>
              </a:extLst>
            </p:cNvPr>
            <p:cNvSpPr/>
            <p:nvPr/>
          </p:nvSpPr>
          <p:spPr>
            <a:xfrm>
              <a:off x="7758925" y="4768986"/>
              <a:ext cx="1348791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tlCol="0" anchor="ctr"/>
            <a:lstStyle/>
            <a:p>
              <a:r>
                <a:rPr lang="en-US" sz="1100">
                  <a:solidFill>
                    <a:schemeClr val="tx2">
                      <a:lumMod val="75000"/>
                    </a:schemeClr>
                  </a:solidFill>
                </a:rPr>
                <a:t>Void</a:t>
              </a:r>
              <a:endParaRPr lang="en-SG" sz="110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F40C268-6709-5EC5-B801-4693967BEA9C}"/>
                </a:ext>
              </a:extLst>
            </p:cNvPr>
            <p:cNvSpPr/>
            <p:nvPr/>
          </p:nvSpPr>
          <p:spPr>
            <a:xfrm>
              <a:off x="3047054" y="5115277"/>
              <a:ext cx="1218254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tlCol="0" anchor="ctr"/>
            <a:lstStyle/>
            <a:p>
              <a:r>
                <a:rPr lang="en-US" sz="1100">
                  <a:solidFill>
                    <a:schemeClr val="tx2">
                      <a:lumMod val="75000"/>
                    </a:schemeClr>
                  </a:solidFill>
                </a:rPr>
                <a:t>Refund</a:t>
              </a:r>
              <a:endParaRPr lang="en-SG" sz="110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AA459E0-C7AE-CA90-AE50-8A0DADC388A7}"/>
                </a:ext>
              </a:extLst>
            </p:cNvPr>
            <p:cNvSpPr/>
            <p:nvPr/>
          </p:nvSpPr>
          <p:spPr>
            <a:xfrm>
              <a:off x="4624786" y="5041570"/>
              <a:ext cx="1378449" cy="328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r>
                <a:rPr lang="en-US" sz="1100" err="1">
                  <a:solidFill>
                    <a:schemeClr val="tx2">
                      <a:lumMod val="75000"/>
                    </a:schemeClr>
                  </a:solidFill>
                </a:rPr>
                <a:t>Reshop</a:t>
              </a:r>
              <a:r>
                <a:rPr lang="en-US" sz="1100">
                  <a:solidFill>
                    <a:schemeClr val="tx2">
                      <a:lumMod val="75000"/>
                    </a:schemeClr>
                  </a:solidFill>
                </a:rPr>
                <a:t> – Instant payment (pre-ticketing)</a:t>
              </a:r>
              <a:endParaRPr lang="en-SG" sz="110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A07BF26-EFEF-F59C-48E9-0169D437C9D6}"/>
                </a:ext>
              </a:extLst>
            </p:cNvPr>
            <p:cNvSpPr/>
            <p:nvPr/>
          </p:nvSpPr>
          <p:spPr>
            <a:xfrm>
              <a:off x="6192327" y="5041570"/>
              <a:ext cx="1440926" cy="328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r>
                <a:rPr lang="en-US" sz="1100" err="1">
                  <a:solidFill>
                    <a:schemeClr val="tx2">
                      <a:lumMod val="75000"/>
                    </a:schemeClr>
                  </a:solidFill>
                </a:rPr>
                <a:t>Reshop</a:t>
              </a:r>
              <a:r>
                <a:rPr lang="en-US" sz="1100">
                  <a:solidFill>
                    <a:schemeClr val="tx2">
                      <a:lumMod val="75000"/>
                    </a:schemeClr>
                  </a:solidFill>
                </a:rPr>
                <a:t> – Instant payment (post-ticketing)</a:t>
              </a:r>
              <a:endParaRPr lang="en-SG" sz="110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BF1A4A0-33EA-1A15-4355-10D2AAAFEF17}"/>
                </a:ext>
              </a:extLst>
            </p:cNvPr>
            <p:cNvSpPr/>
            <p:nvPr/>
          </p:nvSpPr>
          <p:spPr>
            <a:xfrm>
              <a:off x="7593858" y="5065242"/>
              <a:ext cx="1440926" cy="328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endParaRPr lang="en-SG" sz="110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68C72E3B-61E4-E4BC-A3DC-A8F704F69B7B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STEP 1: ADD ACCESS CONTROL ROLE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6BE2C2A2-E349-0354-EA5B-A83B90013004}"/>
              </a:ext>
            </a:extLst>
          </p:cNvPr>
          <p:cNvSpPr/>
          <p:nvPr/>
        </p:nvSpPr>
        <p:spPr>
          <a:xfrm>
            <a:off x="184281" y="2559799"/>
            <a:ext cx="2343019" cy="400914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Give the Role a name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AD6008-E715-5DA5-B541-81B78135101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rgbClr val="FFC00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6544" flipH="1">
            <a:off x="4768756" y="2656846"/>
            <a:ext cx="793040" cy="693214"/>
          </a:xfrm>
          <a:prstGeom prst="rect">
            <a:avLst/>
          </a:prstGeom>
        </p:spPr>
      </p:pic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3DB7E0FB-8F3A-7855-11EA-0E6665704299}"/>
              </a:ext>
            </a:extLst>
          </p:cNvPr>
          <p:cNvSpPr/>
          <p:nvPr/>
        </p:nvSpPr>
        <p:spPr>
          <a:xfrm>
            <a:off x="184281" y="3893297"/>
            <a:ext cx="2343019" cy="1541284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Select the function to enable it for the role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400">
              <a:solidFill>
                <a:srgbClr val="000000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Unselect the function to disable it for the role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7BCDCAF-1CB5-2A79-C661-B0922B988A9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rgbClr val="FFC00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6544" flipH="1">
            <a:off x="3655585" y="6171138"/>
            <a:ext cx="793040" cy="693214"/>
          </a:xfrm>
          <a:prstGeom prst="rect">
            <a:avLst/>
          </a:prstGeom>
        </p:spPr>
      </p:pic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27FDDB33-DF66-B92F-068C-34A5331DF4DC}"/>
              </a:ext>
            </a:extLst>
          </p:cNvPr>
          <p:cNvSpPr/>
          <p:nvPr/>
        </p:nvSpPr>
        <p:spPr>
          <a:xfrm>
            <a:off x="4482495" y="6275697"/>
            <a:ext cx="2987821" cy="37437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Click “Submit” to save changes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0978680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6139EE-D287-5824-F123-F3968A96AB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D1D182-6FBE-BFE6-661D-7FEAAF92DC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304" y="2534113"/>
            <a:ext cx="5373609" cy="369041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3A98DF4-30FA-3FA9-B9B8-C2536D1D17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288" y="1749718"/>
            <a:ext cx="6083613" cy="208290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EE85D9E-99A1-6B4F-1AEE-9D35AD4A411B}"/>
              </a:ext>
            </a:extLst>
          </p:cNvPr>
          <p:cNvSpPr/>
          <p:nvPr/>
        </p:nvSpPr>
        <p:spPr>
          <a:xfrm>
            <a:off x="169304" y="4682986"/>
            <a:ext cx="1162381" cy="176109"/>
          </a:xfrm>
          <a:prstGeom prst="round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361EF396-D303-8B5B-938D-68D29D449AD1}"/>
              </a:ext>
            </a:extLst>
          </p:cNvPr>
          <p:cNvSpPr/>
          <p:nvPr/>
        </p:nvSpPr>
        <p:spPr>
          <a:xfrm>
            <a:off x="346726" y="1491942"/>
            <a:ext cx="4820373" cy="793296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Enabling/disabling the function will enable/disable the respective buttons for the function </a:t>
            </a:r>
          </a:p>
        </p:txBody>
      </p:sp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0751F1A-49D3-CE27-9B61-39FBACC6B47C}"/>
              </a:ext>
            </a:extLst>
          </p:cNvPr>
          <p:cNvSpPr/>
          <p:nvPr/>
        </p:nvSpPr>
        <p:spPr>
          <a:xfrm>
            <a:off x="5865420" y="1049648"/>
            <a:ext cx="6083612" cy="640770"/>
          </a:xfrm>
          <a:prstGeom prst="round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Example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If Instant Ticketing is enabled, agent has option to pay instantly after searching for an itinerary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FD74AFD-763E-AB69-9CCF-1DA0899E90C0}"/>
              </a:ext>
            </a:extLst>
          </p:cNvPr>
          <p:cNvSpPr/>
          <p:nvPr/>
        </p:nvSpPr>
        <p:spPr>
          <a:xfrm>
            <a:off x="11007318" y="1749718"/>
            <a:ext cx="943583" cy="26264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atin typeface="Aptos" panose="020B0004020202020204" pitchFamily="34" charset="0"/>
              </a:rPr>
              <a:t>Enabled</a:t>
            </a:r>
            <a:endParaRPr lang="en-SG" sz="1400">
              <a:latin typeface="Aptos" panose="020B0004020202020204" pitchFamily="34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87A2A65-8972-351A-23DB-E6CDAF5E103F}"/>
              </a:ext>
            </a:extLst>
          </p:cNvPr>
          <p:cNvGrpSpPr/>
          <p:nvPr/>
        </p:nvGrpSpPr>
        <p:grpSpPr>
          <a:xfrm>
            <a:off x="5865420" y="4212310"/>
            <a:ext cx="6085481" cy="2125720"/>
            <a:chOff x="5867288" y="4017757"/>
            <a:chExt cx="6085481" cy="212572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BB89D311-5E40-5DFD-7E3B-901ED12D5D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67288" y="4017757"/>
              <a:ext cx="6085481" cy="177020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DF08A16-871D-6D5E-C9DF-D30758D426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67288" y="5749045"/>
              <a:ext cx="6083613" cy="394432"/>
            </a:xfrm>
            <a:prstGeom prst="rect">
              <a:avLst/>
            </a:prstGeom>
          </p:spPr>
        </p:pic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1087389A-72CD-7185-D41E-0D147B17EB43}"/>
              </a:ext>
            </a:extLst>
          </p:cNvPr>
          <p:cNvSpPr/>
          <p:nvPr/>
        </p:nvSpPr>
        <p:spPr>
          <a:xfrm>
            <a:off x="11005450" y="4224363"/>
            <a:ext cx="943583" cy="262647"/>
          </a:xfrm>
          <a:prstGeom prst="rect">
            <a:avLst/>
          </a:prstGeom>
          <a:solidFill>
            <a:srgbClr val="FFABAB"/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atin typeface="Aptos" panose="020B0004020202020204" pitchFamily="34" charset="0"/>
              </a:rPr>
              <a:t>Disabled</a:t>
            </a:r>
            <a:endParaRPr lang="en-SG" sz="1400">
              <a:latin typeface="Aptos" panose="020B00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1EC6D1D-F3B9-EC06-5335-BAEA5CBED25C}"/>
              </a:ext>
            </a:extLst>
          </p:cNvPr>
          <p:cNvSpPr txBox="1"/>
          <p:nvPr/>
        </p:nvSpPr>
        <p:spPr>
          <a:xfrm>
            <a:off x="5865420" y="3916586"/>
            <a:ext cx="609437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If disabled, agent only has the option to create and hold order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A4AF261F-0EEE-B3B3-32B4-1B28FDDBF0CF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STEP 1: ADD ACCESS CONTROL ROLE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38166288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029926-FCC5-5E8F-A65B-5DD6478BC5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2">
            <a:extLst>
              <a:ext uri="{FF2B5EF4-FFF2-40B4-BE49-F238E27FC236}">
                <a16:creationId xmlns:a16="http://schemas.microsoft.com/office/drawing/2014/main" id="{AF3552E4-7595-2806-0755-C3C5A49F5D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0501745"/>
              </p:ext>
            </p:extLst>
          </p:nvPr>
        </p:nvGraphicFramePr>
        <p:xfrm>
          <a:off x="244716" y="2504190"/>
          <a:ext cx="5755205" cy="41732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809829">
                  <a:extLst>
                    <a:ext uri="{9D8B030D-6E8A-4147-A177-3AD203B41FA5}">
                      <a16:colId xmlns:a16="http://schemas.microsoft.com/office/drawing/2014/main" val="1871974121"/>
                    </a:ext>
                  </a:extLst>
                </a:gridCol>
                <a:gridCol w="1894902">
                  <a:extLst>
                    <a:ext uri="{9D8B030D-6E8A-4147-A177-3AD203B41FA5}">
                      <a16:colId xmlns:a16="http://schemas.microsoft.com/office/drawing/2014/main" val="3098344543"/>
                    </a:ext>
                  </a:extLst>
                </a:gridCol>
                <a:gridCol w="3050474">
                  <a:extLst>
                    <a:ext uri="{9D8B030D-6E8A-4147-A177-3AD203B41FA5}">
                      <a16:colId xmlns:a16="http://schemas.microsoft.com/office/drawing/2014/main" val="2504448228"/>
                    </a:ext>
                  </a:extLst>
                </a:gridCol>
              </a:tblGrid>
              <a:tr h="23220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Category</a:t>
                      </a:r>
                      <a:endParaRPr lang="en-SG" sz="1200" b="1" kern="120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Function</a:t>
                      </a:r>
                      <a:endParaRPr lang="en-SG" sz="1200" b="1" kern="120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What it allows</a:t>
                      </a:r>
                      <a:endParaRPr lang="en-SG" sz="1200" b="1" kern="120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276135"/>
                  </a:ext>
                </a:extLst>
              </a:tr>
              <a:tr h="230053">
                <a:tc rowSpan="13">
                  <a:txBody>
                    <a:bodyPr/>
                    <a:lstStyle/>
                    <a:p>
                      <a:pPr algn="l" fontAlgn="t"/>
                      <a:r>
                        <a:rPr lang="en-SG" sz="1200" b="1">
                          <a:effectLst/>
                          <a:latin typeface="Aptos" panose="020B0004020202020204" pitchFamily="34" charset="0"/>
                        </a:rPr>
                        <a:t>General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effectLst/>
                          <a:latin typeface="Aptos" panose="020B0004020202020204" pitchFamily="34" charset="0"/>
                        </a:rPr>
                        <a:t>Search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effectLst/>
                          <a:latin typeface="Aptos" panose="020B0004020202020204" pitchFamily="34" charset="0"/>
                        </a:rPr>
                        <a:t>Search for itinerary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5858410"/>
                  </a:ext>
                </a:extLst>
              </a:tr>
              <a:tr h="230053">
                <a:tc vMerge="1">
                  <a:txBody>
                    <a:bodyPr/>
                    <a:lstStyle/>
                    <a:p>
                      <a:pPr algn="l" fontAlgn="t"/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>
                          <a:effectLst/>
                          <a:latin typeface="Aptos" panose="020B0004020202020204" pitchFamily="34" charset="0"/>
                        </a:rPr>
                        <a:t>C</a:t>
                      </a:r>
                      <a:r>
                        <a:rPr lang="en-SG" sz="1200" err="1">
                          <a:effectLst/>
                          <a:latin typeface="Aptos" panose="020B0004020202020204" pitchFamily="34" charset="0"/>
                        </a:rPr>
                        <a:t>reate</a:t>
                      </a:r>
                      <a:r>
                        <a:rPr lang="en-SG" sz="1200">
                          <a:effectLst/>
                          <a:latin typeface="Aptos" panose="020B0004020202020204" pitchFamily="34" charset="0"/>
                        </a:rPr>
                        <a:t> Order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effectLst/>
                          <a:latin typeface="Aptos" panose="020B0004020202020204" pitchFamily="34" charset="0"/>
                        </a:rPr>
                        <a:t>Create </a:t>
                      </a:r>
                      <a:r>
                        <a:rPr lang="en-SG" sz="1200" err="1">
                          <a:effectLst/>
                          <a:latin typeface="Aptos" panose="020B0004020202020204" pitchFamily="34" charset="0"/>
                        </a:rPr>
                        <a:t>unticketed</a:t>
                      </a:r>
                      <a:r>
                        <a:rPr lang="en-SG" sz="1200">
                          <a:effectLst/>
                          <a:latin typeface="Aptos" panose="020B0004020202020204" pitchFamily="34" charset="0"/>
                        </a:rPr>
                        <a:t> booking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591279"/>
                  </a:ext>
                </a:extLst>
              </a:tr>
              <a:tr h="230053">
                <a:tc vMerge="1">
                  <a:txBody>
                    <a:bodyPr/>
                    <a:lstStyle/>
                    <a:p>
                      <a:pPr algn="l" fontAlgn="t"/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effectLst/>
                          <a:latin typeface="Aptos" panose="020B0004020202020204" pitchFamily="34" charset="0"/>
                        </a:rPr>
                        <a:t>Cancel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effectLst/>
                          <a:latin typeface="Aptos" panose="020B0004020202020204" pitchFamily="34" charset="0"/>
                        </a:rPr>
                        <a:t>Cancel </a:t>
                      </a:r>
                      <a:r>
                        <a:rPr lang="en-SG" sz="1200" err="1">
                          <a:effectLst/>
                          <a:latin typeface="Aptos" panose="020B0004020202020204" pitchFamily="34" charset="0"/>
                        </a:rPr>
                        <a:t>unticketed</a:t>
                      </a:r>
                      <a:r>
                        <a:rPr lang="en-SG" sz="1200">
                          <a:effectLst/>
                          <a:latin typeface="Aptos" panose="020B0004020202020204" pitchFamily="34" charset="0"/>
                        </a:rPr>
                        <a:t> booking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7121447"/>
                  </a:ext>
                </a:extLst>
              </a:tr>
              <a:tr h="384856">
                <a:tc vMerge="1">
                  <a:txBody>
                    <a:bodyPr/>
                    <a:lstStyle/>
                    <a:p>
                      <a:pPr algn="l" fontAlgn="t"/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err="1">
                          <a:effectLst/>
                          <a:latin typeface="Aptos" panose="020B0004020202020204" pitchFamily="34" charset="0"/>
                        </a:rPr>
                        <a:t>Reshop</a:t>
                      </a:r>
                      <a:r>
                        <a:rPr lang="en-US" sz="1200">
                          <a:effectLst/>
                          <a:latin typeface="Aptos" panose="020B0004020202020204" pitchFamily="34" charset="0"/>
                        </a:rPr>
                        <a:t> – Deferred payment </a:t>
                      </a:r>
                      <a:r>
                        <a:rPr lang="en-SG" sz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(pre-ticketing)</a:t>
                      </a:r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err="1">
                          <a:effectLst/>
                          <a:latin typeface="Aptos" panose="020B0004020202020204" pitchFamily="34" charset="0"/>
                        </a:rPr>
                        <a:t>Reshop</a:t>
                      </a:r>
                      <a:r>
                        <a:rPr lang="en-US" sz="1200">
                          <a:effectLst/>
                          <a:latin typeface="Aptos" panose="020B0004020202020204" pitchFamily="34" charset="0"/>
                        </a:rPr>
                        <a:t> and hold double inventory for </a:t>
                      </a:r>
                      <a:r>
                        <a:rPr lang="en-US" sz="1200" err="1">
                          <a:effectLst/>
                          <a:latin typeface="Aptos" panose="020B0004020202020204" pitchFamily="34" charset="0"/>
                        </a:rPr>
                        <a:t>unticketed</a:t>
                      </a:r>
                      <a:r>
                        <a:rPr lang="en-US" sz="1200">
                          <a:effectLst/>
                          <a:latin typeface="Aptos" panose="020B0004020202020204" pitchFamily="34" charset="0"/>
                        </a:rPr>
                        <a:t> booking</a:t>
                      </a:r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7859821"/>
                  </a:ext>
                </a:extLst>
              </a:tr>
              <a:tr h="384856">
                <a:tc v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>
                          <a:effectLst/>
                          <a:latin typeface="Aptos" panose="020B0004020202020204" pitchFamily="34" charset="0"/>
                        </a:rPr>
                        <a:t>Reshop</a:t>
                      </a:r>
                      <a:r>
                        <a:rPr lang="en-US" sz="1200">
                          <a:effectLst/>
                          <a:latin typeface="Aptos" panose="020B0004020202020204" pitchFamily="34" charset="0"/>
                        </a:rPr>
                        <a:t> – Deferred payment </a:t>
                      </a:r>
                      <a:r>
                        <a:rPr lang="en-SG" sz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(post-ticketing)</a:t>
                      </a:r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>
                          <a:effectLst/>
                          <a:latin typeface="Aptos" panose="020B0004020202020204" pitchFamily="34" charset="0"/>
                        </a:rPr>
                        <a:t>Reshop</a:t>
                      </a:r>
                      <a:r>
                        <a:rPr lang="en-US" sz="1200">
                          <a:effectLst/>
                          <a:latin typeface="Aptos" panose="020B0004020202020204" pitchFamily="34" charset="0"/>
                        </a:rPr>
                        <a:t> and hold double inventory for ticketed booking</a:t>
                      </a:r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8504896"/>
                  </a:ext>
                </a:extLst>
              </a:tr>
              <a:tr h="230053">
                <a:tc vMerge="1">
                  <a:txBody>
                    <a:bodyPr/>
                    <a:lstStyle/>
                    <a:p>
                      <a:pPr algn="l" fontAlgn="t"/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Seats (pre-ticketing)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>
                          <a:effectLst/>
                          <a:latin typeface="Aptos" panose="020B0004020202020204" pitchFamily="34" charset="0"/>
                        </a:rPr>
                        <a:t>Add seat for </a:t>
                      </a:r>
                      <a:r>
                        <a:rPr lang="en-US" sz="1200" err="1">
                          <a:effectLst/>
                          <a:latin typeface="Aptos" panose="020B0004020202020204" pitchFamily="34" charset="0"/>
                        </a:rPr>
                        <a:t>unticketed</a:t>
                      </a:r>
                      <a:r>
                        <a:rPr lang="en-US" sz="1200">
                          <a:effectLst/>
                          <a:latin typeface="Aptos" panose="020B0004020202020204" pitchFamily="34" charset="0"/>
                        </a:rPr>
                        <a:t> booking</a:t>
                      </a:r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1313912"/>
                  </a:ext>
                </a:extLst>
              </a:tr>
              <a:tr h="230053">
                <a:tc vMerge="1">
                  <a:txBody>
                    <a:bodyPr/>
                    <a:lstStyle/>
                    <a:p>
                      <a:pPr algn="l" fontAlgn="t"/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XBAG (pre-ticketing)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effectLst/>
                          <a:latin typeface="Aptos" panose="020B0004020202020204" pitchFamily="34" charset="0"/>
                        </a:rPr>
                        <a:t>Add XBAG for </a:t>
                      </a:r>
                      <a:r>
                        <a:rPr lang="en-US" sz="1200" err="1">
                          <a:effectLst/>
                          <a:latin typeface="Aptos" panose="020B0004020202020204" pitchFamily="34" charset="0"/>
                        </a:rPr>
                        <a:t>unticketed</a:t>
                      </a:r>
                      <a:r>
                        <a:rPr lang="en-US" sz="1200">
                          <a:effectLst/>
                          <a:latin typeface="Aptos" panose="020B0004020202020204" pitchFamily="34" charset="0"/>
                        </a:rPr>
                        <a:t> booking</a:t>
                      </a:r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0148821"/>
                  </a:ext>
                </a:extLst>
              </a:tr>
              <a:tr h="230053">
                <a:tc v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SSR (pre-ticketing)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effectLst/>
                          <a:latin typeface="Aptos" panose="020B0004020202020204" pitchFamily="34" charset="0"/>
                        </a:rPr>
                        <a:t>Add SSR </a:t>
                      </a:r>
                      <a:r>
                        <a:rPr lang="en-US" sz="1200">
                          <a:effectLst/>
                          <a:latin typeface="Aptos" panose="020B0004020202020204" pitchFamily="34" charset="0"/>
                        </a:rPr>
                        <a:t>for </a:t>
                      </a:r>
                      <a:r>
                        <a:rPr lang="en-US" sz="1200" err="1">
                          <a:effectLst/>
                          <a:latin typeface="Aptos" panose="020B0004020202020204" pitchFamily="34" charset="0"/>
                        </a:rPr>
                        <a:t>unticketed</a:t>
                      </a:r>
                      <a:r>
                        <a:rPr lang="en-US" sz="1200">
                          <a:effectLst/>
                          <a:latin typeface="Aptos" panose="020B0004020202020204" pitchFamily="34" charset="0"/>
                        </a:rPr>
                        <a:t> booking</a:t>
                      </a:r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9964086"/>
                  </a:ext>
                </a:extLst>
              </a:tr>
              <a:tr h="230053">
                <a:tc vMerge="1">
                  <a:txBody>
                    <a:bodyPr/>
                    <a:lstStyle/>
                    <a:p>
                      <a:pPr algn="l" fontAlgn="t"/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Meals (pre-ticketing)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effectLst/>
                          <a:latin typeface="Aptos" panose="020B0004020202020204" pitchFamily="34" charset="0"/>
                        </a:rPr>
                        <a:t>Add meal for </a:t>
                      </a:r>
                      <a:r>
                        <a:rPr lang="en-US" sz="1200" err="1">
                          <a:effectLst/>
                          <a:latin typeface="Aptos" panose="020B0004020202020204" pitchFamily="34" charset="0"/>
                        </a:rPr>
                        <a:t>unticketed</a:t>
                      </a:r>
                      <a:r>
                        <a:rPr lang="en-US" sz="1200">
                          <a:effectLst/>
                          <a:latin typeface="Aptos" panose="020B0004020202020204" pitchFamily="34" charset="0"/>
                        </a:rPr>
                        <a:t> booking</a:t>
                      </a:r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2224092"/>
                  </a:ext>
                </a:extLst>
              </a:tr>
              <a:tr h="230053">
                <a:tc vMerge="1">
                  <a:txBody>
                    <a:bodyPr/>
                    <a:lstStyle/>
                    <a:p>
                      <a:pPr algn="l" fontAlgn="t"/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Seats (post-ticketing)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>
                          <a:effectLst/>
                          <a:latin typeface="Aptos" panose="020B0004020202020204" pitchFamily="34" charset="0"/>
                        </a:rPr>
                        <a:t>Add seat for </a:t>
                      </a:r>
                      <a:r>
                        <a:rPr lang="en-US" sz="1200" err="1">
                          <a:effectLst/>
                          <a:latin typeface="Aptos" panose="020B0004020202020204" pitchFamily="34" charset="0"/>
                        </a:rPr>
                        <a:t>unticketed</a:t>
                      </a:r>
                      <a:r>
                        <a:rPr lang="en-US" sz="1200">
                          <a:effectLst/>
                          <a:latin typeface="Aptos" panose="020B0004020202020204" pitchFamily="34" charset="0"/>
                        </a:rPr>
                        <a:t> booking</a:t>
                      </a:r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0473742"/>
                  </a:ext>
                </a:extLst>
              </a:tr>
              <a:tr h="230053">
                <a:tc vMerge="1">
                  <a:txBody>
                    <a:bodyPr/>
                    <a:lstStyle/>
                    <a:p>
                      <a:pPr algn="l" fontAlgn="t"/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XBAG (post-ticketing)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effectLst/>
                          <a:latin typeface="Aptos" panose="020B0004020202020204" pitchFamily="34" charset="0"/>
                        </a:rPr>
                        <a:t>Add XBAG for ticketed booking</a:t>
                      </a:r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7444209"/>
                  </a:ext>
                </a:extLst>
              </a:tr>
              <a:tr h="230053">
                <a:tc vMerge="1">
                  <a:txBody>
                    <a:bodyPr/>
                    <a:lstStyle/>
                    <a:p>
                      <a:pPr algn="l" fontAlgn="t"/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SSR (post-ticketing)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effectLst/>
                          <a:latin typeface="Aptos" panose="020B0004020202020204" pitchFamily="34" charset="0"/>
                        </a:rPr>
                        <a:t>Add SSR </a:t>
                      </a:r>
                      <a:r>
                        <a:rPr lang="en-US" sz="1200">
                          <a:effectLst/>
                          <a:latin typeface="Aptos" panose="020B0004020202020204" pitchFamily="34" charset="0"/>
                        </a:rPr>
                        <a:t>for ticketed booking</a:t>
                      </a:r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2963353"/>
                  </a:ext>
                </a:extLst>
              </a:tr>
              <a:tr h="230053">
                <a:tc vMerge="1">
                  <a:txBody>
                    <a:bodyPr/>
                    <a:lstStyle/>
                    <a:p>
                      <a:pPr algn="l" fontAlgn="t"/>
                      <a:endParaRPr lang="en-SG" sz="1200" b="1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Meals (post-ticketing)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effectLst/>
                          <a:latin typeface="Aptos" panose="020B0004020202020204" pitchFamily="34" charset="0"/>
                        </a:rPr>
                        <a:t>Add meal for ticketed booking</a:t>
                      </a:r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1149901"/>
                  </a:ext>
                </a:extLst>
              </a:tr>
            </a:tbl>
          </a:graphicData>
        </a:graphic>
      </p:graphicFrame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E16ABFF4-F4BF-E0FB-3D90-8142C3B67A90}"/>
              </a:ext>
            </a:extLst>
          </p:cNvPr>
          <p:cNvSpPr/>
          <p:nvPr/>
        </p:nvSpPr>
        <p:spPr>
          <a:xfrm>
            <a:off x="1818656" y="910780"/>
            <a:ext cx="8554688" cy="1395486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Access controls are split into 4 categories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1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General</a:t>
            </a: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: General booking functions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1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Transactional</a:t>
            </a: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: Payment-related functions</a:t>
            </a:r>
          </a:p>
          <a:p>
            <a:pPr marL="285750" indent="-285750" defTabSz="914400" fontAlgn="base">
              <a:buFont typeface="Arial" panose="020B0604020202020204" pitchFamily="34" charset="0"/>
              <a:buChar char="•"/>
              <a:defRPr/>
            </a:pPr>
            <a:r>
              <a:rPr lang="en-US" sz="1400" b="1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Manage bookings: </a:t>
            </a: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Assign delegates to help set agency access controls, other manage booking features</a:t>
            </a:r>
            <a:endParaRPr lang="en-US" sz="1400" b="1">
              <a:solidFill>
                <a:srgbClr val="000000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1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Sub-agent management: </a:t>
            </a: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Assign delegates to help manage subagents and consolidators </a:t>
            </a:r>
            <a:endParaRPr lang="en-US" sz="1400" b="1">
              <a:solidFill>
                <a:srgbClr val="000000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048F237-FBDE-4E7C-3AA9-F0BC6129A60F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STEP 1: ADD ACCESS CONTROL ROLE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D75F670-6CA0-592F-987B-F7791C89F4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9640568"/>
              </p:ext>
            </p:extLst>
          </p:nvPr>
        </p:nvGraphicFramePr>
        <p:xfrm>
          <a:off x="6192079" y="2504190"/>
          <a:ext cx="5755205" cy="22707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086999">
                  <a:extLst>
                    <a:ext uri="{9D8B030D-6E8A-4147-A177-3AD203B41FA5}">
                      <a16:colId xmlns:a16="http://schemas.microsoft.com/office/drawing/2014/main" val="3788132887"/>
                    </a:ext>
                  </a:extLst>
                </a:gridCol>
                <a:gridCol w="2137272">
                  <a:extLst>
                    <a:ext uri="{9D8B030D-6E8A-4147-A177-3AD203B41FA5}">
                      <a16:colId xmlns:a16="http://schemas.microsoft.com/office/drawing/2014/main" val="1329564177"/>
                    </a:ext>
                  </a:extLst>
                </a:gridCol>
                <a:gridCol w="2530934">
                  <a:extLst>
                    <a:ext uri="{9D8B030D-6E8A-4147-A177-3AD203B41FA5}">
                      <a16:colId xmlns:a16="http://schemas.microsoft.com/office/drawing/2014/main" val="426246455"/>
                    </a:ext>
                  </a:extLst>
                </a:gridCol>
              </a:tblGrid>
              <a:tr h="23005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Category</a:t>
                      </a:r>
                      <a:endParaRPr lang="en-SG" sz="1200" b="1" kern="120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333F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Function</a:t>
                      </a:r>
                      <a:endParaRPr lang="en-SG" sz="1200" b="1" kern="120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333F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What it allows</a:t>
                      </a:r>
                      <a:endParaRPr lang="en-SG" sz="1200" b="1" kern="120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333F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8025234"/>
                  </a:ext>
                </a:extLst>
              </a:tr>
              <a:tr h="230053">
                <a:tc rowSpan="6">
                  <a:txBody>
                    <a:bodyPr/>
                    <a:lstStyle/>
                    <a:p>
                      <a:pPr algn="l" fontAlgn="t"/>
                      <a:r>
                        <a:rPr lang="en-SG" sz="1200" b="1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Transactional</a:t>
                      </a:r>
                    </a:p>
                    <a:p>
                      <a:pPr algn="l" fontAlgn="t"/>
                      <a:br>
                        <a:rPr lang="en-SG" sz="1200" b="1">
                          <a:effectLst/>
                          <a:latin typeface="Aptos" panose="020B0004020202020204" pitchFamily="34" charset="0"/>
                        </a:rPr>
                      </a:br>
                      <a:endParaRPr lang="en-SG" sz="1200" b="1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effectLst/>
                          <a:latin typeface="Aptos" panose="020B0004020202020204" pitchFamily="34" charset="0"/>
                        </a:rPr>
                        <a:t>Instant Ticketing</a:t>
                      </a:r>
                    </a:p>
                  </a:txBody>
                  <a:tcPr marL="63500" marR="63500" marT="44450" marB="4445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effectLst/>
                          <a:latin typeface="Aptos" panose="020B0004020202020204" pitchFamily="34" charset="0"/>
                        </a:rPr>
                        <a:t>Issue tickets instantly</a:t>
                      </a:r>
                    </a:p>
                  </a:txBody>
                  <a:tcPr marL="63500" marR="63500" marT="44450" marB="4445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1734678"/>
                  </a:ext>
                </a:extLst>
              </a:tr>
              <a:tr h="230053">
                <a:tc vMerge="1">
                  <a:txBody>
                    <a:bodyPr/>
                    <a:lstStyle/>
                    <a:p>
                      <a:pPr algn="l" fontAlgn="t"/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effectLst/>
                          <a:latin typeface="Aptos" panose="020B0004020202020204" pitchFamily="34" charset="0"/>
                        </a:rPr>
                        <a:t>Payment of tickets</a:t>
                      </a:r>
                    </a:p>
                  </a:txBody>
                  <a:tcPr marL="63500" marR="63500" marT="44450" marB="4445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effectLst/>
                          <a:latin typeface="Aptos" panose="020B0004020202020204" pitchFamily="34" charset="0"/>
                        </a:rPr>
                        <a:t>Pay for issue / </a:t>
                      </a:r>
                      <a:r>
                        <a:rPr lang="en-SG" sz="1200" err="1">
                          <a:effectLst/>
                          <a:latin typeface="Aptos" panose="020B0004020202020204" pitchFamily="34" charset="0"/>
                        </a:rPr>
                        <a:t>reshop</a:t>
                      </a:r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3957483"/>
                  </a:ext>
                </a:extLst>
              </a:tr>
              <a:tr h="230053">
                <a:tc vMerge="1">
                  <a:txBody>
                    <a:bodyPr/>
                    <a:lstStyle/>
                    <a:p>
                      <a:pPr algn="l" fontAlgn="t"/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effectLst/>
                          <a:latin typeface="Aptos" panose="020B0004020202020204" pitchFamily="34" charset="0"/>
                        </a:rPr>
                        <a:t>Void</a:t>
                      </a:r>
                    </a:p>
                  </a:txBody>
                  <a:tcPr marL="63500" marR="63500" marT="44450" marB="4445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effectLst/>
                          <a:latin typeface="Aptos" panose="020B0004020202020204" pitchFamily="34" charset="0"/>
                        </a:rPr>
                        <a:t>Void </a:t>
                      </a:r>
                    </a:p>
                  </a:txBody>
                  <a:tcPr marL="63500" marR="63500" marT="44450" marB="4445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0524940"/>
                  </a:ext>
                </a:extLst>
              </a:tr>
              <a:tr h="230053">
                <a:tc vMerge="1">
                  <a:txBody>
                    <a:bodyPr/>
                    <a:lstStyle/>
                    <a:p>
                      <a:pPr algn="l" fontAlgn="t"/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effectLst/>
                          <a:latin typeface="Aptos" panose="020B0004020202020204" pitchFamily="34" charset="0"/>
                        </a:rPr>
                        <a:t>Refund</a:t>
                      </a:r>
                    </a:p>
                  </a:txBody>
                  <a:tcPr marL="63500" marR="63500" marT="44450" marB="4445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effectLst/>
                          <a:latin typeface="Aptos" panose="020B0004020202020204" pitchFamily="34" charset="0"/>
                        </a:rPr>
                        <a:t>Refund</a:t>
                      </a:r>
                    </a:p>
                  </a:txBody>
                  <a:tcPr marL="63500" marR="63500" marT="44450" marB="4445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5283410"/>
                  </a:ext>
                </a:extLst>
              </a:tr>
              <a:tr h="384856">
                <a:tc vMerge="1">
                  <a:txBody>
                    <a:bodyPr/>
                    <a:lstStyle/>
                    <a:p>
                      <a:pPr algn="l" fontAlgn="t"/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Reshop - Instant Payment (pre-ticketing)</a:t>
                      </a:r>
                    </a:p>
                  </a:txBody>
                  <a:tcPr marL="63500" marR="63500" marT="44450" marB="4445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effectLst/>
                          <a:latin typeface="Aptos" panose="020B0004020202020204" pitchFamily="34" charset="0"/>
                        </a:rPr>
                        <a:t>Pay for </a:t>
                      </a:r>
                      <a:r>
                        <a:rPr lang="en-SG" sz="1200" err="1">
                          <a:effectLst/>
                          <a:latin typeface="Aptos" panose="020B0004020202020204" pitchFamily="34" charset="0"/>
                        </a:rPr>
                        <a:t>reshop</a:t>
                      </a:r>
                      <a:r>
                        <a:rPr lang="en-SG" sz="1200">
                          <a:effectLst/>
                          <a:latin typeface="Aptos" panose="020B0004020202020204" pitchFamily="34" charset="0"/>
                        </a:rPr>
                        <a:t> instantly for </a:t>
                      </a:r>
                      <a:r>
                        <a:rPr lang="en-SG" sz="1200" err="1">
                          <a:effectLst/>
                          <a:latin typeface="Aptos" panose="020B0004020202020204" pitchFamily="34" charset="0"/>
                        </a:rPr>
                        <a:t>unticketed</a:t>
                      </a:r>
                      <a:r>
                        <a:rPr lang="en-SG" sz="1200">
                          <a:effectLst/>
                          <a:latin typeface="Aptos" panose="020B0004020202020204" pitchFamily="34" charset="0"/>
                        </a:rPr>
                        <a:t> booking</a:t>
                      </a:r>
                    </a:p>
                  </a:txBody>
                  <a:tcPr marL="63500" marR="63500" marT="44450" marB="4445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4357185"/>
                  </a:ext>
                </a:extLst>
              </a:tr>
              <a:tr h="38485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Reshop - Instant Payment (post-ticketing)</a:t>
                      </a:r>
                    </a:p>
                  </a:txBody>
                  <a:tcPr marL="63500" marR="63500" marT="44450" marB="4445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effectLst/>
                          <a:latin typeface="Aptos" panose="020B0004020202020204" pitchFamily="34" charset="0"/>
                        </a:rPr>
                        <a:t>Pay for </a:t>
                      </a:r>
                      <a:r>
                        <a:rPr lang="en-SG" sz="1200" err="1">
                          <a:effectLst/>
                          <a:latin typeface="Aptos" panose="020B0004020202020204" pitchFamily="34" charset="0"/>
                        </a:rPr>
                        <a:t>reshop</a:t>
                      </a:r>
                      <a:r>
                        <a:rPr lang="en-SG" sz="1200">
                          <a:effectLst/>
                          <a:latin typeface="Aptos" panose="020B0004020202020204" pitchFamily="34" charset="0"/>
                        </a:rPr>
                        <a:t> instantly for ticketed booking</a:t>
                      </a:r>
                    </a:p>
                  </a:txBody>
                  <a:tcPr marL="63500" marR="63500" marT="44450" marB="4445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4513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1363798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8A0F31-ADF4-C523-929F-1B77D023A5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F4C2389-690A-4BFB-D1B1-D52A918548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8992585"/>
              </p:ext>
            </p:extLst>
          </p:nvPr>
        </p:nvGraphicFramePr>
        <p:xfrm>
          <a:off x="1272046" y="2625376"/>
          <a:ext cx="9647907" cy="39903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677978">
                  <a:extLst>
                    <a:ext uri="{9D8B030D-6E8A-4147-A177-3AD203B41FA5}">
                      <a16:colId xmlns:a16="http://schemas.microsoft.com/office/drawing/2014/main" val="2026368313"/>
                    </a:ext>
                  </a:extLst>
                </a:gridCol>
                <a:gridCol w="3034205">
                  <a:extLst>
                    <a:ext uri="{9D8B030D-6E8A-4147-A177-3AD203B41FA5}">
                      <a16:colId xmlns:a16="http://schemas.microsoft.com/office/drawing/2014/main" val="2600748655"/>
                    </a:ext>
                  </a:extLst>
                </a:gridCol>
                <a:gridCol w="4935724">
                  <a:extLst>
                    <a:ext uri="{9D8B030D-6E8A-4147-A177-3AD203B41FA5}">
                      <a16:colId xmlns:a16="http://schemas.microsoft.com/office/drawing/2014/main" val="1180041454"/>
                    </a:ext>
                  </a:extLst>
                </a:gridCol>
              </a:tblGrid>
              <a:tr h="22944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Category</a:t>
                      </a:r>
                      <a:endParaRPr lang="en-SG" sz="1200" b="1" kern="120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333F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Function</a:t>
                      </a:r>
                      <a:endParaRPr lang="en-SG" sz="1200" b="1" kern="120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333F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What it allows</a:t>
                      </a:r>
                      <a:endParaRPr lang="en-SG" sz="1200" b="1" kern="120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333F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9745088"/>
                  </a:ext>
                </a:extLst>
              </a:tr>
              <a:tr h="227319">
                <a:tc rowSpan="12">
                  <a:txBody>
                    <a:bodyPr/>
                    <a:lstStyle/>
                    <a:p>
                      <a:pPr algn="l" fontAlgn="t"/>
                      <a:r>
                        <a:rPr lang="en-SG" sz="1200" b="1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Manage Bookings</a:t>
                      </a:r>
                      <a:br>
                        <a:rPr lang="en-SG" sz="1200" b="1">
                          <a:effectLst/>
                          <a:latin typeface="Aptos" panose="020B0004020202020204" pitchFamily="34" charset="0"/>
                        </a:rPr>
                      </a:br>
                      <a:endParaRPr lang="en-SG" sz="1200" b="1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effectLst/>
                          <a:latin typeface="Aptos" panose="020B0004020202020204" pitchFamily="34" charset="0"/>
                        </a:rPr>
                        <a:t>Split PNR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>
                          <a:effectLst/>
                          <a:latin typeface="Aptos" panose="020B0004020202020204" pitchFamily="34" charset="0"/>
                        </a:rPr>
                        <a:t>S</a:t>
                      </a:r>
                      <a:r>
                        <a:rPr lang="en-SG" sz="1200" err="1">
                          <a:effectLst/>
                          <a:latin typeface="Aptos" panose="020B0004020202020204" pitchFamily="34" charset="0"/>
                        </a:rPr>
                        <a:t>plit</a:t>
                      </a:r>
                      <a:r>
                        <a:rPr lang="en-SG" sz="1200">
                          <a:effectLst/>
                          <a:latin typeface="Aptos" panose="020B0004020202020204" pitchFamily="34" charset="0"/>
                        </a:rPr>
                        <a:t> PNR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3396728"/>
                  </a:ext>
                </a:extLst>
              </a:tr>
              <a:tr h="227319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effectLst/>
                          <a:latin typeface="Aptos" panose="020B0004020202020204" pitchFamily="34" charset="0"/>
                        </a:rPr>
                        <a:t>Manual Reprice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effectLst/>
                          <a:latin typeface="Aptos" panose="020B0004020202020204" pitchFamily="34" charset="0"/>
                        </a:rPr>
                        <a:t>Manual reprice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733222"/>
                  </a:ext>
                </a:extLst>
              </a:tr>
              <a:tr h="227319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effectLst/>
                          <a:latin typeface="Aptos" panose="020B0004020202020204" pitchFamily="34" charset="0"/>
                        </a:rPr>
                        <a:t>PNR import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effectLst/>
                          <a:latin typeface="Aptos" panose="020B0004020202020204" pitchFamily="34" charset="0"/>
                        </a:rPr>
                        <a:t>Import PNR for cross-channel servicing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5534487"/>
                  </a:ext>
                </a:extLst>
              </a:tr>
              <a:tr h="227319">
                <a:tc v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Generate Itinerary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Generate itinerary for an </a:t>
                      </a:r>
                      <a:r>
                        <a:rPr lang="en-US" sz="1200" err="1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unticketed</a:t>
                      </a: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 booking</a:t>
                      </a:r>
                      <a:endParaRPr lang="en-SG" sz="12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8490441"/>
                  </a:ext>
                </a:extLst>
              </a:tr>
              <a:tr h="227319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Generate </a:t>
                      </a:r>
                      <a:r>
                        <a:rPr lang="en-SG" sz="1200" err="1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ETicket</a:t>
                      </a:r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>
                          <a:effectLst/>
                          <a:latin typeface="Aptos" panose="020B0004020202020204" pitchFamily="34" charset="0"/>
                        </a:rPr>
                        <a:t>Generate a copy of the </a:t>
                      </a:r>
                      <a:r>
                        <a:rPr lang="en-US" sz="1200" err="1">
                          <a:effectLst/>
                          <a:latin typeface="Aptos" panose="020B0004020202020204" pitchFamily="34" charset="0"/>
                        </a:rPr>
                        <a:t>eticket</a:t>
                      </a:r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6231742"/>
                  </a:ext>
                </a:extLst>
              </a:tr>
              <a:tr h="26201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Mask fares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Mask fares on </a:t>
                      </a:r>
                      <a:r>
                        <a:rPr lang="en-SG" sz="1200" err="1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eticket</a:t>
                      </a:r>
                      <a:r>
                        <a:rPr lang="en-SG" sz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 and itinerary generated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9907947"/>
                  </a:ext>
                </a:extLst>
              </a:tr>
              <a:tr h="227319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Report - </a:t>
                      </a:r>
                      <a:r>
                        <a:rPr lang="en-SG" sz="1200" err="1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Unticketed</a:t>
                      </a:r>
                      <a:endParaRPr lang="en-SG" sz="12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Download </a:t>
                      </a:r>
                      <a:r>
                        <a:rPr lang="en-SG" sz="1200" err="1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unticketed</a:t>
                      </a:r>
                      <a:r>
                        <a:rPr lang="en-SG" sz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 report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9537110"/>
                  </a:ext>
                </a:extLst>
              </a:tr>
              <a:tr h="227319">
                <a:tc v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Report - Ticketed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Download ticketed report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701075"/>
                  </a:ext>
                </a:extLst>
              </a:tr>
              <a:tr h="227319">
                <a:tc v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Report - EMD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Download EMD report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8056656"/>
                  </a:ext>
                </a:extLst>
              </a:tr>
              <a:tr h="227319">
                <a:tc v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Report – IUR Files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Download IUR report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5590400"/>
                  </a:ext>
                </a:extLst>
              </a:tr>
              <a:tr h="26201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Agency Access Controls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Delegate a user to set agency access controls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7206072"/>
                  </a:ext>
                </a:extLst>
              </a:tr>
              <a:tr h="227319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Passenger Management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Manage saved passenger profiles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65990"/>
                  </a:ext>
                </a:extLst>
              </a:tr>
              <a:tr h="380281"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 b="1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Sub-agent Management</a:t>
                      </a:r>
                      <a:endParaRPr lang="en-SG" sz="1200" b="1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effectLst/>
                          <a:latin typeface="Aptos" panose="020B0004020202020204" pitchFamily="34" charset="0"/>
                        </a:rPr>
                        <a:t>Subagent</a:t>
                      </a:r>
                    </a:p>
                  </a:txBody>
                  <a:tcPr marL="63500" marR="63500" marT="44450" marB="4445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effectLst/>
                          <a:latin typeface="Aptos" panose="020B0004020202020204" pitchFamily="34" charset="0"/>
                        </a:rPr>
                        <a:t>Delegate a user to manage subagents/consolidators</a:t>
                      </a:r>
                    </a:p>
                  </a:txBody>
                  <a:tcPr marL="63500" marR="63500" marT="44450" marB="4445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835632"/>
                  </a:ext>
                </a:extLst>
              </a:tr>
            </a:tbl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1D4DC604-FE75-ABDC-AAE2-3D043E141D2D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STEP 1: ADD ACCESS CONTROL ROLE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D4CF703E-DF64-BB61-178E-517C409884D7}"/>
              </a:ext>
            </a:extLst>
          </p:cNvPr>
          <p:cNvSpPr/>
          <p:nvPr/>
        </p:nvSpPr>
        <p:spPr>
          <a:xfrm>
            <a:off x="1818655" y="1020949"/>
            <a:ext cx="8554688" cy="1395486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Access controls are split into 4 categories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1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General</a:t>
            </a: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: General booking functions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1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Transactional</a:t>
            </a: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: Payment-related functions</a:t>
            </a:r>
          </a:p>
          <a:p>
            <a:pPr marL="285750" indent="-285750" defTabSz="914400" fontAlgn="base">
              <a:buFont typeface="Arial" panose="020B0604020202020204" pitchFamily="34" charset="0"/>
              <a:buChar char="•"/>
              <a:defRPr/>
            </a:pPr>
            <a:r>
              <a:rPr lang="en-US" sz="1400" b="1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Manage bookings: </a:t>
            </a: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Assign delegates to help set agency access controls, other manage booking features</a:t>
            </a:r>
            <a:endParaRPr lang="en-US" sz="1400" b="1">
              <a:solidFill>
                <a:srgbClr val="000000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1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Sub-agent management: </a:t>
            </a: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Assign delegates to help manage subagents and consolidators </a:t>
            </a:r>
            <a:endParaRPr lang="en-US" sz="1400" b="1">
              <a:solidFill>
                <a:srgbClr val="000000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1248914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44729A-2117-6EEC-FA55-AE664EB8BE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84856C-B958-4EAB-6A87-4775DB0A4A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26" r="4029" b="1680"/>
          <a:stretch/>
        </p:blipFill>
        <p:spPr>
          <a:xfrm>
            <a:off x="0" y="912330"/>
            <a:ext cx="12192000" cy="59456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B084C7-E910-2837-4A45-5D6205256B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2844" y="1408054"/>
            <a:ext cx="1000265" cy="733527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7D7DC31-E96F-6BD3-4C23-B98201006C92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EDIT AND DELETE ACCESS CONTROLS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A0319EE0-2AF5-7299-DD71-AC706066FAF5}"/>
              </a:ext>
            </a:extLst>
          </p:cNvPr>
          <p:cNvSpPr/>
          <p:nvPr/>
        </p:nvSpPr>
        <p:spPr>
          <a:xfrm>
            <a:off x="1875210" y="4010325"/>
            <a:ext cx="7889132" cy="220817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Roles created and their access control permissions are displayed here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400">
              <a:solidFill>
                <a:srgbClr val="000000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b="1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Edit role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Modify name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Modify access controls set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400">
              <a:solidFill>
                <a:srgbClr val="000000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Delete role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All assigned users will revert to the default of having full booking portal functionality access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1BC69C4-3DC1-C0E7-E8BC-1663DAEF50B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rgbClr val="FFC00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2485">
            <a:off x="9740952" y="3939471"/>
            <a:ext cx="693214" cy="693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90600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86D9B0-FD27-B215-A356-EFCA247F45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F8DFEA-34B9-AFBE-885F-8906C0C071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26" r="4029" b="1680"/>
          <a:stretch/>
        </p:blipFill>
        <p:spPr>
          <a:xfrm>
            <a:off x="0" y="912330"/>
            <a:ext cx="12192000" cy="59456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0B2DB9-2D7D-08A3-DAF2-17345FBA68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2844" y="1408054"/>
            <a:ext cx="1000265" cy="733527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424F02E-7569-679C-7225-E0F7966CBC08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STEP 2: ASSIGN ACCESS CONTROL ROLE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059C001D-04FF-7A7E-319A-80693662BF6A}"/>
              </a:ext>
            </a:extLst>
          </p:cNvPr>
          <p:cNvSpPr/>
          <p:nvPr/>
        </p:nvSpPr>
        <p:spPr>
          <a:xfrm>
            <a:off x="6682903" y="4424346"/>
            <a:ext cx="3330570" cy="80182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b="1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Step 2</a:t>
            </a: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: Click “Assign” to assign users to the agency access control role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E621D45-3F79-E5AF-C333-F7C040D4EAF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rgbClr val="FFC00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2485">
            <a:off x="10178175" y="3939472"/>
            <a:ext cx="693214" cy="693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574067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8BF8B2-F85B-856E-E792-CEEFA5FC04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837C16D-0EFC-C085-CCD7-F660C850B0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545" y="892768"/>
            <a:ext cx="11826911" cy="596892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EC357F1-4D2B-8093-B7AC-7F303BC48692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STEP 2: ASSIGN ACCESS CONTROL ROLE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8F304F70-05C9-1A76-8651-D1B6279311D2}"/>
              </a:ext>
            </a:extLst>
          </p:cNvPr>
          <p:cNvSpPr/>
          <p:nvPr/>
        </p:nvSpPr>
        <p:spPr>
          <a:xfrm>
            <a:off x="7938197" y="4264624"/>
            <a:ext cx="3862951" cy="1155686"/>
          </a:xfrm>
          <a:prstGeom prst="round2DiagRect">
            <a:avLst>
              <a:gd name="adj1" fmla="val 9723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All agency users are displayed here</a:t>
            </a:r>
          </a:p>
          <a:p>
            <a:pPr marL="285750" indent="-285750" defTabSz="914400" fontAlgn="base">
              <a:buFont typeface="Arial" panose="020B0604020202020204" pitchFamily="34" charset="0"/>
              <a:buChar char="•"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Users can be searched via email or name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Select the users to assign the role to and click “Submit”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82B7E43-51CD-4CD8-1058-A3B4694E17B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rgbClr val="FFC00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2485">
            <a:off x="1830075" y="3931538"/>
            <a:ext cx="693214" cy="693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636733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A03D3F-0DC8-4B34-55B8-857DA45964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FD5EEB3D-F077-6FD2-FD47-EEEE5C07C11F}"/>
              </a:ext>
            </a:extLst>
          </p:cNvPr>
          <p:cNvGrpSpPr/>
          <p:nvPr/>
        </p:nvGrpSpPr>
        <p:grpSpPr>
          <a:xfrm>
            <a:off x="4767899" y="2601557"/>
            <a:ext cx="7320211" cy="3891619"/>
            <a:chOff x="465632" y="944545"/>
            <a:chExt cx="11260737" cy="598650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5DA8A8B-FAAD-8EEF-0876-48B3BF8CF2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5632" y="944545"/>
              <a:ext cx="11260737" cy="598650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2109E0C-9D12-3A4F-5293-2553BA4798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13188" y="3511672"/>
              <a:ext cx="1221353" cy="693201"/>
            </a:xfrm>
            <a:prstGeom prst="rect">
              <a:avLst/>
            </a:prstGeom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9DB85777-21B3-85DA-4F6C-0DCEA6AD4E74}"/>
              </a:ext>
            </a:extLst>
          </p:cNvPr>
          <p:cNvSpPr/>
          <p:nvPr/>
        </p:nvSpPr>
        <p:spPr>
          <a:xfrm>
            <a:off x="583632" y="6060095"/>
            <a:ext cx="1664617" cy="67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239C389-BE2D-B48A-DD74-64ED25D840FD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AGENCY ACCESS CONTROLS -DELEGATED USERS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BC279983-9D23-C78A-786F-1F901CE823E4}"/>
              </a:ext>
            </a:extLst>
          </p:cNvPr>
          <p:cNvSpPr/>
          <p:nvPr/>
        </p:nvSpPr>
        <p:spPr>
          <a:xfrm>
            <a:off x="4767898" y="1211149"/>
            <a:ext cx="7320211" cy="116417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Delegates can</a:t>
            </a:r>
          </a:p>
          <a:p>
            <a:pPr marL="742950" lvl="1" indent="-285750" defTabSz="914400" fontAlgn="base">
              <a:buFont typeface="Arial" panose="020B0604020202020204" pitchFamily="34" charset="0"/>
              <a:buChar char="•"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View all agency access roles</a:t>
            </a:r>
          </a:p>
          <a:p>
            <a:pPr marL="742950" lvl="1" indent="-285750" defTabSz="914400" fontAlgn="base">
              <a:buFont typeface="Arial" panose="020B0604020202020204" pitchFamily="34" charset="0"/>
              <a:buChar char="•"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Add new role</a:t>
            </a:r>
          </a:p>
          <a:p>
            <a:pPr marL="742950" lvl="1" indent="-285750" defTabSz="914400" fontAlgn="base">
              <a:buFont typeface="Arial" panose="020B0604020202020204" pitchFamily="34" charset="0"/>
              <a:buChar char="•"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Edit / Assign / Delete other roles</a:t>
            </a:r>
          </a:p>
          <a:p>
            <a:pPr marL="1200150" lvl="2" indent="-285750" defTabSz="914400" fontAlgn="base">
              <a:buFont typeface="Arial" panose="020B0604020202020204" pitchFamily="34" charset="0"/>
              <a:buChar char="•"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Blocked from editing their own assigned role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B22B3D9-9495-43B1-5F6A-DB25C38D3A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332" y="2580084"/>
            <a:ext cx="4277668" cy="2905927"/>
          </a:xfrm>
          <a:prstGeom prst="rect">
            <a:avLst/>
          </a:prstGeom>
        </p:spPr>
      </p:pic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F9D87A09-E348-576A-4D92-B74D40F4BB6C}"/>
              </a:ext>
            </a:extLst>
          </p:cNvPr>
          <p:cNvSpPr/>
          <p:nvPr/>
        </p:nvSpPr>
        <p:spPr>
          <a:xfrm>
            <a:off x="294332" y="1361278"/>
            <a:ext cx="4277668" cy="101404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4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Users tagged to an a</a:t>
            </a:r>
            <a:r>
              <a:rPr lang="en-US" sz="1400" err="1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gency</a:t>
            </a: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 access control role with access to “Agency Access Controls” are delegated users who can help manage agency access control roles</a:t>
            </a:r>
          </a:p>
        </p:txBody>
      </p:sp>
    </p:spTree>
    <p:extLst>
      <p:ext uri="{BB962C8B-B14F-4D97-AF65-F5344CB8AC3E}">
        <p14:creationId xmlns:p14="http://schemas.microsoft.com/office/powerpoint/2010/main" val="2162348322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68EAD6-C7B4-8E7B-D51C-4EF33B2F59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AFDD08-4E9A-7406-50F2-50DE3C5A35D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92D31F-1ADA-9399-2519-7998BBBBEFE2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28/5/2025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0817B0-4ADA-6248-E3A2-980718071DA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208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8BCD4784-72C9-75D2-B8B5-1989A8E2553E}"/>
              </a:ext>
            </a:extLst>
          </p:cNvPr>
          <p:cNvSpPr/>
          <p:nvPr/>
        </p:nvSpPr>
        <p:spPr>
          <a:xfrm>
            <a:off x="5557520" y="523002"/>
            <a:ext cx="6187440" cy="129991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3B1089-56B4-0745-4C7F-C052F676E3B3}"/>
              </a:ext>
            </a:extLst>
          </p:cNvPr>
          <p:cNvSpPr txBox="1"/>
          <p:nvPr/>
        </p:nvSpPr>
        <p:spPr>
          <a:xfrm>
            <a:off x="5717986" y="679805"/>
            <a:ext cx="5808207" cy="954107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/>
                <a:cs typeface="Calibri"/>
              </a:rPr>
              <a:t>Share Bookings and User Group</a:t>
            </a:r>
            <a:endParaRPr lang="en-US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48C2FF93-9F50-B989-9971-1D829E227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7244242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6060EE-6F27-D101-2C4D-11FBA06453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1FCFFE1D-27E7-68B5-386A-B56F63AD9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396683"/>
            <a:ext cx="9448800" cy="5324475"/>
          </a:xfrm>
          <a:prstGeom prst="rect">
            <a:avLst/>
          </a:prstGeom>
        </p:spPr>
      </p:pic>
      <p:sp>
        <p:nvSpPr>
          <p:cNvPr id="21" name="Rectangle: Diagonal Corners Rounded 20">
            <a:extLst>
              <a:ext uri="{FF2B5EF4-FFF2-40B4-BE49-F238E27FC236}">
                <a16:creationId xmlns:a16="http://schemas.microsoft.com/office/drawing/2014/main" id="{4727BF7F-B027-5BC6-9A68-209299A98729}"/>
              </a:ext>
            </a:extLst>
          </p:cNvPr>
          <p:cNvSpPr/>
          <p:nvPr/>
        </p:nvSpPr>
        <p:spPr>
          <a:xfrm>
            <a:off x="1372328" y="1046840"/>
            <a:ext cx="9447343" cy="1480460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defTabSz="914400" fontAlgn="base"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The viewing permissions for bookings depends on the agent’s role: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Master can view all agency transactions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Admin can view all team transactions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User can view individual transactions only</a:t>
            </a:r>
          </a:p>
          <a:p>
            <a:endParaRPr lang="en-US" sz="1400">
              <a:solidFill>
                <a:schemeClr val="tx1"/>
              </a:solidFill>
              <a:latin typeface="Aptos" panose="020B0004020202020204" pitchFamily="34" charset="0"/>
              <a:cs typeface="Calibri"/>
            </a:endParaRPr>
          </a:p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At the Order Details page, agents can choose to “Share” the booking to anyone within the same agency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  <a:cs typeface="Calibri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11F6D3B-9179-BA1E-9646-B9E404D53CE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587">
            <a:off x="1851536" y="6145847"/>
            <a:ext cx="628307" cy="62830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42F259C-5B39-880A-A855-CF81EAB770B1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SHARING BOOKINGS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556834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DC53D9-F85B-1CC7-0941-EBF1E8763E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1EFF2E-34FD-EEFE-5813-7C8A909BD11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B15062-D6FD-F727-4466-96E9ECFB8EA5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28/5/2025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8E5FBF-AA1E-1E1D-6943-A3BAE2C8FC0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21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F83CBE8A-458A-8A0E-4023-371CFB0319C8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8A9C4B-B151-70A0-A775-EFA10A38614A}"/>
              </a:ext>
            </a:extLst>
          </p:cNvPr>
          <p:cNvSpPr txBox="1"/>
          <p:nvPr/>
        </p:nvSpPr>
        <p:spPr>
          <a:xfrm>
            <a:off x="6720066" y="604678"/>
            <a:ext cx="3604448" cy="95410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ONBOARDING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Creating a New Team</a:t>
            </a:r>
            <a:endParaRPr lang="en-SG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06A4DC1D-054E-B50D-581C-9EF724C06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8309789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46AD4D-87AB-EC81-F911-98ED194580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388981-D74D-4BD7-B17C-E249210399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482" y="1040153"/>
            <a:ext cx="11367036" cy="58178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802C88-2A10-C7B2-DBD8-907F509A643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587">
            <a:off x="2386587" y="4134451"/>
            <a:ext cx="628307" cy="62830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1CD70DB-5521-C37B-3965-20FC4F0A897D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SHARING BOOKINGS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EC7C4AF4-5F2A-785B-2502-B023A0E0764C}"/>
              </a:ext>
            </a:extLst>
          </p:cNvPr>
          <p:cNvSpPr/>
          <p:nvPr/>
        </p:nvSpPr>
        <p:spPr>
          <a:xfrm>
            <a:off x="261947" y="5067261"/>
            <a:ext cx="3003823" cy="150117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All agency users will be displayed</a:t>
            </a:r>
          </a:p>
          <a:p>
            <a:endParaRPr lang="en-US" sz="1400">
              <a:solidFill>
                <a:schemeClr val="tx1"/>
              </a:solidFill>
              <a:latin typeface="Aptos" panose="020B0004020202020204" pitchFamily="34" charset="0"/>
              <a:cs typeface="Calibri"/>
            </a:endParaRPr>
          </a:p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Navigate to the team and select the admin/user to share the booking with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  <a:cs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E82C2B-262F-0618-96B9-9987A66505D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587">
            <a:off x="6087482" y="2920791"/>
            <a:ext cx="628307" cy="62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011595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7A4DD2-E58F-12C0-0D77-653A56FDF4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B686B4-71CA-D209-1341-DF9286C066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436" y="911827"/>
            <a:ext cx="8970144" cy="594617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CB2648D-CBBA-8F6A-1706-1CE7DC95544E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VIEW SHARED BOOKINGS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7F4516E2-DC45-9DCC-99B0-F68F65D1EFF1}"/>
              </a:ext>
            </a:extLst>
          </p:cNvPr>
          <p:cNvSpPr/>
          <p:nvPr/>
        </p:nvSpPr>
        <p:spPr>
          <a:xfrm>
            <a:off x="8441948" y="2632252"/>
            <a:ext cx="3482116" cy="2311020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Shared bookings will appear in the recipient’s order management page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The agent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 can see which user created the order by referring to “User” 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Recipients can view and service the booking with the booking function capabilities they have access to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5BF6BF-A960-B1F9-28CA-71F17525409B}"/>
              </a:ext>
            </a:extLst>
          </p:cNvPr>
          <p:cNvSpPr/>
          <p:nvPr/>
        </p:nvSpPr>
        <p:spPr>
          <a:xfrm>
            <a:off x="7430129" y="4408660"/>
            <a:ext cx="869132" cy="208230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94776196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7A4DD2-E58F-12C0-0D77-653A56FDF4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flight registration&#10;&#10;Description automatically generated">
            <a:extLst>
              <a:ext uri="{FF2B5EF4-FFF2-40B4-BE49-F238E27FC236}">
                <a16:creationId xmlns:a16="http://schemas.microsoft.com/office/drawing/2014/main" id="{162FA6DE-EA09-1A10-9FCE-BA70A7D26C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3" y="1266825"/>
            <a:ext cx="10525125" cy="519112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CB2648D-CBBA-8F6A-1706-1CE7DC95544E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VIEW SHARED BOOKINGS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7F4516E2-DC45-9DCC-99B0-F68F65D1EFF1}"/>
              </a:ext>
            </a:extLst>
          </p:cNvPr>
          <p:cNvSpPr/>
          <p:nvPr/>
        </p:nvSpPr>
        <p:spPr>
          <a:xfrm>
            <a:off x="8010148" y="3432352"/>
            <a:ext cx="3482116" cy="1148970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defTabSz="914400" fontAlgn="base">
              <a:defRPr/>
            </a:pPr>
            <a:r>
              <a:rPr lang="en-US" sz="1400">
                <a:solidFill>
                  <a:srgbClr val="000000"/>
                </a:solidFill>
                <a:latin typeface="Aptos"/>
                <a:cs typeface="Calibri"/>
              </a:rPr>
              <a:t>For </a:t>
            </a:r>
            <a:r>
              <a:rPr lang="en-US" sz="1400" err="1">
                <a:solidFill>
                  <a:srgbClr val="000000"/>
                </a:solidFill>
                <a:latin typeface="Aptos"/>
                <a:cs typeface="Calibri"/>
              </a:rPr>
              <a:t>unticketed</a:t>
            </a:r>
            <a:r>
              <a:rPr lang="en-US" sz="1400">
                <a:solidFill>
                  <a:srgbClr val="000000"/>
                </a:solidFill>
                <a:latin typeface="Aptos"/>
                <a:cs typeface="Calibri"/>
              </a:rPr>
              <a:t> bookings, the ticketing agent will need to select the IATA code to issue the booking with</a:t>
            </a:r>
            <a:endParaRPr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471932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D1BA78-259C-3946-C918-D653B6F7F1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5A0024-CA76-26FD-5A53-4D2F7D5F8D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110" y="1038865"/>
            <a:ext cx="10848975" cy="416242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1C3FE5F-A7B4-8272-F941-5F7280F34002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ORDER HISTORY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9F6100CB-6F32-71EC-0298-35FC40FD0473}"/>
              </a:ext>
            </a:extLst>
          </p:cNvPr>
          <p:cNvSpPr/>
          <p:nvPr/>
        </p:nvSpPr>
        <p:spPr>
          <a:xfrm>
            <a:off x="6375403" y="4851014"/>
            <a:ext cx="4627908" cy="1753004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b="1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O</a:t>
            </a:r>
            <a:r>
              <a:rPr kumimoji="0" lang="en-US" sz="14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rder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 history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can be viewed on order details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Calibri" panose="020F0502020204030204" pitchFamily="34" charset="0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Email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Type of servicing done</a:t>
            </a:r>
          </a:p>
          <a:p>
            <a:pPr marL="1200150" marR="0" lvl="2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OrderCreate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: Booking created</a:t>
            </a:r>
          </a:p>
          <a:p>
            <a:pPr marL="1200150" marR="0" lvl="2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AirDocIssue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: Ticket issued</a:t>
            </a:r>
          </a:p>
          <a:p>
            <a:pPr marL="1200150" marR="0" lvl="2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OrderChange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: Reshop / add ancillaries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IATA number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F7E6C8-5FDB-E473-C0FF-2E7125A5B24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rgbClr val="FFC00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10061826" y="2232804"/>
            <a:ext cx="537785" cy="53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283513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46AD4D-87AB-EC81-F911-98ED194580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A287858-5162-A780-2602-FED0B39763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482" y="1040153"/>
            <a:ext cx="11367036" cy="58178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802C88-2A10-C7B2-DBD8-907F509A643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587">
            <a:off x="2142145" y="4029336"/>
            <a:ext cx="628307" cy="62830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1CD70DB-5521-C37B-3965-20FC4F0A897D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spc="300">
                <a:solidFill>
                  <a:srgbClr val="002060"/>
                </a:solidFill>
                <a:latin typeface="Aptos"/>
              </a:rPr>
              <a:t>UNSHARE</a:t>
            </a: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/>
              </a:rPr>
              <a:t> BOOKINGS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E82C2B-262F-0618-96B9-9987A66505D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587">
            <a:off x="6032394" y="2823850"/>
            <a:ext cx="628307" cy="628307"/>
          </a:xfrm>
          <a:prstGeom prst="rect">
            <a:avLst/>
          </a:prstGeom>
        </p:spPr>
      </p:pic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962F6F2F-5089-9778-B13B-D43EFC2DBE81}"/>
              </a:ext>
            </a:extLst>
          </p:cNvPr>
          <p:cNvSpPr/>
          <p:nvPr/>
        </p:nvSpPr>
        <p:spPr>
          <a:xfrm>
            <a:off x="7306394" y="3138003"/>
            <a:ext cx="4180114" cy="1270688"/>
          </a:xfrm>
          <a:prstGeom prst="round2DiagRect">
            <a:avLst>
              <a:gd name="adj1" fmla="val 9664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750" lvl="0" indent="-285750" defTabSz="914400" fontAlgn="base">
              <a:buFont typeface="Arial" panose="020B0604020202020204" pitchFamily="34" charset="0"/>
              <a:buChar char="•"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Bookings can be un-shared by unselecting the user</a:t>
            </a:r>
          </a:p>
          <a:p>
            <a:pPr marL="285750" lvl="0" indent="-285750" defTabSz="914400" fontAlgn="base">
              <a:buFont typeface="Arial" panose="020B0604020202020204" pitchFamily="34" charset="0"/>
              <a:buChar char="•"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Recipients can also help share the booking with other users</a:t>
            </a:r>
          </a:p>
        </p:txBody>
      </p:sp>
    </p:spTree>
    <p:extLst>
      <p:ext uri="{BB962C8B-B14F-4D97-AF65-F5344CB8AC3E}">
        <p14:creationId xmlns:p14="http://schemas.microsoft.com/office/powerpoint/2010/main" val="3910603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D3174C-456A-B218-74B9-4F1D9E2E6D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FF36B7-3AD4-1009-95B9-177E299BCF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26" r="8826"/>
          <a:stretch/>
        </p:blipFill>
        <p:spPr>
          <a:xfrm>
            <a:off x="341285" y="1243393"/>
            <a:ext cx="7560000" cy="5040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797FD07-D802-D8E1-D26B-5812BD17702C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USER GROUP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2933A336-74B6-70E0-E2D4-2D2478D922C0}"/>
              </a:ext>
            </a:extLst>
          </p:cNvPr>
          <p:cNvSpPr/>
          <p:nvPr/>
        </p:nvSpPr>
        <p:spPr>
          <a:xfrm>
            <a:off x="8278237" y="2669822"/>
            <a:ext cx="3572477" cy="1620076"/>
          </a:xfrm>
          <a:prstGeom prst="round2DiagRect">
            <a:avLst>
              <a:gd name="adj1" fmla="val 9664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750" lvl="0" indent="-285750" defTabSz="914400" fontAlgn="base">
              <a:buFont typeface="Arial" panose="020B0604020202020204" pitchFamily="34" charset="0"/>
              <a:buChar char="•"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Master can set up a user group for users who regularly share bookings with each other</a:t>
            </a:r>
          </a:p>
          <a:p>
            <a:pPr marL="285750" lvl="0" indent="-285750" defTabSz="914400" fontAlgn="base">
              <a:buFont typeface="Arial" panose="020B0604020202020204" pitchFamily="34" charset="0"/>
              <a:buChar char="•"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Users in the same user group automatically share bookings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126AAD-E4C5-2A97-AE87-A06BB93AC2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9953" y="1591693"/>
            <a:ext cx="992964" cy="7298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2360A69-AE0F-F0AB-888B-8D92B9E32709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rgbClr val="FFC00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5820517" y="2089906"/>
            <a:ext cx="537785" cy="5377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1F5DA55-1F2F-C948-2726-2647455FD29A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rgbClr val="FFC00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995562" y="5034693"/>
            <a:ext cx="537785" cy="537785"/>
          </a:xfrm>
          <a:prstGeom prst="rect">
            <a:avLst/>
          </a:prstGeom>
        </p:spPr>
      </p:pic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2DD443FB-BD2A-C703-644B-A3CA7F06A246}"/>
              </a:ext>
            </a:extLst>
          </p:cNvPr>
          <p:cNvSpPr/>
          <p:nvPr/>
        </p:nvSpPr>
        <p:spPr>
          <a:xfrm>
            <a:off x="580416" y="5508128"/>
            <a:ext cx="3670571" cy="552204"/>
          </a:xfrm>
          <a:prstGeom prst="round2DiagRect">
            <a:avLst>
              <a:gd name="adj1" fmla="val 9664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lvl="0" defTabSz="914400" fontAlgn="base"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Click “Create Group” to create a user group</a:t>
            </a:r>
          </a:p>
        </p:txBody>
      </p:sp>
    </p:spTree>
    <p:extLst>
      <p:ext uri="{BB962C8B-B14F-4D97-AF65-F5344CB8AC3E}">
        <p14:creationId xmlns:p14="http://schemas.microsoft.com/office/powerpoint/2010/main" val="173354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7EBE42-B39B-548C-D557-3E7FA1C6A6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C76871A-F137-8836-3666-E9905300E4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7" t="2567" r="1177" b="-2567"/>
          <a:stretch/>
        </p:blipFill>
        <p:spPr>
          <a:xfrm>
            <a:off x="2316000" y="1146117"/>
            <a:ext cx="7560000" cy="5040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A1581D1-0584-ADF9-60D2-B80B3BC6F9DE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USER GROUP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ADF0E957-79F9-9D12-5CD3-FD255462E102}"/>
              </a:ext>
            </a:extLst>
          </p:cNvPr>
          <p:cNvSpPr/>
          <p:nvPr/>
        </p:nvSpPr>
        <p:spPr>
          <a:xfrm>
            <a:off x="7256834" y="4882450"/>
            <a:ext cx="4527046" cy="1658865"/>
          </a:xfrm>
          <a:prstGeom prst="round2DiagRect">
            <a:avLst>
              <a:gd name="adj1" fmla="val 9664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lvl="0" defTabSz="914400" fontAlgn="base"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All users will be displayed here, choose which users to be added into the user group and click Save</a:t>
            </a:r>
          </a:p>
          <a:p>
            <a:pPr lvl="0" defTabSz="914400" fontAlgn="base">
              <a:defRPr/>
            </a:pPr>
            <a:endParaRPr lang="en-US" sz="1400">
              <a:solidFill>
                <a:srgbClr val="000000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defTabSz="914400" fontAlgn="base"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Users in the same user group will now automatically share bookings without having to manually share bookings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10EF283-4495-21F7-71F6-CCBDFB62DC6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rgbClr val="FFC00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4217687" y="3290541"/>
            <a:ext cx="537785" cy="53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043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D4ADF4-A9E3-EC40-33D4-390753B00C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1388E6F-947A-289E-3910-961EE8067D75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SUMMARY OF BOOKING PORTAL ACCESS RIGHTS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6EF3D40B-D0E1-FCF5-2A47-F23E006629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4882601"/>
              </p:ext>
            </p:extLst>
          </p:nvPr>
        </p:nvGraphicFramePr>
        <p:xfrm>
          <a:off x="545272" y="1124973"/>
          <a:ext cx="11101455" cy="46988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0291">
                  <a:extLst>
                    <a:ext uri="{9D8B030D-6E8A-4147-A177-3AD203B41FA5}">
                      <a16:colId xmlns:a16="http://schemas.microsoft.com/office/drawing/2014/main" val="3881685892"/>
                    </a:ext>
                  </a:extLst>
                </a:gridCol>
                <a:gridCol w="2220291">
                  <a:extLst>
                    <a:ext uri="{9D8B030D-6E8A-4147-A177-3AD203B41FA5}">
                      <a16:colId xmlns:a16="http://schemas.microsoft.com/office/drawing/2014/main" val="1557515264"/>
                    </a:ext>
                  </a:extLst>
                </a:gridCol>
                <a:gridCol w="2220291">
                  <a:extLst>
                    <a:ext uri="{9D8B030D-6E8A-4147-A177-3AD203B41FA5}">
                      <a16:colId xmlns:a16="http://schemas.microsoft.com/office/drawing/2014/main" val="991990052"/>
                    </a:ext>
                  </a:extLst>
                </a:gridCol>
                <a:gridCol w="2220291">
                  <a:extLst>
                    <a:ext uri="{9D8B030D-6E8A-4147-A177-3AD203B41FA5}">
                      <a16:colId xmlns:a16="http://schemas.microsoft.com/office/drawing/2014/main" val="3370307857"/>
                    </a:ext>
                  </a:extLst>
                </a:gridCol>
                <a:gridCol w="2220291">
                  <a:extLst>
                    <a:ext uri="{9D8B030D-6E8A-4147-A177-3AD203B41FA5}">
                      <a16:colId xmlns:a16="http://schemas.microsoft.com/office/drawing/2014/main" val="706099022"/>
                    </a:ext>
                  </a:extLst>
                </a:gridCol>
              </a:tblGrid>
              <a:tr h="484024">
                <a:tc>
                  <a:txBody>
                    <a:bodyPr/>
                    <a:lstStyle/>
                    <a:p>
                      <a:endParaRPr lang="en-SG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333F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ptos" panose="020B0004020202020204" pitchFamily="34" charset="0"/>
                        </a:rPr>
                        <a:t>Master</a:t>
                      </a:r>
                      <a:endParaRPr lang="en-SG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333F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ptos" panose="020B0004020202020204" pitchFamily="34" charset="0"/>
                        </a:rPr>
                        <a:t>Admin</a:t>
                      </a:r>
                      <a:endParaRPr lang="en-SG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333F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ptos" panose="020B0004020202020204" pitchFamily="34" charset="0"/>
                        </a:rPr>
                        <a:t>User</a:t>
                      </a:r>
                      <a:endParaRPr lang="en-SG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333F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ptos" panose="020B0004020202020204" pitchFamily="34" charset="0"/>
                        </a:rPr>
                        <a:t>Remarks</a:t>
                      </a:r>
                      <a:endParaRPr lang="en-SG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333F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276135"/>
                  </a:ext>
                </a:extLst>
              </a:tr>
              <a:tr h="1014461">
                <a:tc>
                  <a:txBody>
                    <a:bodyPr/>
                    <a:lstStyle/>
                    <a:p>
                      <a:r>
                        <a:rPr lang="en-US" b="1">
                          <a:latin typeface="Aptos" panose="020B0004020202020204" pitchFamily="34" charset="0"/>
                        </a:rPr>
                        <a:t>What booking functions can be performed?</a:t>
                      </a:r>
                      <a:endParaRPr lang="en-SG" b="1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>
                          <a:latin typeface="Aptos" panose="020B0004020202020204" pitchFamily="34" charset="0"/>
                        </a:rPr>
                        <a:t>All</a:t>
                      </a:r>
                      <a:endParaRPr lang="en-SG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ptos" panose="020B0004020202020204" pitchFamily="34" charset="0"/>
                        </a:rPr>
                        <a:t>All unless assigned to an access control role</a:t>
                      </a:r>
                      <a:endParaRPr lang="en-SG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latin typeface="Aptos" panose="020B0004020202020204" pitchFamily="34" charset="0"/>
                        </a:rPr>
                        <a:t>All unless assigned to an access control role</a:t>
                      </a:r>
                      <a:endParaRPr lang="en-SG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8571438"/>
                  </a:ext>
                </a:extLst>
              </a:tr>
              <a:tr h="1014461">
                <a:tc>
                  <a:txBody>
                    <a:bodyPr/>
                    <a:lstStyle/>
                    <a:p>
                      <a:r>
                        <a:rPr lang="en-US" b="1">
                          <a:latin typeface="Aptos" panose="020B0004020202020204" pitchFamily="34" charset="0"/>
                        </a:rPr>
                        <a:t>Can set Access Controls?</a:t>
                      </a:r>
                      <a:endParaRPr lang="en-SG" b="1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ptos" panose="020B0004020202020204" pitchFamily="34" charset="0"/>
                        </a:rPr>
                        <a:t>Yes</a:t>
                      </a:r>
                      <a:endParaRPr lang="en-SG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ptos" panose="020B0004020202020204" pitchFamily="34" charset="0"/>
                        </a:rPr>
                        <a:t>Only if assigned an access control role has access to “Agency Access Controls”</a:t>
                      </a:r>
                      <a:endParaRPr lang="en-SG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ptos" panose="020B0004020202020204" pitchFamily="34" charset="0"/>
                        </a:rPr>
                        <a:t>Only if assigned an access control role has access to “Agency Access Controls”</a:t>
                      </a:r>
                      <a:endParaRPr lang="en-SG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SG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5820305"/>
                  </a:ext>
                </a:extLst>
              </a:tr>
              <a:tr h="1014461">
                <a:tc>
                  <a:txBody>
                    <a:bodyPr/>
                    <a:lstStyle/>
                    <a:p>
                      <a:r>
                        <a:rPr lang="en-US" b="1">
                          <a:latin typeface="Aptos" panose="020B0004020202020204" pitchFamily="34" charset="0"/>
                        </a:rPr>
                        <a:t>What bookings can be viewed / serviced?</a:t>
                      </a:r>
                      <a:endParaRPr lang="en-SG" b="1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ptos" panose="020B0004020202020204" pitchFamily="34" charset="0"/>
                        </a:rPr>
                        <a:t>All bookings in agency</a:t>
                      </a:r>
                      <a:endParaRPr lang="en-SG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ptos" panose="020B0004020202020204" pitchFamily="34" charset="0"/>
                        </a:rPr>
                        <a:t>All bookings in team</a:t>
                      </a:r>
                      <a:endParaRPr lang="en-SG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ptos" panose="020B0004020202020204" pitchFamily="34" charset="0"/>
                        </a:rPr>
                        <a:t>Individual bookings only</a:t>
                      </a:r>
                      <a:endParaRPr lang="en-SG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>
                          <a:latin typeface="Aptos" panose="020B0004020202020204" pitchFamily="34" charset="0"/>
                        </a:rPr>
                        <a:t>Bookings can be shared manually within agency</a:t>
                      </a:r>
                      <a:r>
                        <a:rPr lang="en-SG">
                          <a:latin typeface="Aptos" panose="020B0004020202020204" pitchFamily="34" charset="0"/>
                        </a:rPr>
                        <a:t>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SG">
                          <a:latin typeface="Aptos" panose="020B0004020202020204" pitchFamily="34" charset="0"/>
                        </a:rPr>
                        <a:t>Bookings are auto-shared within user group</a:t>
                      </a:r>
                      <a:endParaRPr lang="en-US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83000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2526226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BB4D1A-7D41-2C15-F62E-B1455A0D30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186C6E-3FA3-6362-5238-D62E757C87B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D46E32-98C7-39CB-263C-1F445EEE3A46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28/5/2025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44B37A-EB23-3534-497A-6F01288ED10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218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E53B762D-4C87-D0D3-5135-D2B49CC79904}"/>
              </a:ext>
            </a:extLst>
          </p:cNvPr>
          <p:cNvSpPr/>
          <p:nvPr/>
        </p:nvSpPr>
        <p:spPr>
          <a:xfrm>
            <a:off x="5557520" y="523002"/>
            <a:ext cx="6187440" cy="1227977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C22771-DAAB-1D55-F89D-B1AB4F0D4048}"/>
              </a:ext>
            </a:extLst>
          </p:cNvPr>
          <p:cNvSpPr txBox="1"/>
          <p:nvPr/>
        </p:nvSpPr>
        <p:spPr>
          <a:xfrm>
            <a:off x="5717986" y="679805"/>
            <a:ext cx="5808207" cy="954107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/>
              </a:rPr>
              <a:t>Subagent-Consolidator Flow</a:t>
            </a:r>
            <a:endParaRPr lang="en-US" sz="2800" b="1">
              <a:solidFill>
                <a:schemeClr val="bg1"/>
              </a:solidFill>
              <a:latin typeface="Aptos"/>
              <a:cs typeface="Calibri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36D0226B-4193-0DB3-6BCC-139249675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5837824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197199D-77A7-49D9-9DA2-5E7F9617DFFC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SUBAGENT-CONSOLIDATOR FLOW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OVERVIEW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0455CD2B-68F8-45A5-7766-035CD3075B72}"/>
              </a:ext>
            </a:extLst>
          </p:cNvPr>
          <p:cNvSpPr/>
          <p:nvPr/>
        </p:nvSpPr>
        <p:spPr>
          <a:xfrm>
            <a:off x="269989" y="1354588"/>
            <a:ext cx="3583790" cy="173996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AGENT 360 now supports a subagent-consolidator flow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SG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Each subagent and consolidator will have their own Master account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SG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Subagents can use multiple consolidators and vice versa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C07D92E-1EDD-3162-1A92-8F2086BEB664}"/>
              </a:ext>
            </a:extLst>
          </p:cNvPr>
          <p:cNvSpPr/>
          <p:nvPr/>
        </p:nvSpPr>
        <p:spPr>
          <a:xfrm>
            <a:off x="6110592" y="1607173"/>
            <a:ext cx="1906959" cy="63279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latin typeface="Aptos" panose="020B0004020202020204" pitchFamily="34" charset="0"/>
              </a:rPr>
              <a:t>Consolidator 1</a:t>
            </a:r>
          </a:p>
          <a:p>
            <a:pPr algn="ctr"/>
            <a:r>
              <a:rPr lang="en-US" sz="1200" i="1">
                <a:latin typeface="Aptos" panose="020B0004020202020204" pitchFamily="34" charset="0"/>
              </a:rPr>
              <a:t>32300001</a:t>
            </a:r>
            <a:endParaRPr lang="en-SG" sz="1200" i="1">
              <a:highlight>
                <a:srgbClr val="FF0000"/>
              </a:highlight>
              <a:latin typeface="Aptos" panose="020B00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01C1AC2-8D3D-B1AF-FC89-EC134827B496}"/>
              </a:ext>
            </a:extLst>
          </p:cNvPr>
          <p:cNvSpPr/>
          <p:nvPr/>
        </p:nvSpPr>
        <p:spPr>
          <a:xfrm>
            <a:off x="6110592" y="2334216"/>
            <a:ext cx="1906959" cy="2743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002060"/>
                </a:solidFill>
                <a:latin typeface="Aptos" panose="020B0004020202020204" pitchFamily="34" charset="0"/>
              </a:rPr>
              <a:t>Master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32DD7A-8E18-800F-04FB-3AE98CC76C9D}"/>
              </a:ext>
            </a:extLst>
          </p:cNvPr>
          <p:cNvSpPr/>
          <p:nvPr/>
        </p:nvSpPr>
        <p:spPr>
          <a:xfrm>
            <a:off x="6111771" y="2865957"/>
            <a:ext cx="1904601" cy="4572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latin typeface="Aptos" panose="020B0004020202020204" pitchFamily="34" charset="0"/>
              </a:rPr>
              <a:t>Team</a:t>
            </a:r>
            <a:endParaRPr lang="en-US" sz="1200">
              <a:latin typeface="Aptos" panose="020B0004020202020204" pitchFamily="34" charset="0"/>
            </a:endParaRPr>
          </a:p>
          <a:p>
            <a:pPr algn="ctr"/>
            <a:r>
              <a:rPr lang="en-US" sz="1200" i="1">
                <a:latin typeface="Aptos" panose="020B0004020202020204" pitchFamily="34" charset="0"/>
              </a:rPr>
              <a:t>32300001</a:t>
            </a:r>
            <a:endParaRPr lang="en-SG" sz="1200" i="1">
              <a:highlight>
                <a:srgbClr val="FF0000"/>
              </a:highlight>
              <a:latin typeface="Aptos" panose="020B00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200D252-3B04-86FF-2BDA-5479C65A67E9}"/>
              </a:ext>
            </a:extLst>
          </p:cNvPr>
          <p:cNvSpPr/>
          <p:nvPr/>
        </p:nvSpPr>
        <p:spPr>
          <a:xfrm>
            <a:off x="6111772" y="3389177"/>
            <a:ext cx="1904598" cy="2743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Admin</a:t>
            </a:r>
            <a:endParaRPr lang="en-SG" sz="1600">
              <a:solidFill>
                <a:schemeClr val="accent1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193A212-53E7-D433-CF3B-F232BFD54FC5}"/>
              </a:ext>
            </a:extLst>
          </p:cNvPr>
          <p:cNvSpPr/>
          <p:nvPr/>
        </p:nvSpPr>
        <p:spPr>
          <a:xfrm>
            <a:off x="6111772" y="3721469"/>
            <a:ext cx="1904599" cy="2743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User</a:t>
            </a:r>
            <a:endParaRPr lang="en-SG" sz="1600" i="1">
              <a:solidFill>
                <a:schemeClr val="accent1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5EBD201-4556-AE3D-D45E-B5A2787869F4}"/>
              </a:ext>
            </a:extLst>
          </p:cNvPr>
          <p:cNvSpPr/>
          <p:nvPr/>
        </p:nvSpPr>
        <p:spPr>
          <a:xfrm>
            <a:off x="4554783" y="4036708"/>
            <a:ext cx="1419231" cy="5900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</a:rPr>
              <a:t>Subagent 1 queue to consolidator 1</a:t>
            </a:r>
            <a:endParaRPr lang="en-SG" sz="1200">
              <a:solidFill>
                <a:schemeClr val="bg1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5582BEC-5796-B1EC-F4B8-E156767E6412}"/>
              </a:ext>
            </a:extLst>
          </p:cNvPr>
          <p:cNvSpPr/>
          <p:nvPr/>
        </p:nvSpPr>
        <p:spPr>
          <a:xfrm>
            <a:off x="6110592" y="4410679"/>
            <a:ext cx="1906959" cy="63279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latin typeface="Aptos" panose="020B0004020202020204" pitchFamily="34" charset="0"/>
              </a:rPr>
              <a:t>Subagent 1</a:t>
            </a:r>
          </a:p>
          <a:p>
            <a:pPr algn="ctr"/>
            <a:r>
              <a:rPr lang="en-US" sz="1200" i="1">
                <a:latin typeface="Aptos" panose="020B0004020202020204" pitchFamily="34" charset="0"/>
              </a:rPr>
              <a:t>98700001</a:t>
            </a:r>
            <a:endParaRPr lang="en-SG" sz="1200" i="1">
              <a:highlight>
                <a:srgbClr val="FF0000"/>
              </a:highlight>
              <a:latin typeface="Aptos" panose="020B00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982A2F-5AA3-930F-49DF-769A632B4DA2}"/>
              </a:ext>
            </a:extLst>
          </p:cNvPr>
          <p:cNvSpPr/>
          <p:nvPr/>
        </p:nvSpPr>
        <p:spPr>
          <a:xfrm>
            <a:off x="6110592" y="5137722"/>
            <a:ext cx="1906959" cy="2743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002060"/>
                </a:solidFill>
                <a:latin typeface="Aptos" panose="020B0004020202020204" pitchFamily="34" charset="0"/>
              </a:rPr>
              <a:t>Master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99D2AF7-A9B6-5CB4-6B59-4FBB25D9B9B1}"/>
              </a:ext>
            </a:extLst>
          </p:cNvPr>
          <p:cNvSpPr/>
          <p:nvPr/>
        </p:nvSpPr>
        <p:spPr>
          <a:xfrm>
            <a:off x="6111771" y="5669463"/>
            <a:ext cx="1904601" cy="4572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latin typeface="Aptos" panose="020B0004020202020204" pitchFamily="34" charset="0"/>
              </a:rPr>
              <a:t>Team</a:t>
            </a:r>
            <a:endParaRPr lang="en-US" sz="1200">
              <a:latin typeface="Aptos" panose="020B0004020202020204" pitchFamily="34" charset="0"/>
            </a:endParaRPr>
          </a:p>
          <a:p>
            <a:pPr algn="ctr"/>
            <a:r>
              <a:rPr lang="en-US" sz="1200" i="1">
                <a:latin typeface="Aptos" panose="020B0004020202020204" pitchFamily="34" charset="0"/>
              </a:rPr>
              <a:t>98700001</a:t>
            </a:r>
            <a:endParaRPr lang="en-SG" sz="1200" i="1">
              <a:highlight>
                <a:srgbClr val="FF0000"/>
              </a:highlight>
              <a:latin typeface="Aptos" panose="020B00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9420E1-8294-63C9-514D-9EEBA6F378AD}"/>
              </a:ext>
            </a:extLst>
          </p:cNvPr>
          <p:cNvSpPr/>
          <p:nvPr/>
        </p:nvSpPr>
        <p:spPr>
          <a:xfrm>
            <a:off x="6111772" y="6192683"/>
            <a:ext cx="1904598" cy="2743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Admin</a:t>
            </a:r>
            <a:endParaRPr lang="en-SG" sz="1600">
              <a:solidFill>
                <a:schemeClr val="accent1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CE947CE-EF61-4E96-FF5D-29A5CE6B7AFD}"/>
              </a:ext>
            </a:extLst>
          </p:cNvPr>
          <p:cNvSpPr/>
          <p:nvPr/>
        </p:nvSpPr>
        <p:spPr>
          <a:xfrm>
            <a:off x="6111772" y="6524975"/>
            <a:ext cx="1904599" cy="2743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User</a:t>
            </a:r>
            <a:endParaRPr lang="en-SG" sz="1600" i="1">
              <a:solidFill>
                <a:schemeClr val="accent1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23264672-0DDF-E717-5A01-3356D7D683A9}"/>
              </a:ext>
            </a:extLst>
          </p:cNvPr>
          <p:cNvCxnSpPr>
            <a:cxnSpLocks/>
            <a:stCxn id="9" idx="1"/>
            <a:endCxn id="4" idx="1"/>
          </p:cNvCxnSpPr>
          <p:nvPr/>
        </p:nvCxnSpPr>
        <p:spPr>
          <a:xfrm rot="10800000">
            <a:off x="6110592" y="1923573"/>
            <a:ext cx="1180" cy="4406271"/>
          </a:xfrm>
          <a:prstGeom prst="bentConnector3">
            <a:avLst>
              <a:gd name="adj1" fmla="val 19472881"/>
            </a:avLst>
          </a:prstGeom>
          <a:ln w="1905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87109871-FE0E-DF13-A1F8-67F2B407477C}"/>
              </a:ext>
            </a:extLst>
          </p:cNvPr>
          <p:cNvSpPr/>
          <p:nvPr/>
        </p:nvSpPr>
        <p:spPr>
          <a:xfrm>
            <a:off x="8698379" y="4369655"/>
            <a:ext cx="1906959" cy="63279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latin typeface="Aptos" panose="020B0004020202020204" pitchFamily="34" charset="0"/>
              </a:rPr>
              <a:t>Subagent 2</a:t>
            </a:r>
          </a:p>
          <a:p>
            <a:pPr algn="ctr"/>
            <a:r>
              <a:rPr lang="en-US" sz="1200" i="1">
                <a:latin typeface="Aptos" panose="020B0004020202020204" pitchFamily="34" charset="0"/>
              </a:rPr>
              <a:t> </a:t>
            </a:r>
            <a:r>
              <a:rPr lang="en-US" sz="1200">
                <a:latin typeface="Aptos" panose="020B0004020202020204" pitchFamily="34" charset="0"/>
              </a:rPr>
              <a:t>32300003</a:t>
            </a:r>
            <a:endParaRPr lang="en-SG" sz="1200">
              <a:latin typeface="Aptos" panose="020B00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F687807-AA24-88DB-1D7F-1030DAD4960A}"/>
              </a:ext>
            </a:extLst>
          </p:cNvPr>
          <p:cNvSpPr/>
          <p:nvPr/>
        </p:nvSpPr>
        <p:spPr>
          <a:xfrm>
            <a:off x="8698379" y="5096698"/>
            <a:ext cx="1906959" cy="2743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002060"/>
                </a:solidFill>
                <a:latin typeface="Aptos" panose="020B0004020202020204" pitchFamily="34" charset="0"/>
              </a:rPr>
              <a:t>Master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CCB9ACD-2BB9-808C-4202-C585BB97023E}"/>
              </a:ext>
            </a:extLst>
          </p:cNvPr>
          <p:cNvSpPr/>
          <p:nvPr/>
        </p:nvSpPr>
        <p:spPr>
          <a:xfrm>
            <a:off x="8699558" y="5628439"/>
            <a:ext cx="1904601" cy="4572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latin typeface="Aptos" panose="020B0004020202020204" pitchFamily="34" charset="0"/>
              </a:rPr>
              <a:t>Team</a:t>
            </a:r>
            <a:endParaRPr lang="en-US" sz="1200">
              <a:latin typeface="Aptos" panose="020B0004020202020204" pitchFamily="34" charset="0"/>
            </a:endParaRPr>
          </a:p>
          <a:p>
            <a:pPr algn="ctr"/>
            <a:r>
              <a:rPr lang="en-US" sz="1200" i="1">
                <a:latin typeface="Aptos" panose="020B0004020202020204" pitchFamily="34" charset="0"/>
              </a:rPr>
              <a:t>32300003</a:t>
            </a:r>
            <a:endParaRPr lang="en-SG" sz="1200" i="1">
              <a:highlight>
                <a:srgbClr val="FF0000"/>
              </a:highlight>
              <a:latin typeface="Aptos" panose="020B00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0F75323-B5C9-E726-11AC-6100D12CA9BB}"/>
              </a:ext>
            </a:extLst>
          </p:cNvPr>
          <p:cNvSpPr/>
          <p:nvPr/>
        </p:nvSpPr>
        <p:spPr>
          <a:xfrm>
            <a:off x="8699559" y="6151659"/>
            <a:ext cx="1904598" cy="2743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Admin</a:t>
            </a:r>
            <a:endParaRPr lang="en-SG" sz="1600">
              <a:solidFill>
                <a:schemeClr val="accent1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52B053A-DAB8-2EC7-F303-FAABA55A9B0B}"/>
              </a:ext>
            </a:extLst>
          </p:cNvPr>
          <p:cNvSpPr/>
          <p:nvPr/>
        </p:nvSpPr>
        <p:spPr>
          <a:xfrm>
            <a:off x="8699559" y="6483951"/>
            <a:ext cx="1904599" cy="2743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User</a:t>
            </a:r>
            <a:endParaRPr lang="en-SG" sz="1600" i="1">
              <a:solidFill>
                <a:schemeClr val="accent1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F594BE5-1C26-4282-852F-8A05BDF6CB22}"/>
              </a:ext>
            </a:extLst>
          </p:cNvPr>
          <p:cNvSpPr/>
          <p:nvPr/>
        </p:nvSpPr>
        <p:spPr>
          <a:xfrm>
            <a:off x="8698379" y="1607174"/>
            <a:ext cx="1906959" cy="63279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latin typeface="Aptos" panose="020B0004020202020204" pitchFamily="34" charset="0"/>
              </a:rPr>
              <a:t>Consolidator 2</a:t>
            </a:r>
          </a:p>
          <a:p>
            <a:pPr algn="ctr"/>
            <a:r>
              <a:rPr lang="en-US" sz="1200" i="1">
                <a:latin typeface="Aptos" panose="020B0004020202020204" pitchFamily="34" charset="0"/>
              </a:rPr>
              <a:t>32300002</a:t>
            </a:r>
            <a:endParaRPr lang="en-SG" sz="1200" i="1">
              <a:highlight>
                <a:srgbClr val="FF0000"/>
              </a:highlight>
              <a:latin typeface="Aptos" panose="020B00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C8EA5AC-3B4D-7B91-69B7-98997F6D96B7}"/>
              </a:ext>
            </a:extLst>
          </p:cNvPr>
          <p:cNvSpPr/>
          <p:nvPr/>
        </p:nvSpPr>
        <p:spPr>
          <a:xfrm>
            <a:off x="8698379" y="2334217"/>
            <a:ext cx="1906959" cy="2743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002060"/>
                </a:solidFill>
                <a:latin typeface="Aptos" panose="020B0004020202020204" pitchFamily="34" charset="0"/>
              </a:rPr>
              <a:t>Master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203727A-14C1-9874-861E-4E8FBDF1362C}"/>
              </a:ext>
            </a:extLst>
          </p:cNvPr>
          <p:cNvSpPr/>
          <p:nvPr/>
        </p:nvSpPr>
        <p:spPr>
          <a:xfrm>
            <a:off x="8699558" y="2865958"/>
            <a:ext cx="1904601" cy="4572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latin typeface="Aptos" panose="020B0004020202020204" pitchFamily="34" charset="0"/>
              </a:rPr>
              <a:t>Team</a:t>
            </a:r>
            <a:endParaRPr lang="en-US" sz="1200">
              <a:latin typeface="Aptos" panose="020B0004020202020204" pitchFamily="34" charset="0"/>
            </a:endParaRPr>
          </a:p>
          <a:p>
            <a:pPr algn="ctr"/>
            <a:r>
              <a:rPr lang="en-US" sz="1200" i="1">
                <a:latin typeface="Aptos" panose="020B0004020202020204" pitchFamily="34" charset="0"/>
              </a:rPr>
              <a:t>32300002</a:t>
            </a:r>
            <a:endParaRPr lang="en-SG" sz="1200" i="1">
              <a:highlight>
                <a:srgbClr val="FF0000"/>
              </a:highlight>
              <a:latin typeface="Aptos" panose="020B0004020202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B10D263-5AE8-8DCE-B5C5-6620996145A0}"/>
              </a:ext>
            </a:extLst>
          </p:cNvPr>
          <p:cNvSpPr/>
          <p:nvPr/>
        </p:nvSpPr>
        <p:spPr>
          <a:xfrm>
            <a:off x="8699559" y="3389178"/>
            <a:ext cx="1904598" cy="2743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Admin</a:t>
            </a:r>
            <a:endParaRPr lang="en-SG" sz="1600">
              <a:solidFill>
                <a:schemeClr val="accent1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53DB1DC-E2B0-F05A-26C7-B73A63B5CD9D}"/>
              </a:ext>
            </a:extLst>
          </p:cNvPr>
          <p:cNvSpPr/>
          <p:nvPr/>
        </p:nvSpPr>
        <p:spPr>
          <a:xfrm>
            <a:off x="8699559" y="3721470"/>
            <a:ext cx="1904599" cy="2743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User</a:t>
            </a:r>
            <a:endParaRPr lang="en-SG" sz="1600" i="1">
              <a:solidFill>
                <a:schemeClr val="accent1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  <p:cxnSp>
        <p:nvCxnSpPr>
          <p:cNvPr id="39" name="Connector: Elbow 38">
            <a:extLst>
              <a:ext uri="{FF2B5EF4-FFF2-40B4-BE49-F238E27FC236}">
                <a16:creationId xmlns:a16="http://schemas.microsoft.com/office/drawing/2014/main" id="{15FACE88-1274-8FDA-534D-3E33B70BD76B}"/>
              </a:ext>
            </a:extLst>
          </p:cNvPr>
          <p:cNvCxnSpPr>
            <a:cxnSpLocks/>
            <a:stCxn id="13" idx="1"/>
            <a:endCxn id="28" idx="0"/>
          </p:cNvCxnSpPr>
          <p:nvPr/>
        </p:nvCxnSpPr>
        <p:spPr>
          <a:xfrm rot="10800000" flipH="1">
            <a:off x="6111771" y="1607175"/>
            <a:ext cx="3540087" cy="5054961"/>
          </a:xfrm>
          <a:prstGeom prst="bentConnector4">
            <a:avLst>
              <a:gd name="adj1" fmla="val -51247"/>
              <a:gd name="adj2" fmla="val 104522"/>
            </a:avLst>
          </a:prstGeom>
          <a:ln w="1905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19D5E4DA-B7B4-1089-DF73-0051F362196B}"/>
              </a:ext>
            </a:extLst>
          </p:cNvPr>
          <p:cNvSpPr/>
          <p:nvPr/>
        </p:nvSpPr>
        <p:spPr>
          <a:xfrm>
            <a:off x="2696922" y="4036708"/>
            <a:ext cx="1617437" cy="5900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</a:rPr>
              <a:t>Subagent 1 queue to consolidator 2</a:t>
            </a:r>
            <a:endParaRPr lang="en-SG" sz="1200">
              <a:solidFill>
                <a:schemeClr val="bg1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  <p:cxnSp>
        <p:nvCxnSpPr>
          <p:cNvPr id="46" name="Connector: Elbow 45">
            <a:extLst>
              <a:ext uri="{FF2B5EF4-FFF2-40B4-BE49-F238E27FC236}">
                <a16:creationId xmlns:a16="http://schemas.microsoft.com/office/drawing/2014/main" id="{5C021EC0-0FBA-DE35-ADF6-FC765B30D69E}"/>
              </a:ext>
            </a:extLst>
          </p:cNvPr>
          <p:cNvCxnSpPr>
            <a:cxnSpLocks/>
            <a:stCxn id="21" idx="3"/>
            <a:endCxn id="28" idx="3"/>
          </p:cNvCxnSpPr>
          <p:nvPr/>
        </p:nvCxnSpPr>
        <p:spPr>
          <a:xfrm flipV="1">
            <a:off x="10604157" y="1923573"/>
            <a:ext cx="1181" cy="4365246"/>
          </a:xfrm>
          <a:prstGeom prst="bentConnector3">
            <a:avLst>
              <a:gd name="adj1" fmla="val 19456478"/>
            </a:avLst>
          </a:prstGeom>
          <a:ln w="1905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AA3AC081-B166-6A1A-F169-F72D51B394E2}"/>
              </a:ext>
            </a:extLst>
          </p:cNvPr>
          <p:cNvSpPr/>
          <p:nvPr/>
        </p:nvSpPr>
        <p:spPr>
          <a:xfrm>
            <a:off x="10809196" y="3993204"/>
            <a:ext cx="1425730" cy="5900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</a:rPr>
              <a:t>Subagent 2 queue to consolidator 2</a:t>
            </a:r>
            <a:endParaRPr lang="en-SG" sz="1200">
              <a:solidFill>
                <a:schemeClr val="bg1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6284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D67FC2-C124-B151-1D5E-BF0E5538EB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18FA14-4A9A-F650-AAB0-0A4BF1696A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64" r="5998" b="12627"/>
          <a:stretch/>
        </p:blipFill>
        <p:spPr>
          <a:xfrm>
            <a:off x="0" y="897992"/>
            <a:ext cx="12192000" cy="5960007"/>
          </a:xfrm>
          <a:prstGeom prst="rect">
            <a:avLst/>
          </a:prstGeom>
          <a:ln w="38100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66B98C-B183-6D2E-5285-F3C6C9AA188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9047843" y="3086872"/>
            <a:ext cx="737611" cy="737611"/>
          </a:xfrm>
          <a:prstGeom prst="rect">
            <a:avLst/>
          </a:prstGeom>
        </p:spPr>
      </p:pic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CA84FE85-8C64-D3B4-D260-1181DBF8B9C7}"/>
              </a:ext>
            </a:extLst>
          </p:cNvPr>
          <p:cNvSpPr/>
          <p:nvPr/>
        </p:nvSpPr>
        <p:spPr>
          <a:xfrm>
            <a:off x="8868522" y="3925764"/>
            <a:ext cx="2163929" cy="51710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Select “Manage Agency”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55182E-1616-D51A-C516-A8B5A6BDF4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7655" y="958952"/>
            <a:ext cx="2012353" cy="3887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A047E8-E4CF-6AA4-89C9-45276F680096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4016189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CREATING A NEW TEAM</a:t>
            </a:r>
            <a:endParaRPr lang="en-US">
              <a:latin typeface="Aptos" panose="020B0004020202020204" pitchFamily="34" charset="0"/>
            </a:endParaRP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0F936CB-E295-F59A-F97B-D0ED09C923DD}"/>
              </a:ext>
            </a:extLst>
          </p:cNvPr>
          <p:cNvSpPr/>
          <p:nvPr/>
        </p:nvSpPr>
        <p:spPr>
          <a:xfrm>
            <a:off x="345933" y="1715033"/>
            <a:ext cx="3431900" cy="75847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A team must be created before admins and users can be invited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622801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5B17D6-59A7-324F-82FD-861A01023C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65F6463-973A-CE1C-1D12-11C753E6BB70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SUBAGENT-CONSOLIDATOR FLOW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OVERVIEW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CE93DA2-6736-B486-8588-7999853BBF30}"/>
              </a:ext>
            </a:extLst>
          </p:cNvPr>
          <p:cNvSpPr/>
          <p:nvPr/>
        </p:nvSpPr>
        <p:spPr>
          <a:xfrm>
            <a:off x="6367340" y="4062963"/>
            <a:ext cx="1906959" cy="4464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atin typeface="Aptos" panose="020B0004020202020204" pitchFamily="34" charset="0"/>
              </a:rPr>
              <a:t>Consolidator</a:t>
            </a:r>
          </a:p>
          <a:p>
            <a:pPr algn="ctr"/>
            <a:r>
              <a:rPr lang="en-US" sz="1100" i="1">
                <a:latin typeface="Aptos" panose="020B0004020202020204" pitchFamily="34" charset="0"/>
              </a:rPr>
              <a:t>32300001</a:t>
            </a:r>
            <a:endParaRPr lang="en-SG" sz="1100" i="1">
              <a:highlight>
                <a:srgbClr val="FF0000"/>
              </a:highlight>
              <a:latin typeface="Aptos" panose="020B00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FEEF2DF-86EE-F8DA-9B49-727124841B52}"/>
              </a:ext>
            </a:extLst>
          </p:cNvPr>
          <p:cNvSpPr/>
          <p:nvPr/>
        </p:nvSpPr>
        <p:spPr>
          <a:xfrm>
            <a:off x="6367340" y="4603655"/>
            <a:ext cx="1906959" cy="2743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002060"/>
                </a:solidFill>
                <a:latin typeface="Aptos" panose="020B0004020202020204" pitchFamily="34" charset="0"/>
              </a:rPr>
              <a:t>Master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303070A-D2DB-B75B-A0DB-5642630099E7}"/>
              </a:ext>
            </a:extLst>
          </p:cNvPr>
          <p:cNvSpPr/>
          <p:nvPr/>
        </p:nvSpPr>
        <p:spPr>
          <a:xfrm>
            <a:off x="6370065" y="4989478"/>
            <a:ext cx="1904601" cy="4572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atin typeface="Aptos" panose="020B0004020202020204" pitchFamily="34" charset="0"/>
              </a:rPr>
              <a:t>Team</a:t>
            </a:r>
            <a:endParaRPr lang="en-US" sz="1100">
              <a:latin typeface="Aptos" panose="020B0004020202020204" pitchFamily="34" charset="0"/>
            </a:endParaRPr>
          </a:p>
          <a:p>
            <a:pPr algn="ctr"/>
            <a:r>
              <a:rPr lang="en-US" sz="1100" i="1">
                <a:latin typeface="Aptos" panose="020B0004020202020204" pitchFamily="34" charset="0"/>
              </a:rPr>
              <a:t>32300001</a:t>
            </a:r>
            <a:endParaRPr lang="en-SG" sz="1100" i="1">
              <a:highlight>
                <a:srgbClr val="FF0000"/>
              </a:highlight>
              <a:latin typeface="Aptos" panose="020B00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45ADA75-F7C7-5B92-EEA4-01672B3EEDB0}"/>
              </a:ext>
            </a:extLst>
          </p:cNvPr>
          <p:cNvSpPr/>
          <p:nvPr/>
        </p:nvSpPr>
        <p:spPr>
          <a:xfrm>
            <a:off x="6370066" y="5512698"/>
            <a:ext cx="1904598" cy="2743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Admin</a:t>
            </a:r>
            <a:endParaRPr lang="en-SG" sz="1400">
              <a:solidFill>
                <a:schemeClr val="accent1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674AED5-E63F-61CA-5F70-670B0B766A56}"/>
              </a:ext>
            </a:extLst>
          </p:cNvPr>
          <p:cNvSpPr/>
          <p:nvPr/>
        </p:nvSpPr>
        <p:spPr>
          <a:xfrm>
            <a:off x="6370066" y="5844990"/>
            <a:ext cx="1904599" cy="2743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User</a:t>
            </a:r>
            <a:endParaRPr lang="en-SG" sz="1400" i="1">
              <a:solidFill>
                <a:schemeClr val="accent1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B37DF4-5CC2-C189-2AE6-B8E0F8F6DFDE}"/>
              </a:ext>
            </a:extLst>
          </p:cNvPr>
          <p:cNvSpPr/>
          <p:nvPr/>
        </p:nvSpPr>
        <p:spPr>
          <a:xfrm>
            <a:off x="5107471" y="6142444"/>
            <a:ext cx="1659653" cy="5900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Queue booking to consolidator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C5F057D-A96E-0C2B-C2F9-50CC7E9AEDCE}"/>
              </a:ext>
            </a:extLst>
          </p:cNvPr>
          <p:cNvSpPr/>
          <p:nvPr/>
        </p:nvSpPr>
        <p:spPr>
          <a:xfrm>
            <a:off x="3565110" y="4062963"/>
            <a:ext cx="1906959" cy="446446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atin typeface="Aptos" panose="020B0004020202020204" pitchFamily="34" charset="0"/>
              </a:rPr>
              <a:t>Subagent</a:t>
            </a:r>
          </a:p>
          <a:p>
            <a:pPr algn="ctr"/>
            <a:r>
              <a:rPr lang="en-US" sz="1100" i="1">
                <a:latin typeface="Aptos" panose="020B0004020202020204" pitchFamily="34" charset="0"/>
              </a:rPr>
              <a:t>98700001</a:t>
            </a:r>
            <a:endParaRPr lang="en-SG" sz="1100" i="1">
              <a:highlight>
                <a:srgbClr val="FF0000"/>
              </a:highlight>
              <a:latin typeface="Aptos" panose="020B00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83B7E19-9C1F-0968-B9F3-E16205D5E92C}"/>
              </a:ext>
            </a:extLst>
          </p:cNvPr>
          <p:cNvSpPr/>
          <p:nvPr/>
        </p:nvSpPr>
        <p:spPr>
          <a:xfrm>
            <a:off x="3565110" y="4603655"/>
            <a:ext cx="1906959" cy="2743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002060"/>
                </a:solidFill>
                <a:latin typeface="Aptos" panose="020B0004020202020204" pitchFamily="34" charset="0"/>
              </a:rPr>
              <a:t>Master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7DAC47-C586-7FD8-FDC1-8EA211F58507}"/>
              </a:ext>
            </a:extLst>
          </p:cNvPr>
          <p:cNvSpPr/>
          <p:nvPr/>
        </p:nvSpPr>
        <p:spPr>
          <a:xfrm>
            <a:off x="3567835" y="4989478"/>
            <a:ext cx="1904601" cy="4572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atin typeface="Aptos" panose="020B0004020202020204" pitchFamily="34" charset="0"/>
              </a:rPr>
              <a:t>Team</a:t>
            </a:r>
            <a:endParaRPr lang="en-US" sz="1100">
              <a:latin typeface="Aptos" panose="020B0004020202020204" pitchFamily="34" charset="0"/>
            </a:endParaRPr>
          </a:p>
          <a:p>
            <a:pPr algn="ctr"/>
            <a:r>
              <a:rPr lang="en-US" sz="1100" i="1">
                <a:latin typeface="Aptos" panose="020B0004020202020204" pitchFamily="34" charset="0"/>
              </a:rPr>
              <a:t>98700001</a:t>
            </a:r>
            <a:endParaRPr lang="en-SG" sz="1100" i="1">
              <a:highlight>
                <a:srgbClr val="FF0000"/>
              </a:highlight>
              <a:latin typeface="Aptos" panose="020B00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6B7C4EA-7826-FE75-B9F2-1F57A489A693}"/>
              </a:ext>
            </a:extLst>
          </p:cNvPr>
          <p:cNvSpPr/>
          <p:nvPr/>
        </p:nvSpPr>
        <p:spPr>
          <a:xfrm>
            <a:off x="3567836" y="5512698"/>
            <a:ext cx="1904598" cy="2743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Admin</a:t>
            </a:r>
            <a:endParaRPr lang="en-SG" sz="1400">
              <a:solidFill>
                <a:schemeClr val="accent1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1EF87B1-43C3-4452-5CF4-1DA22ECB6EF8}"/>
              </a:ext>
            </a:extLst>
          </p:cNvPr>
          <p:cNvSpPr/>
          <p:nvPr/>
        </p:nvSpPr>
        <p:spPr>
          <a:xfrm>
            <a:off x="3567836" y="5844990"/>
            <a:ext cx="1904599" cy="2743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User</a:t>
            </a:r>
            <a:endParaRPr lang="en-SG" sz="1400" i="1">
              <a:solidFill>
                <a:schemeClr val="accent1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973083D5-52F6-2C14-9E54-43160617BEBC}"/>
              </a:ext>
            </a:extLst>
          </p:cNvPr>
          <p:cNvCxnSpPr>
            <a:cxnSpLocks/>
            <a:stCxn id="9" idx="3"/>
            <a:endCxn id="4" idx="1"/>
          </p:cNvCxnSpPr>
          <p:nvPr/>
        </p:nvCxnSpPr>
        <p:spPr>
          <a:xfrm flipV="1">
            <a:off x="5472434" y="4286186"/>
            <a:ext cx="894906" cy="1363672"/>
          </a:xfrm>
          <a:prstGeom prst="bentConnector3">
            <a:avLst>
              <a:gd name="adj1" fmla="val 50000"/>
            </a:avLst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7D9FC49F-FB65-B697-ED43-F3341BD8AF88}"/>
              </a:ext>
            </a:extLst>
          </p:cNvPr>
          <p:cNvSpPr/>
          <p:nvPr/>
        </p:nvSpPr>
        <p:spPr>
          <a:xfrm>
            <a:off x="82892" y="2298689"/>
            <a:ext cx="1939857" cy="15629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ctr"/>
            <a:r>
              <a:rPr lang="en-US" b="1">
                <a:latin typeface="Aptos" panose="020B0004020202020204" pitchFamily="34" charset="0"/>
                <a:cs typeface="Calibri Light"/>
              </a:rPr>
              <a:t>Registration</a:t>
            </a:r>
            <a:br>
              <a:rPr lang="en-US">
                <a:latin typeface="Aptos" panose="020B0004020202020204" pitchFamily="34" charset="0"/>
                <a:cs typeface="Calibri Light"/>
              </a:rPr>
            </a:br>
            <a:r>
              <a:rPr lang="en-US" sz="1500">
                <a:latin typeface="Aptos" panose="020B0004020202020204" pitchFamily="34" charset="0"/>
                <a:cs typeface="Calibri Light"/>
              </a:rPr>
              <a:t>Consolidator and subagent each register their own Master account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C38106B-C7F1-EBE8-913E-E2F20A6B111D}"/>
              </a:ext>
            </a:extLst>
          </p:cNvPr>
          <p:cNvSpPr/>
          <p:nvPr/>
        </p:nvSpPr>
        <p:spPr>
          <a:xfrm>
            <a:off x="2373472" y="2298689"/>
            <a:ext cx="2383276" cy="15629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ctr"/>
            <a:r>
              <a:rPr lang="en-US" b="1">
                <a:latin typeface="Aptos" panose="020B0004020202020204" pitchFamily="34" charset="0"/>
                <a:cs typeface="Calibri Light"/>
              </a:rPr>
              <a:t>Appoint Subagent</a:t>
            </a:r>
          </a:p>
          <a:p>
            <a:pPr marL="371475" indent="-285750">
              <a:buFont typeface="Arial" panose="020B0604020202020204" pitchFamily="34" charset="0"/>
              <a:buChar char="•"/>
            </a:pPr>
            <a:r>
              <a:rPr lang="en-US" sz="1500">
                <a:latin typeface="Aptos" panose="020B0004020202020204" pitchFamily="34" charset="0"/>
                <a:cs typeface="Calibri Light"/>
              </a:rPr>
              <a:t>Consolidator appoints subagent</a:t>
            </a:r>
          </a:p>
          <a:p>
            <a:pPr marL="371475" indent="-285750">
              <a:buFont typeface="Arial" panose="020B0604020202020204" pitchFamily="34" charset="0"/>
              <a:buChar char="•"/>
            </a:pPr>
            <a:r>
              <a:rPr lang="en-US" sz="1500">
                <a:latin typeface="Aptos" panose="020B0004020202020204" pitchFamily="34" charset="0"/>
                <a:cs typeface="Calibri Light"/>
              </a:rPr>
              <a:t>Subagent accepts appointment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D3A3CF2-0349-54B4-9CB5-6DF5D2F4C4CB}"/>
              </a:ext>
            </a:extLst>
          </p:cNvPr>
          <p:cNvSpPr/>
          <p:nvPr/>
        </p:nvSpPr>
        <p:spPr>
          <a:xfrm>
            <a:off x="5107471" y="2298689"/>
            <a:ext cx="1939857" cy="15629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ctr"/>
            <a:r>
              <a:rPr lang="en-US" b="1">
                <a:latin typeface="Aptos" panose="020B0004020202020204" pitchFamily="34" charset="0"/>
                <a:cs typeface="Calibri Light"/>
              </a:rPr>
              <a:t>Subagent create booking</a:t>
            </a:r>
          </a:p>
          <a:p>
            <a:pPr marL="85725" algn="ctr"/>
            <a:r>
              <a:rPr lang="en-US" sz="1500">
                <a:latin typeface="Aptos" panose="020B0004020202020204" pitchFamily="34" charset="0"/>
                <a:cs typeface="Calibri Light"/>
              </a:rPr>
              <a:t>Using subagent’s own agent code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CB5734B-EF6F-94F8-6473-7F98D05A4D18}"/>
              </a:ext>
            </a:extLst>
          </p:cNvPr>
          <p:cNvSpPr/>
          <p:nvPr/>
        </p:nvSpPr>
        <p:spPr>
          <a:xfrm>
            <a:off x="7619761" y="2298689"/>
            <a:ext cx="1939857" cy="15629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ctr"/>
            <a:r>
              <a:rPr lang="en-US" b="1">
                <a:latin typeface="Aptos" panose="020B0004020202020204" pitchFamily="34" charset="0"/>
                <a:cs typeface="Calibri Light"/>
              </a:rPr>
              <a:t>Queue to consolidator for payment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7EDAC9F-9BD5-0D59-4842-5255A9BEDFB3}"/>
              </a:ext>
            </a:extLst>
          </p:cNvPr>
          <p:cNvCxnSpPr>
            <a:cxnSpLocks/>
            <a:stCxn id="31" idx="6"/>
            <a:endCxn id="37" idx="2"/>
          </p:cNvCxnSpPr>
          <p:nvPr/>
        </p:nvCxnSpPr>
        <p:spPr>
          <a:xfrm>
            <a:off x="1666774" y="1609206"/>
            <a:ext cx="1284382" cy="0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04C0F1A-9EC3-05D2-CA60-86634D1D3164}"/>
              </a:ext>
            </a:extLst>
          </p:cNvPr>
          <p:cNvCxnSpPr>
            <a:cxnSpLocks/>
            <a:stCxn id="37" idx="6"/>
            <a:endCxn id="36" idx="2"/>
          </p:cNvCxnSpPr>
          <p:nvPr/>
        </p:nvCxnSpPr>
        <p:spPr>
          <a:xfrm>
            <a:off x="4179064" y="1609206"/>
            <a:ext cx="1284382" cy="0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7FF7D1C-342D-0A80-8275-35D352957AEE}"/>
              </a:ext>
            </a:extLst>
          </p:cNvPr>
          <p:cNvCxnSpPr>
            <a:cxnSpLocks/>
            <a:stCxn id="36" idx="6"/>
            <a:endCxn id="41" idx="2"/>
          </p:cNvCxnSpPr>
          <p:nvPr/>
        </p:nvCxnSpPr>
        <p:spPr>
          <a:xfrm>
            <a:off x="6691354" y="1609206"/>
            <a:ext cx="1284382" cy="0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64FDFFF9-C18D-5043-D627-416F1A98E89F}"/>
              </a:ext>
            </a:extLst>
          </p:cNvPr>
          <p:cNvSpPr/>
          <p:nvPr/>
        </p:nvSpPr>
        <p:spPr>
          <a:xfrm>
            <a:off x="438866" y="995252"/>
            <a:ext cx="1227908" cy="1227908"/>
          </a:xfrm>
          <a:prstGeom prst="ellipse">
            <a:avLst/>
          </a:prstGeom>
          <a:solidFill>
            <a:srgbClr val="0025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>
                <a:solidFill>
                  <a:srgbClr val="FFC000"/>
                </a:solidFill>
                <a:latin typeface="Aptos" panose="020B0004020202020204" pitchFamily="34" charset="0"/>
              </a:rPr>
              <a:t>1</a:t>
            </a:r>
            <a:endParaRPr lang="en-SG" sz="3600">
              <a:solidFill>
                <a:srgbClr val="FFC000"/>
              </a:solidFill>
              <a:latin typeface="Aptos" panose="020B0004020202020204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89B10B0-8CA3-0362-376D-6A3481F9E360}"/>
              </a:ext>
            </a:extLst>
          </p:cNvPr>
          <p:cNvSpPr/>
          <p:nvPr/>
        </p:nvSpPr>
        <p:spPr>
          <a:xfrm>
            <a:off x="5463446" y="995252"/>
            <a:ext cx="1227908" cy="1227908"/>
          </a:xfrm>
          <a:prstGeom prst="ellipse">
            <a:avLst/>
          </a:prstGeom>
          <a:solidFill>
            <a:srgbClr val="0025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>
                <a:solidFill>
                  <a:srgbClr val="FFC000"/>
                </a:solidFill>
                <a:latin typeface="Aptos" panose="020B0004020202020204" pitchFamily="34" charset="0"/>
              </a:rPr>
              <a:t>3</a:t>
            </a:r>
            <a:endParaRPr lang="en-SG" sz="3600">
              <a:solidFill>
                <a:srgbClr val="FFC000"/>
              </a:solidFill>
              <a:latin typeface="Aptos" panose="020B0004020202020204" pitchFamily="34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2A93882C-00FF-1A78-EC72-77CBF1E603E4}"/>
              </a:ext>
            </a:extLst>
          </p:cNvPr>
          <p:cNvSpPr/>
          <p:nvPr/>
        </p:nvSpPr>
        <p:spPr>
          <a:xfrm>
            <a:off x="2951156" y="995252"/>
            <a:ext cx="1227908" cy="1227908"/>
          </a:xfrm>
          <a:prstGeom prst="ellipse">
            <a:avLst/>
          </a:prstGeom>
          <a:solidFill>
            <a:srgbClr val="0025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>
                <a:solidFill>
                  <a:srgbClr val="FFC000"/>
                </a:solidFill>
                <a:latin typeface="Aptos" panose="020B0004020202020204" pitchFamily="34" charset="0"/>
              </a:rPr>
              <a:t>2</a:t>
            </a:r>
            <a:endParaRPr lang="en-SG" sz="3600">
              <a:solidFill>
                <a:srgbClr val="FFC000"/>
              </a:solidFill>
              <a:latin typeface="Aptos" panose="020B0004020202020204" pitchFamily="34" charset="0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1E7590EC-A08B-E300-E093-C6731704267E}"/>
              </a:ext>
            </a:extLst>
          </p:cNvPr>
          <p:cNvSpPr/>
          <p:nvPr/>
        </p:nvSpPr>
        <p:spPr>
          <a:xfrm>
            <a:off x="7975736" y="995252"/>
            <a:ext cx="1227908" cy="1227908"/>
          </a:xfrm>
          <a:prstGeom prst="ellipse">
            <a:avLst/>
          </a:prstGeom>
          <a:solidFill>
            <a:srgbClr val="0025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>
                <a:solidFill>
                  <a:srgbClr val="FFC000"/>
                </a:solidFill>
                <a:latin typeface="Aptos" panose="020B0004020202020204" pitchFamily="34" charset="0"/>
              </a:rPr>
              <a:t>4</a:t>
            </a:r>
            <a:endParaRPr lang="en-SG" sz="3600">
              <a:solidFill>
                <a:srgbClr val="FFC000"/>
              </a:solidFill>
              <a:latin typeface="Aptos" panose="020B000402020202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A6CD7BF-1831-9539-2A6A-49B9BC7E226E}"/>
              </a:ext>
            </a:extLst>
          </p:cNvPr>
          <p:cNvSpPr/>
          <p:nvPr/>
        </p:nvSpPr>
        <p:spPr>
          <a:xfrm>
            <a:off x="10488025" y="995252"/>
            <a:ext cx="1227908" cy="1227908"/>
          </a:xfrm>
          <a:prstGeom prst="ellipse">
            <a:avLst/>
          </a:prstGeom>
          <a:solidFill>
            <a:srgbClr val="0025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>
                <a:solidFill>
                  <a:srgbClr val="FFC000"/>
                </a:solidFill>
                <a:latin typeface="Aptos" panose="020B0004020202020204" pitchFamily="34" charset="0"/>
              </a:rPr>
              <a:t>5</a:t>
            </a:r>
            <a:endParaRPr lang="en-SG" sz="3600">
              <a:solidFill>
                <a:srgbClr val="FFC000"/>
              </a:solidFill>
              <a:latin typeface="Aptos" panose="020B00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1073072-1E4C-AEAA-BE5D-2A29CF331C0C}"/>
              </a:ext>
            </a:extLst>
          </p:cNvPr>
          <p:cNvSpPr/>
          <p:nvPr/>
        </p:nvSpPr>
        <p:spPr>
          <a:xfrm>
            <a:off x="10132051" y="2298689"/>
            <a:ext cx="1939857" cy="15629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ctr"/>
            <a:r>
              <a:rPr lang="en-US" b="1">
                <a:latin typeface="Aptos" panose="020B0004020202020204" pitchFamily="34" charset="0"/>
                <a:cs typeface="Calibri Light"/>
              </a:rPr>
              <a:t>Complete Queue</a:t>
            </a:r>
          </a:p>
          <a:p>
            <a:pPr marL="85725" algn="ctr"/>
            <a:r>
              <a:rPr lang="en-US" sz="1500">
                <a:latin typeface="Aptos" panose="020B0004020202020204" pitchFamily="34" charset="0"/>
                <a:cs typeface="Calibri Light"/>
              </a:rPr>
              <a:t>Return booking to subagent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76E8479-5F74-E131-AE73-EF574BF55E78}"/>
              </a:ext>
            </a:extLst>
          </p:cNvPr>
          <p:cNvCxnSpPr>
            <a:cxnSpLocks/>
            <a:stCxn id="41" idx="6"/>
            <a:endCxn id="12" idx="2"/>
          </p:cNvCxnSpPr>
          <p:nvPr/>
        </p:nvCxnSpPr>
        <p:spPr>
          <a:xfrm>
            <a:off x="9203644" y="1609206"/>
            <a:ext cx="1284381" cy="0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258871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681668-C6C2-9503-0D30-6262B9D544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4DDF42B-1EAA-D023-5C11-A8F8A9880B01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SUBAGENT-CONSOLIDATOR FLOW - REGISTRATION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BEE1C0-35E8-F605-127F-AE570C222700}"/>
              </a:ext>
            </a:extLst>
          </p:cNvPr>
          <p:cNvSpPr/>
          <p:nvPr/>
        </p:nvSpPr>
        <p:spPr>
          <a:xfrm>
            <a:off x="604238" y="3297849"/>
            <a:ext cx="1906959" cy="4464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atin typeface="Aptos" panose="020B0004020202020204" pitchFamily="34" charset="0"/>
              </a:rPr>
              <a:t>Consolidator</a:t>
            </a:r>
          </a:p>
          <a:p>
            <a:pPr algn="ctr"/>
            <a:r>
              <a:rPr lang="en-US" sz="1100" i="1">
                <a:latin typeface="Aptos" panose="020B0004020202020204" pitchFamily="34" charset="0"/>
              </a:rPr>
              <a:t>32300001</a:t>
            </a:r>
            <a:endParaRPr lang="en-SG" sz="1100" i="1">
              <a:highlight>
                <a:srgbClr val="FF0000"/>
              </a:highlight>
              <a:latin typeface="Aptos" panose="020B00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462A92-64F3-D098-0375-93FF6C6CEC1F}"/>
              </a:ext>
            </a:extLst>
          </p:cNvPr>
          <p:cNvSpPr/>
          <p:nvPr/>
        </p:nvSpPr>
        <p:spPr>
          <a:xfrm>
            <a:off x="604238" y="3838541"/>
            <a:ext cx="1906959" cy="2743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002060"/>
                </a:solidFill>
                <a:latin typeface="Aptos" panose="020B0004020202020204" pitchFamily="34" charset="0"/>
              </a:rPr>
              <a:t>Master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FB6E55-8C18-1A35-C8C1-A7940BA2AEA2}"/>
              </a:ext>
            </a:extLst>
          </p:cNvPr>
          <p:cNvSpPr/>
          <p:nvPr/>
        </p:nvSpPr>
        <p:spPr>
          <a:xfrm>
            <a:off x="606963" y="4224364"/>
            <a:ext cx="1904601" cy="4572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atin typeface="Aptos" panose="020B0004020202020204" pitchFamily="34" charset="0"/>
              </a:rPr>
              <a:t>Team</a:t>
            </a:r>
            <a:endParaRPr lang="en-US" sz="1100">
              <a:latin typeface="Aptos" panose="020B0004020202020204" pitchFamily="34" charset="0"/>
            </a:endParaRPr>
          </a:p>
          <a:p>
            <a:pPr algn="ctr"/>
            <a:r>
              <a:rPr lang="en-US" sz="1100" i="1">
                <a:latin typeface="Aptos" panose="020B0004020202020204" pitchFamily="34" charset="0"/>
              </a:rPr>
              <a:t>32300001</a:t>
            </a:r>
            <a:endParaRPr lang="en-SG" sz="1100" i="1">
              <a:highlight>
                <a:srgbClr val="FF0000"/>
              </a:highlight>
              <a:latin typeface="Aptos" panose="020B00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533B48-E89C-57DE-F2A3-C65C62245E64}"/>
              </a:ext>
            </a:extLst>
          </p:cNvPr>
          <p:cNvSpPr/>
          <p:nvPr/>
        </p:nvSpPr>
        <p:spPr>
          <a:xfrm>
            <a:off x="606964" y="4747584"/>
            <a:ext cx="1904598" cy="2743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Admin</a:t>
            </a:r>
            <a:endParaRPr lang="en-SG" sz="1400">
              <a:solidFill>
                <a:schemeClr val="accent1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5D71324-C9CE-68F2-DB43-4A6B15A0C128}"/>
              </a:ext>
            </a:extLst>
          </p:cNvPr>
          <p:cNvSpPr/>
          <p:nvPr/>
        </p:nvSpPr>
        <p:spPr>
          <a:xfrm>
            <a:off x="606964" y="5079876"/>
            <a:ext cx="1904599" cy="2743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User</a:t>
            </a:r>
            <a:endParaRPr lang="en-SG" sz="1400" i="1">
              <a:solidFill>
                <a:schemeClr val="accent1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25DAACB-63A4-ADC4-7065-3AA74FA2820C}"/>
              </a:ext>
            </a:extLst>
          </p:cNvPr>
          <p:cNvSpPr/>
          <p:nvPr/>
        </p:nvSpPr>
        <p:spPr>
          <a:xfrm>
            <a:off x="3394614" y="3297849"/>
            <a:ext cx="1906959" cy="446446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atin typeface="Aptos" panose="020B0004020202020204" pitchFamily="34" charset="0"/>
              </a:rPr>
              <a:t>Subagent</a:t>
            </a:r>
          </a:p>
          <a:p>
            <a:pPr algn="ctr"/>
            <a:r>
              <a:rPr lang="en-US" sz="1100" i="1">
                <a:latin typeface="Aptos" panose="020B0004020202020204" pitchFamily="34" charset="0"/>
              </a:rPr>
              <a:t>98700001</a:t>
            </a:r>
            <a:endParaRPr lang="en-SG" sz="1100" i="1">
              <a:highlight>
                <a:srgbClr val="FF0000"/>
              </a:highlight>
              <a:latin typeface="Aptos" panose="020B00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669EDC3-A61C-D312-86AB-960691437F9A}"/>
              </a:ext>
            </a:extLst>
          </p:cNvPr>
          <p:cNvSpPr/>
          <p:nvPr/>
        </p:nvSpPr>
        <p:spPr>
          <a:xfrm>
            <a:off x="3394614" y="3838541"/>
            <a:ext cx="1906959" cy="2743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002060"/>
                </a:solidFill>
                <a:latin typeface="Aptos" panose="020B0004020202020204" pitchFamily="34" charset="0"/>
              </a:rPr>
              <a:t>Master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26878A2-B8E4-06DA-F005-D1D376820AD2}"/>
              </a:ext>
            </a:extLst>
          </p:cNvPr>
          <p:cNvSpPr/>
          <p:nvPr/>
        </p:nvSpPr>
        <p:spPr>
          <a:xfrm>
            <a:off x="3396972" y="4224364"/>
            <a:ext cx="1904601" cy="4572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atin typeface="Aptos" panose="020B0004020202020204" pitchFamily="34" charset="0"/>
              </a:rPr>
              <a:t>Team</a:t>
            </a:r>
            <a:endParaRPr lang="en-US" sz="1100">
              <a:latin typeface="Aptos" panose="020B0004020202020204" pitchFamily="34" charset="0"/>
            </a:endParaRPr>
          </a:p>
          <a:p>
            <a:pPr algn="ctr"/>
            <a:r>
              <a:rPr lang="en-US" sz="1100" i="1">
                <a:latin typeface="Aptos" panose="020B0004020202020204" pitchFamily="34" charset="0"/>
              </a:rPr>
              <a:t>98700001</a:t>
            </a:r>
            <a:endParaRPr lang="en-SG" sz="1100" i="1">
              <a:highlight>
                <a:srgbClr val="FF0000"/>
              </a:highlight>
              <a:latin typeface="Aptos" panose="020B00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F11D27-5369-D5CA-6990-CC2B259D3280}"/>
              </a:ext>
            </a:extLst>
          </p:cNvPr>
          <p:cNvSpPr/>
          <p:nvPr/>
        </p:nvSpPr>
        <p:spPr>
          <a:xfrm>
            <a:off x="3396975" y="4747584"/>
            <a:ext cx="1904598" cy="2743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Admin</a:t>
            </a:r>
            <a:endParaRPr lang="en-SG" sz="1400">
              <a:solidFill>
                <a:schemeClr val="accent1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53842-6801-0A3C-44E9-BD08D039D847}"/>
              </a:ext>
            </a:extLst>
          </p:cNvPr>
          <p:cNvSpPr/>
          <p:nvPr/>
        </p:nvSpPr>
        <p:spPr>
          <a:xfrm>
            <a:off x="3396974" y="5079876"/>
            <a:ext cx="1904599" cy="2743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User</a:t>
            </a:r>
            <a:endParaRPr lang="en-SG" sz="1400" i="1">
              <a:solidFill>
                <a:schemeClr val="accent1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65583A-20AD-EC06-48D1-3652154CC8FD}"/>
              </a:ext>
            </a:extLst>
          </p:cNvPr>
          <p:cNvSpPr/>
          <p:nvPr/>
        </p:nvSpPr>
        <p:spPr>
          <a:xfrm>
            <a:off x="6672662" y="205253"/>
            <a:ext cx="1407305" cy="300436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ctr"/>
            <a:r>
              <a:rPr lang="en-US" sz="1600" b="1">
                <a:latin typeface="Aptos" panose="020B0004020202020204" pitchFamily="34" charset="0"/>
                <a:cs typeface="Calibri Light"/>
              </a:rPr>
              <a:t>Registration</a:t>
            </a:r>
            <a:endParaRPr lang="en-US" sz="1600">
              <a:latin typeface="Aptos" panose="020B0004020202020204" pitchFamily="34" charset="0"/>
              <a:cs typeface="Calibri Light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CA9D40B-AA20-7D06-F960-2EDF2EA7BD95}"/>
              </a:ext>
            </a:extLst>
          </p:cNvPr>
          <p:cNvSpPr/>
          <p:nvPr/>
        </p:nvSpPr>
        <p:spPr>
          <a:xfrm>
            <a:off x="6372226" y="205253"/>
            <a:ext cx="300436" cy="30043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chemeClr val="bg1"/>
                </a:solidFill>
                <a:latin typeface="Aptos" panose="020B0004020202020204" pitchFamily="34" charset="0"/>
              </a:rPr>
              <a:t>1</a:t>
            </a:r>
            <a:endParaRPr lang="en-SG" sz="16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53D51BB-7D04-5300-0CFA-37B2658A63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9948" y="1537043"/>
            <a:ext cx="6292949" cy="4459065"/>
          </a:xfrm>
          <a:prstGeom prst="rect">
            <a:avLst/>
          </a:prstGeom>
        </p:spPr>
      </p:pic>
      <p:sp>
        <p:nvSpPr>
          <p:cNvPr id="21" name="Rectangle: Diagonal Corners Rounded 20">
            <a:extLst>
              <a:ext uri="{FF2B5EF4-FFF2-40B4-BE49-F238E27FC236}">
                <a16:creationId xmlns:a16="http://schemas.microsoft.com/office/drawing/2014/main" id="{CBBF3212-096B-00C5-AE20-B85E96FAE524}"/>
              </a:ext>
            </a:extLst>
          </p:cNvPr>
          <p:cNvSpPr/>
          <p:nvPr/>
        </p:nvSpPr>
        <p:spPr>
          <a:xfrm>
            <a:off x="573931" y="1537043"/>
            <a:ext cx="4727642" cy="157666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Consolidators and subagents should each register for their own Master account and have their own team structures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Subagents can register with</a:t>
            </a:r>
          </a:p>
          <a:p>
            <a:pPr marL="742950" lvl="1" indent="-285750" defTabSz="914400" fontAlgn="base">
              <a:buFont typeface="Arial" panose="020B0604020202020204" pitchFamily="34" charset="0"/>
              <a:buChar char="•"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IATA/ARC/TIDS code</a:t>
            </a:r>
          </a:p>
          <a:p>
            <a:pPr marL="742950" lvl="1" indent="-285750" defTabSz="914400" fontAlgn="base">
              <a:buFont typeface="Arial" panose="020B0604020202020204" pitchFamily="34" charset="0"/>
              <a:buChar char="•"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Register as non-IATA accredited agent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7C287AD-C8BF-1C3D-02BC-45567E05E02D}"/>
              </a:ext>
            </a:extLst>
          </p:cNvPr>
          <p:cNvSpPr/>
          <p:nvPr/>
        </p:nvSpPr>
        <p:spPr>
          <a:xfrm>
            <a:off x="4032364" y="599452"/>
            <a:ext cx="1920240" cy="274320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  <a:latin typeface="Aptos" panose="020B0004020202020204" pitchFamily="34" charset="0"/>
              </a:rPr>
              <a:t>Subagent</a:t>
            </a:r>
            <a:endParaRPr lang="en-SG" sz="12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979D8D2-AF80-9863-108B-A32DB0DF113C}"/>
              </a:ext>
            </a:extLst>
          </p:cNvPr>
          <p:cNvSpPr/>
          <p:nvPr/>
        </p:nvSpPr>
        <p:spPr>
          <a:xfrm>
            <a:off x="2112124" y="599452"/>
            <a:ext cx="1920240" cy="2743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  <a:latin typeface="Aptos" panose="020B0004020202020204" pitchFamily="34" charset="0"/>
              </a:rPr>
              <a:t>Consolidator</a:t>
            </a:r>
            <a:endParaRPr lang="en-SG" sz="12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759591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101D399-90B8-A831-015F-452D258E50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247" y="933764"/>
            <a:ext cx="8389057" cy="5859558"/>
          </a:xfrm>
          <a:prstGeom prst="rect">
            <a:avLst/>
          </a:prstGeom>
        </p:spPr>
      </p:pic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0455CD2B-68F8-45A5-7766-035CD3075B72}"/>
              </a:ext>
            </a:extLst>
          </p:cNvPr>
          <p:cNvSpPr/>
          <p:nvPr/>
        </p:nvSpPr>
        <p:spPr>
          <a:xfrm>
            <a:off x="6130296" y="3585081"/>
            <a:ext cx="4228696" cy="1233646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Click “Appoint” to appoint a subagent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400">
              <a:solidFill>
                <a:srgbClr val="000000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Please reach out to your local SQ office to help batch appoint subagents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475E36-0E0A-4825-8409-B8E967D5E12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2208">
            <a:off x="8500042" y="2872333"/>
            <a:ext cx="695495" cy="6954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2FB6B0-6748-FFC1-6C67-57C4ED34C933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SUBAGENT-CONSOLIDATOR FLOW – APPOINT SUBAGENT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55488D5-CDBC-97D0-F503-9892A9EC2619}"/>
              </a:ext>
            </a:extLst>
          </p:cNvPr>
          <p:cNvSpPr/>
          <p:nvPr/>
        </p:nvSpPr>
        <p:spPr>
          <a:xfrm>
            <a:off x="6672662" y="213751"/>
            <a:ext cx="2005399" cy="300436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ctr"/>
            <a:r>
              <a:rPr lang="en-US" sz="1600" b="1">
                <a:latin typeface="Aptos" panose="020B0004020202020204" pitchFamily="34" charset="0"/>
                <a:cs typeface="Calibri Light"/>
              </a:rPr>
              <a:t>Appoint Subagent</a:t>
            </a:r>
            <a:endParaRPr lang="en-US" sz="1600">
              <a:latin typeface="Aptos" panose="020B0004020202020204" pitchFamily="34" charset="0"/>
              <a:cs typeface="Calibri Light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624EB63-2D30-8812-10AC-067F5ADE3B19}"/>
              </a:ext>
            </a:extLst>
          </p:cNvPr>
          <p:cNvSpPr/>
          <p:nvPr/>
        </p:nvSpPr>
        <p:spPr>
          <a:xfrm>
            <a:off x="6372226" y="213751"/>
            <a:ext cx="300436" cy="30043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chemeClr val="bg1"/>
                </a:solidFill>
                <a:latin typeface="Aptos" panose="020B0004020202020204" pitchFamily="34" charset="0"/>
              </a:rPr>
              <a:t>2</a:t>
            </a:r>
            <a:endParaRPr lang="en-SG" sz="16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DFDCAA27-E014-8C8A-6BAE-82518C3F700D}"/>
              </a:ext>
            </a:extLst>
          </p:cNvPr>
          <p:cNvSpPr/>
          <p:nvPr/>
        </p:nvSpPr>
        <p:spPr>
          <a:xfrm>
            <a:off x="5901558" y="1384651"/>
            <a:ext cx="4853292" cy="906886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Only the Master can access the “Subagent” sub-menu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Master can grant delegates in the agency to access this under agency access controls</a:t>
            </a:r>
          </a:p>
        </p:txBody>
      </p:sp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C61E655E-DD52-0B63-08E0-09999B881D3D}"/>
              </a:ext>
            </a:extLst>
          </p:cNvPr>
          <p:cNvSpPr/>
          <p:nvPr/>
        </p:nvSpPr>
        <p:spPr>
          <a:xfrm>
            <a:off x="1060023" y="2191619"/>
            <a:ext cx="3566607" cy="757524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There are 2 tabs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Manage Sub-agent – for Consolidators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Manage Consolidator – for Sub-agents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5A4F20D-7B65-5B06-3826-328F4B66CAFB}"/>
              </a:ext>
            </a:extLst>
          </p:cNvPr>
          <p:cNvSpPr/>
          <p:nvPr/>
        </p:nvSpPr>
        <p:spPr>
          <a:xfrm>
            <a:off x="2112124" y="599452"/>
            <a:ext cx="1920240" cy="2743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  <a:latin typeface="Aptos" panose="020B0004020202020204" pitchFamily="34" charset="0"/>
              </a:rPr>
              <a:t>Consolidator</a:t>
            </a:r>
            <a:endParaRPr lang="en-SG" sz="12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7588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AF6183-3C6D-8E5B-9813-F96FD95817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>
            <a:extLst>
              <a:ext uri="{FF2B5EF4-FFF2-40B4-BE49-F238E27FC236}">
                <a16:creationId xmlns:a16="http://schemas.microsoft.com/office/drawing/2014/main" id="{6444E996-C50C-4C78-CED1-E2A218E8F28A}"/>
              </a:ext>
            </a:extLst>
          </p:cNvPr>
          <p:cNvGrpSpPr/>
          <p:nvPr/>
        </p:nvGrpSpPr>
        <p:grpSpPr>
          <a:xfrm>
            <a:off x="121127" y="900537"/>
            <a:ext cx="7797360" cy="5709813"/>
            <a:chOff x="121127" y="900537"/>
            <a:chExt cx="7797360" cy="570981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00835FB-706F-F8AC-FB3B-8A1E0A088241}"/>
                </a:ext>
              </a:extLst>
            </p:cNvPr>
            <p:cNvGrpSpPr/>
            <p:nvPr/>
          </p:nvGrpSpPr>
          <p:grpSpPr>
            <a:xfrm>
              <a:off x="121127" y="900537"/>
              <a:ext cx="7797360" cy="5709813"/>
              <a:chOff x="121127" y="900537"/>
              <a:chExt cx="7797360" cy="5709813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751748FB-141C-3883-8254-CFCCDF4497C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7063" t="11781" r="16425" b="1530"/>
              <a:stretch/>
            </p:blipFill>
            <p:spPr>
              <a:xfrm>
                <a:off x="219075" y="1005208"/>
                <a:ext cx="7689886" cy="4480858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B3364CF9-8E08-797C-D47F-1030E2C24EF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77" r="-1" b="9887"/>
              <a:stretch/>
            </p:blipFill>
            <p:spPr>
              <a:xfrm>
                <a:off x="133863" y="3596517"/>
                <a:ext cx="7775098" cy="2360946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566FA94D-E3C3-F93B-0CC6-47592B9C58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847407" y="6117679"/>
                <a:ext cx="1071080" cy="434222"/>
              </a:xfrm>
              <a:prstGeom prst="rect">
                <a:avLst/>
              </a:prstGeom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8048C91-9291-47A6-2BDC-CF584105DF30}"/>
                  </a:ext>
                </a:extLst>
              </p:cNvPr>
              <p:cNvSpPr/>
              <p:nvPr/>
            </p:nvSpPr>
            <p:spPr>
              <a:xfrm>
                <a:off x="121127" y="900537"/>
                <a:ext cx="7797360" cy="5709813"/>
              </a:xfrm>
              <a:prstGeom prst="rect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G"/>
              </a:p>
            </p:txBody>
          </p:sp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B95F020-9039-5636-A3B4-FB5C631F6AEF}"/>
                </a:ext>
              </a:extLst>
            </p:cNvPr>
            <p:cNvSpPr/>
            <p:nvPr/>
          </p:nvSpPr>
          <p:spPr>
            <a:xfrm>
              <a:off x="523505" y="4373589"/>
              <a:ext cx="2036815" cy="1741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r>
                <a:rPr lang="en-US" sz="900" err="1">
                  <a:solidFill>
                    <a:schemeClr val="tx2">
                      <a:lumMod val="75000"/>
                    </a:schemeClr>
                  </a:solidFill>
                </a:rPr>
                <a:t>Reshop</a:t>
              </a:r>
              <a:r>
                <a:rPr lang="en-US" sz="900">
                  <a:solidFill>
                    <a:schemeClr val="tx2">
                      <a:lumMod val="75000"/>
                    </a:schemeClr>
                  </a:solidFill>
                </a:rPr>
                <a:t> – Deferred payment (pre-ticketing)</a:t>
              </a:r>
              <a:endParaRPr lang="en-SG" sz="90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1C65C2C-137A-DD49-C419-B36E2253FAB7}"/>
                </a:ext>
              </a:extLst>
            </p:cNvPr>
            <p:cNvSpPr/>
            <p:nvPr/>
          </p:nvSpPr>
          <p:spPr>
            <a:xfrm>
              <a:off x="536756" y="5033898"/>
              <a:ext cx="1912409" cy="1584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r>
                <a:rPr lang="en-US" sz="900">
                  <a:solidFill>
                    <a:schemeClr val="tx2">
                      <a:lumMod val="75000"/>
                    </a:schemeClr>
                  </a:solidFill>
                </a:rPr>
                <a:t>Special Service Requests (pre-ticketing)</a:t>
              </a:r>
              <a:endParaRPr lang="en-SG" sz="90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7D5C334-6C65-74F4-AF26-BDA9C37D34CE}"/>
                </a:ext>
              </a:extLst>
            </p:cNvPr>
            <p:cNvSpPr/>
            <p:nvPr/>
          </p:nvSpPr>
          <p:spPr>
            <a:xfrm>
              <a:off x="537376" y="5174005"/>
              <a:ext cx="1920240" cy="137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r>
                <a:rPr lang="en-US" sz="900">
                  <a:solidFill>
                    <a:schemeClr val="tx2">
                      <a:lumMod val="75000"/>
                    </a:schemeClr>
                  </a:solidFill>
                </a:rPr>
                <a:t>Seats (post-ticketing)</a:t>
              </a:r>
              <a:endParaRPr lang="en-SG" sz="90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50965DD-05FA-CE38-483A-F6517A5B5F79}"/>
                </a:ext>
              </a:extLst>
            </p:cNvPr>
            <p:cNvSpPr/>
            <p:nvPr/>
          </p:nvSpPr>
          <p:spPr>
            <a:xfrm>
              <a:off x="537375" y="5311165"/>
              <a:ext cx="1920240" cy="137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r>
                <a:rPr lang="en-US" sz="900">
                  <a:solidFill>
                    <a:schemeClr val="tx2">
                      <a:lumMod val="75000"/>
                    </a:schemeClr>
                  </a:solidFill>
                </a:rPr>
                <a:t>XBAG (post-ticketing)</a:t>
              </a:r>
              <a:endParaRPr lang="en-SG" sz="90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74E2BA5-28B7-F31F-167B-0511B224DC0B}"/>
                </a:ext>
              </a:extLst>
            </p:cNvPr>
            <p:cNvSpPr/>
            <p:nvPr/>
          </p:nvSpPr>
          <p:spPr>
            <a:xfrm>
              <a:off x="528925" y="5446805"/>
              <a:ext cx="1920240" cy="137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r>
                <a:rPr lang="en-US" sz="900">
                  <a:solidFill>
                    <a:schemeClr val="tx2">
                      <a:lumMod val="75000"/>
                    </a:schemeClr>
                  </a:solidFill>
                </a:rPr>
                <a:t>Meals (post-ticketing)</a:t>
              </a:r>
              <a:endParaRPr lang="en-SG" sz="90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66BFC6F-198B-5804-92C9-284B9D5C41BF}"/>
                </a:ext>
              </a:extLst>
            </p:cNvPr>
            <p:cNvSpPr/>
            <p:nvPr/>
          </p:nvSpPr>
          <p:spPr>
            <a:xfrm>
              <a:off x="4054393" y="4802762"/>
              <a:ext cx="998870" cy="186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bIns="0" rtlCol="0" anchor="ctr"/>
            <a:lstStyle/>
            <a:p>
              <a:r>
                <a:rPr lang="en-US" sz="900">
                  <a:solidFill>
                    <a:schemeClr val="tx2">
                      <a:lumMod val="75000"/>
                    </a:schemeClr>
                  </a:solidFill>
                </a:rPr>
                <a:t>Payment of tickets</a:t>
              </a:r>
              <a:endParaRPr lang="en-SG" sz="90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AE54FDD-5D52-9DFD-5C6C-0F6FCAD1D8FA}"/>
                </a:ext>
              </a:extLst>
            </p:cNvPr>
            <p:cNvSpPr/>
            <p:nvPr/>
          </p:nvSpPr>
          <p:spPr>
            <a:xfrm>
              <a:off x="3008450" y="4960421"/>
              <a:ext cx="1733935" cy="1178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bIns="0" rtlCol="0" anchor="ctr"/>
            <a:lstStyle/>
            <a:p>
              <a:r>
                <a:rPr lang="en-US" sz="900">
                  <a:solidFill>
                    <a:schemeClr val="tx2">
                      <a:lumMod val="75000"/>
                    </a:schemeClr>
                  </a:solidFill>
                </a:rPr>
                <a:t>Payment of ancillaries</a:t>
              </a:r>
              <a:endParaRPr lang="en-SG" sz="90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C1BFE9B-12A0-048C-8460-D84F68A6D02D}"/>
                </a:ext>
              </a:extLst>
            </p:cNvPr>
            <p:cNvSpPr/>
            <p:nvPr/>
          </p:nvSpPr>
          <p:spPr>
            <a:xfrm>
              <a:off x="3008451" y="5212148"/>
              <a:ext cx="1965960" cy="137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bIns="0" rtlCol="0" anchor="ctr"/>
            <a:lstStyle/>
            <a:p>
              <a:r>
                <a:rPr lang="en-US" sz="900">
                  <a:solidFill>
                    <a:schemeClr val="tx2">
                      <a:lumMod val="75000"/>
                    </a:schemeClr>
                  </a:solidFill>
                </a:rPr>
                <a:t>Void</a:t>
              </a:r>
              <a:endParaRPr lang="en-SG" sz="90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F38FBFA-3EB0-9A52-7A31-3DA5155D389A}"/>
                </a:ext>
              </a:extLst>
            </p:cNvPr>
            <p:cNvSpPr/>
            <p:nvPr/>
          </p:nvSpPr>
          <p:spPr>
            <a:xfrm>
              <a:off x="3008451" y="5087928"/>
              <a:ext cx="1965960" cy="137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bIns="0" rtlCol="0" anchor="ctr"/>
            <a:lstStyle/>
            <a:p>
              <a:r>
                <a:rPr lang="en-US" sz="900">
                  <a:solidFill>
                    <a:schemeClr val="tx2">
                      <a:lumMod val="75000"/>
                    </a:schemeClr>
                  </a:solidFill>
                </a:rPr>
                <a:t>Refund</a:t>
              </a:r>
              <a:endParaRPr lang="en-SG" sz="90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376862E-FB3E-FEB3-6C14-5DFBF2C8A71A}"/>
                </a:ext>
              </a:extLst>
            </p:cNvPr>
            <p:cNvSpPr/>
            <p:nvPr/>
          </p:nvSpPr>
          <p:spPr>
            <a:xfrm>
              <a:off x="3008451" y="5351676"/>
              <a:ext cx="1965960" cy="137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r>
                <a:rPr lang="en-US" sz="900" err="1">
                  <a:solidFill>
                    <a:schemeClr val="tx2">
                      <a:lumMod val="75000"/>
                    </a:schemeClr>
                  </a:solidFill>
                </a:rPr>
                <a:t>Reshop</a:t>
              </a:r>
              <a:r>
                <a:rPr lang="en-US" sz="900">
                  <a:solidFill>
                    <a:schemeClr val="tx2">
                      <a:lumMod val="75000"/>
                    </a:schemeClr>
                  </a:solidFill>
                </a:rPr>
                <a:t> – Instant payment (pre-ticketing)</a:t>
              </a:r>
              <a:endParaRPr lang="en-SG" sz="90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C0B9A6E-270D-8FCF-DEDA-5725DFCFA250}"/>
                </a:ext>
              </a:extLst>
            </p:cNvPr>
            <p:cNvSpPr/>
            <p:nvPr/>
          </p:nvSpPr>
          <p:spPr>
            <a:xfrm>
              <a:off x="3008451" y="5506960"/>
              <a:ext cx="1965960" cy="137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r>
                <a:rPr lang="en-US" sz="900" err="1">
                  <a:solidFill>
                    <a:schemeClr val="tx2">
                      <a:lumMod val="75000"/>
                    </a:schemeClr>
                  </a:solidFill>
                </a:rPr>
                <a:t>Reshop</a:t>
              </a:r>
              <a:r>
                <a:rPr lang="en-US" sz="900">
                  <a:solidFill>
                    <a:schemeClr val="tx2">
                      <a:lumMod val="75000"/>
                    </a:schemeClr>
                  </a:solidFill>
                </a:rPr>
                <a:t> – Instant payment (post-ticketing)</a:t>
              </a:r>
              <a:endParaRPr lang="en-SG" sz="90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98B5D7B-6B0D-A5B2-D7B8-981D74F19232}"/>
                </a:ext>
              </a:extLst>
            </p:cNvPr>
            <p:cNvSpPr/>
            <p:nvPr/>
          </p:nvSpPr>
          <p:spPr>
            <a:xfrm>
              <a:off x="542453" y="4123310"/>
              <a:ext cx="463387" cy="1176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r>
                <a:rPr lang="en-US" sz="900">
                  <a:solidFill>
                    <a:schemeClr val="tx2">
                      <a:lumMod val="75000"/>
                    </a:schemeClr>
                  </a:solidFill>
                </a:rPr>
                <a:t>Search</a:t>
              </a:r>
              <a:endParaRPr lang="en-SG" sz="90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6A0B201-9354-9754-6259-8FE85654F401}"/>
                </a:ext>
              </a:extLst>
            </p:cNvPr>
            <p:cNvSpPr/>
            <p:nvPr/>
          </p:nvSpPr>
          <p:spPr>
            <a:xfrm>
              <a:off x="1267823" y="4121218"/>
              <a:ext cx="782133" cy="1176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r>
                <a:rPr lang="en-US" sz="900">
                  <a:solidFill>
                    <a:schemeClr val="tx2">
                      <a:lumMod val="75000"/>
                    </a:schemeClr>
                  </a:solidFill>
                </a:rPr>
                <a:t>Create Order</a:t>
              </a:r>
              <a:endParaRPr lang="en-SG" sz="90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2ADDC33-6E0F-D4C6-F1FD-B5BE44C8E01D}"/>
                </a:ext>
              </a:extLst>
            </p:cNvPr>
            <p:cNvSpPr/>
            <p:nvPr/>
          </p:nvSpPr>
          <p:spPr>
            <a:xfrm>
              <a:off x="947119" y="3971433"/>
              <a:ext cx="782133" cy="1176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endParaRPr lang="en-SG" sz="90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31568A4-4759-F465-DFB4-64FBDDACE172}"/>
                </a:ext>
              </a:extLst>
            </p:cNvPr>
            <p:cNvSpPr/>
            <p:nvPr/>
          </p:nvSpPr>
          <p:spPr>
            <a:xfrm>
              <a:off x="527097" y="4508443"/>
              <a:ext cx="2045959" cy="1342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r>
                <a:rPr lang="en-US" sz="900" err="1">
                  <a:solidFill>
                    <a:schemeClr val="tx2">
                      <a:lumMod val="75000"/>
                    </a:schemeClr>
                  </a:solidFill>
                </a:rPr>
                <a:t>Reshop</a:t>
              </a:r>
              <a:r>
                <a:rPr lang="en-US" sz="900">
                  <a:solidFill>
                    <a:schemeClr val="tx2">
                      <a:lumMod val="75000"/>
                    </a:schemeClr>
                  </a:solidFill>
                </a:rPr>
                <a:t> – Deferred payment (post-ticketing)</a:t>
              </a:r>
              <a:endParaRPr lang="en-SG" sz="90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A4925ADE-869B-C04F-A46D-D8051709DC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4384" b="24036"/>
            <a:stretch/>
          </p:blipFill>
          <p:spPr>
            <a:xfrm>
              <a:off x="361352" y="4653524"/>
              <a:ext cx="1142770" cy="375477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20D806C5-277F-1DC9-2BF0-4139A77D93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4854"/>
            <a:stretch/>
          </p:blipFill>
          <p:spPr>
            <a:xfrm>
              <a:off x="338300" y="5297657"/>
              <a:ext cx="187497" cy="293080"/>
            </a:xfrm>
            <a:prstGeom prst="rect">
              <a:avLst/>
            </a:prstGeom>
          </p:spPr>
        </p:pic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63E9DD63-96B9-0EA7-4E7F-5A414588CDDE}"/>
                </a:ext>
              </a:extLst>
            </p:cNvPr>
            <p:cNvSpPr/>
            <p:nvPr/>
          </p:nvSpPr>
          <p:spPr>
            <a:xfrm>
              <a:off x="374801" y="5689275"/>
              <a:ext cx="1920240" cy="159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endParaRPr lang="en-SG" sz="90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98A89786-72CC-8DC2-B036-C4C3FB9D6ECA}"/>
                </a:ext>
              </a:extLst>
            </p:cNvPr>
            <p:cNvSpPr/>
            <p:nvPr/>
          </p:nvSpPr>
          <p:spPr>
            <a:xfrm>
              <a:off x="525797" y="5584604"/>
              <a:ext cx="1920240" cy="137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r>
                <a:rPr lang="en-US" sz="900">
                  <a:solidFill>
                    <a:schemeClr val="tx2">
                      <a:lumMod val="75000"/>
                    </a:schemeClr>
                  </a:solidFill>
                </a:rPr>
                <a:t>Special Service Requests (post-ticketing)</a:t>
              </a:r>
              <a:endParaRPr lang="en-SG" sz="90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ABBC7FC0-6995-69A3-6ECD-AC857427E6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" t="52711" r="-1"/>
            <a:stretch/>
          </p:blipFill>
          <p:spPr>
            <a:xfrm>
              <a:off x="338839" y="5573941"/>
              <a:ext cx="187497" cy="145664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D4ACD1F9-D183-96BD-2E2F-DF15F73DA8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" t="52711" r="-1"/>
            <a:stretch/>
          </p:blipFill>
          <p:spPr>
            <a:xfrm>
              <a:off x="2819779" y="5495691"/>
              <a:ext cx="187497" cy="145664"/>
            </a:xfrm>
            <a:prstGeom prst="rect">
              <a:avLst/>
            </a:prstGeom>
          </p:spPr>
        </p:pic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8C942C43-BFCF-5D70-085F-E4162366C737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SUBAGENT-CONSOLIDATOR FLOW – APPOINT SUBAGENT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126FA6-A8C1-F9C8-EA1E-90EFB0F5A2CD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2208">
            <a:off x="6401712" y="5987043"/>
            <a:ext cx="695495" cy="695495"/>
          </a:xfrm>
          <a:prstGeom prst="rect">
            <a:avLst/>
          </a:prstGeom>
        </p:spPr>
      </p:pic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40C55864-0288-B1DB-15D4-CD9E2725615B}"/>
              </a:ext>
            </a:extLst>
          </p:cNvPr>
          <p:cNvSpPr/>
          <p:nvPr/>
        </p:nvSpPr>
        <p:spPr>
          <a:xfrm>
            <a:off x="8016434" y="1501040"/>
            <a:ext cx="3870765" cy="72780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b="1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Select ticketing IATAs </a:t>
            </a: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to be used when issuing tickets for the subagent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Only IATA / ARC codes are selectable options</a:t>
            </a:r>
          </a:p>
        </p:txBody>
      </p:sp>
      <p:sp>
        <p:nvSpPr>
          <p:cNvPr id="15" name="Rectangle: Diagonal Corners Rounded 14">
            <a:extLst>
              <a:ext uri="{FF2B5EF4-FFF2-40B4-BE49-F238E27FC236}">
                <a16:creationId xmlns:a16="http://schemas.microsoft.com/office/drawing/2014/main" id="{21647B96-504D-10BD-D3C4-3A0E39AA90EE}"/>
              </a:ext>
            </a:extLst>
          </p:cNvPr>
          <p:cNvSpPr/>
          <p:nvPr/>
        </p:nvSpPr>
        <p:spPr>
          <a:xfrm>
            <a:off x="8016433" y="5008812"/>
            <a:ext cx="3870765" cy="900634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Determine </a:t>
            </a:r>
            <a:r>
              <a:rPr lang="en-US" sz="1400" b="1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sub-agent access controls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For convenience, consolidator can disable all transactional features</a:t>
            </a: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22E3D29C-FC69-9168-B366-825533FEC944}"/>
              </a:ext>
            </a:extLst>
          </p:cNvPr>
          <p:cNvSpPr/>
          <p:nvPr/>
        </p:nvSpPr>
        <p:spPr>
          <a:xfrm>
            <a:off x="8016433" y="2429801"/>
            <a:ext cx="3870765" cy="199839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b="1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Enter sub-agent details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Mandatory fields</a:t>
            </a:r>
          </a:p>
          <a:p>
            <a:pPr marL="742950" lvl="1" indent="-285750" defTabSz="914400" fontAlgn="base">
              <a:buFont typeface="Arial" panose="020B0604020202020204" pitchFamily="34" charset="0"/>
              <a:buChar char="•"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Sub-agent ID: Nickname for sub-agent</a:t>
            </a:r>
          </a:p>
          <a:p>
            <a:pPr marL="742950" lvl="1" indent="-285750" defTabSz="914400" fontAlgn="base">
              <a:buFont typeface="Arial" panose="020B0604020202020204" pitchFamily="34" charset="0"/>
              <a:buChar char="•"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Sub-agent’s AGENT 360 Master email</a:t>
            </a:r>
          </a:p>
          <a:p>
            <a:pPr marL="285750" indent="-285750" defTabSz="914400" fontAlgn="base">
              <a:buFont typeface="Arial" panose="020B0604020202020204" pitchFamily="34" charset="0"/>
              <a:buChar char="•"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Contact and address fields are optional for consolidator’s reference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10F2577-7701-F143-063E-A4939E04CC5F}"/>
              </a:ext>
            </a:extLst>
          </p:cNvPr>
          <p:cNvSpPr/>
          <p:nvPr/>
        </p:nvSpPr>
        <p:spPr>
          <a:xfrm>
            <a:off x="6672662" y="213751"/>
            <a:ext cx="2005399" cy="300436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ctr"/>
            <a:r>
              <a:rPr lang="en-US" sz="1600" b="1">
                <a:latin typeface="Aptos" panose="020B0004020202020204" pitchFamily="34" charset="0"/>
                <a:cs typeface="Calibri Light"/>
              </a:rPr>
              <a:t>Appoint Subagent</a:t>
            </a:r>
            <a:endParaRPr lang="en-US" sz="1600">
              <a:latin typeface="Aptos" panose="020B0004020202020204" pitchFamily="34" charset="0"/>
              <a:cs typeface="Calibri Light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DBB413C-B191-27C0-6324-F488690BC3C5}"/>
              </a:ext>
            </a:extLst>
          </p:cNvPr>
          <p:cNvSpPr/>
          <p:nvPr/>
        </p:nvSpPr>
        <p:spPr>
          <a:xfrm>
            <a:off x="6372226" y="213751"/>
            <a:ext cx="300436" cy="30043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chemeClr val="bg1"/>
                </a:solidFill>
                <a:latin typeface="Aptos" panose="020B0004020202020204" pitchFamily="34" charset="0"/>
              </a:rPr>
              <a:t>2</a:t>
            </a:r>
            <a:endParaRPr lang="en-SG" sz="16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E1F6CC3-7DE9-A7F4-9E93-8DA546B0AF7A}"/>
              </a:ext>
            </a:extLst>
          </p:cNvPr>
          <p:cNvSpPr/>
          <p:nvPr/>
        </p:nvSpPr>
        <p:spPr>
          <a:xfrm>
            <a:off x="2112124" y="599452"/>
            <a:ext cx="1920240" cy="2743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  <a:latin typeface="Aptos" panose="020B0004020202020204" pitchFamily="34" charset="0"/>
              </a:rPr>
              <a:t>Consolidator</a:t>
            </a:r>
            <a:endParaRPr lang="en-SG" sz="12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3465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3B2C7D-8C00-2B6D-1D1B-C2A9A1B508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96FC90-7528-B1EA-0C78-76ACE0D67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1803" y="873772"/>
            <a:ext cx="6220431" cy="212883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20E5876-1493-5109-3D4A-45084DC1249F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SUBAGENT-CONSOLIDATOR FLOW – APPOINT SUBAGENT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4ED833-FE99-DAC0-EDD2-03DA5ED6E1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483" y="1130472"/>
            <a:ext cx="3434318" cy="10235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F235C13-CCC4-6180-AE19-8C2E176F0F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482" y="2338077"/>
            <a:ext cx="5086611" cy="3994355"/>
          </a:xfrm>
          <a:prstGeom prst="rect">
            <a:avLst/>
          </a:prstGeom>
        </p:spPr>
      </p:pic>
      <p:sp>
        <p:nvSpPr>
          <p:cNvPr id="26" name="Rectangle: Diagonal Corners Rounded 25">
            <a:extLst>
              <a:ext uri="{FF2B5EF4-FFF2-40B4-BE49-F238E27FC236}">
                <a16:creationId xmlns:a16="http://schemas.microsoft.com/office/drawing/2014/main" id="{712046FE-9562-0258-63A6-E00FD7E0AE1E}"/>
              </a:ext>
            </a:extLst>
          </p:cNvPr>
          <p:cNvSpPr/>
          <p:nvPr/>
        </p:nvSpPr>
        <p:spPr>
          <a:xfrm>
            <a:off x="250483" y="4951683"/>
            <a:ext cx="5086610" cy="138074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Sub-agent Master will receive email notification to accept appointment</a:t>
            </a:r>
          </a:p>
          <a:p>
            <a:pPr marL="285750" indent="-285750" defTabSz="914400" fontAlgn="base">
              <a:buFont typeface="Arial" panose="020B0604020202020204" pitchFamily="34" charset="0"/>
              <a:buChar char="•"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Sub-agent status is “Invited”</a:t>
            </a:r>
          </a:p>
        </p:txBody>
      </p:sp>
      <p:sp>
        <p:nvSpPr>
          <p:cNvPr id="29" name="Rectangle: Diagonal Corners Rounded 28">
            <a:extLst>
              <a:ext uri="{FF2B5EF4-FFF2-40B4-BE49-F238E27FC236}">
                <a16:creationId xmlns:a16="http://schemas.microsoft.com/office/drawing/2014/main" id="{1B43A19A-DD1D-FAFE-6D99-6126B2DD0876}"/>
              </a:ext>
            </a:extLst>
          </p:cNvPr>
          <p:cNvSpPr/>
          <p:nvPr/>
        </p:nvSpPr>
        <p:spPr>
          <a:xfrm>
            <a:off x="5662520" y="3165017"/>
            <a:ext cx="6249714" cy="138074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Sub-agent status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1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Invited</a:t>
            </a: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: Pending sub-agent Master to accept appointment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1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Requested</a:t>
            </a: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: Pending consolidator to appoint sub-agent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1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Enabled</a:t>
            </a: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: Active sub-agent who can queue bookings to consolidator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1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Disabled</a:t>
            </a: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: Inactive sub-agent who cannot queue bookings to consolidator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5AFFA82-CE45-AE31-D12F-156A08FE9C35}"/>
              </a:ext>
            </a:extLst>
          </p:cNvPr>
          <p:cNvSpPr/>
          <p:nvPr/>
        </p:nvSpPr>
        <p:spPr>
          <a:xfrm>
            <a:off x="6672662" y="213751"/>
            <a:ext cx="2005399" cy="300436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ctr"/>
            <a:r>
              <a:rPr lang="en-US" sz="1600" b="1">
                <a:latin typeface="Aptos" panose="020B0004020202020204" pitchFamily="34" charset="0"/>
                <a:cs typeface="Calibri Light"/>
              </a:rPr>
              <a:t>Appoint Subagent</a:t>
            </a:r>
            <a:endParaRPr lang="en-US" sz="1600">
              <a:latin typeface="Aptos" panose="020B0004020202020204" pitchFamily="34" charset="0"/>
              <a:cs typeface="Calibri Light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395A7813-1B3D-AF35-3CE7-DC73297AE2C9}"/>
              </a:ext>
            </a:extLst>
          </p:cNvPr>
          <p:cNvSpPr/>
          <p:nvPr/>
        </p:nvSpPr>
        <p:spPr>
          <a:xfrm>
            <a:off x="6372226" y="213751"/>
            <a:ext cx="300436" cy="30043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chemeClr val="bg1"/>
                </a:solidFill>
                <a:latin typeface="Aptos" panose="020B0004020202020204" pitchFamily="34" charset="0"/>
              </a:rPr>
              <a:t>2</a:t>
            </a:r>
            <a:endParaRPr lang="en-SG" sz="16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4467C6A-D2A2-DBC1-DD15-64B47C3982E1}"/>
              </a:ext>
            </a:extLst>
          </p:cNvPr>
          <p:cNvSpPr/>
          <p:nvPr/>
        </p:nvSpPr>
        <p:spPr>
          <a:xfrm>
            <a:off x="2112124" y="599452"/>
            <a:ext cx="1920240" cy="2743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  <a:latin typeface="Aptos" panose="020B0004020202020204" pitchFamily="34" charset="0"/>
              </a:rPr>
              <a:t>Consolidator</a:t>
            </a:r>
            <a:endParaRPr lang="en-SG" sz="12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0F7C2B3-366B-CB54-3EAF-DE81F80A7593}"/>
              </a:ext>
            </a:extLst>
          </p:cNvPr>
          <p:cNvSpPr/>
          <p:nvPr/>
        </p:nvSpPr>
        <p:spPr>
          <a:xfrm>
            <a:off x="10515600" y="2755968"/>
            <a:ext cx="495300" cy="234009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00932E2A-5C03-3DAA-1A0B-4C4FC65B3A3C}"/>
              </a:ext>
            </a:extLst>
          </p:cNvPr>
          <p:cNvSpPr/>
          <p:nvPr/>
        </p:nvSpPr>
        <p:spPr>
          <a:xfrm>
            <a:off x="5662520" y="4711896"/>
            <a:ext cx="6249714" cy="186032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Actions</a:t>
            </a:r>
          </a:p>
          <a:p>
            <a:pPr algn="l" rtl="0" fontAlgn="base"/>
            <a:r>
              <a:rPr lang="en-US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Consolidators can now </a:t>
            </a:r>
            <a:r>
              <a:rPr lang="en-US" sz="1400" b="0" i="0" u="none" strike="noStrike">
                <a:solidFill>
                  <a:schemeClr val="accent6">
                    <a:lumMod val="75000"/>
                  </a:schemeClr>
                </a:solidFill>
                <a:effectLst/>
                <a:latin typeface="Aptos" panose="020B0004020202020204" pitchFamily="34" charset="0"/>
              </a:rPr>
              <a:t>resend</a:t>
            </a:r>
            <a:r>
              <a:rPr lang="en-US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and delete invited subagents</a:t>
            </a:r>
            <a:r>
              <a:rPr lang="en-US" sz="14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400" b="1" i="0" u="none" strike="noStrike">
                <a:solidFill>
                  <a:schemeClr val="accent6">
                    <a:lumMod val="75000"/>
                  </a:schemeClr>
                </a:solidFill>
                <a:effectLst/>
                <a:latin typeface="Aptos" panose="020B0004020202020204" pitchFamily="34" charset="0"/>
              </a:rPr>
              <a:t>Resend</a:t>
            </a:r>
            <a:r>
              <a:rPr lang="en-US" sz="1400" b="0" i="0" u="none" strike="noStrike">
                <a:solidFill>
                  <a:schemeClr val="accent6">
                    <a:lumMod val="75000"/>
                  </a:schemeClr>
                </a:solidFill>
                <a:effectLst/>
                <a:latin typeface="Aptos" panose="020B0004020202020204" pitchFamily="34" charset="0"/>
              </a:rPr>
              <a:t>: Subagent Master will receive another email to accept subagent invitation</a:t>
            </a:r>
            <a:r>
              <a:rPr lang="en-US" sz="1400" b="0" i="0">
                <a:solidFill>
                  <a:schemeClr val="accent6">
                    <a:lumMod val="75000"/>
                  </a:schemeClr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US" sz="1400" b="0" i="0" u="none" strike="noStrike">
                <a:solidFill>
                  <a:schemeClr val="accent6">
                    <a:lumMod val="75000"/>
                  </a:schemeClr>
                </a:solidFill>
                <a:effectLst/>
                <a:latin typeface="Aptos" panose="020B0004020202020204" pitchFamily="34" charset="0"/>
              </a:rPr>
              <a:t>Only the latest email will have a valid link to accept appointment</a:t>
            </a:r>
            <a:r>
              <a:rPr lang="en-US" sz="1400" b="0" i="0">
                <a:solidFill>
                  <a:schemeClr val="accent6">
                    <a:lumMod val="75000"/>
                  </a:schemeClr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lvl="1" fontAlgn="base"/>
            <a:endParaRPr lang="en-US" sz="1400" b="0" i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400" b="1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Delete</a:t>
            </a:r>
            <a:r>
              <a:rPr lang="en-US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: Subagent is deleted</a:t>
            </a:r>
            <a:r>
              <a:rPr lang="en-US" sz="14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US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Consolidator can appoint subagent again</a:t>
            </a:r>
            <a:endParaRPr lang="en-US" sz="1400" b="0" i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63EEEB-B9A2-E4A7-651F-2129E5EB4C2B}"/>
              </a:ext>
            </a:extLst>
          </p:cNvPr>
          <p:cNvSpPr/>
          <p:nvPr/>
        </p:nvSpPr>
        <p:spPr>
          <a:xfrm>
            <a:off x="11117960" y="2638963"/>
            <a:ext cx="654940" cy="359924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BB2CC7-5EDA-497D-8E73-07CDB763C97F}"/>
              </a:ext>
            </a:extLst>
          </p:cNvPr>
          <p:cNvSpPr/>
          <p:nvPr/>
        </p:nvSpPr>
        <p:spPr>
          <a:xfrm>
            <a:off x="10561180" y="4701789"/>
            <a:ext cx="1351054" cy="358587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NEW!</a:t>
            </a:r>
            <a:endParaRPr lang="en-SG" b="1"/>
          </a:p>
        </p:txBody>
      </p:sp>
    </p:spTree>
    <p:extLst>
      <p:ext uri="{BB962C8B-B14F-4D97-AF65-F5344CB8AC3E}">
        <p14:creationId xmlns:p14="http://schemas.microsoft.com/office/powerpoint/2010/main" val="1217354039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7239E2-D15F-C182-16A2-57A6EFA5BF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A29177F-303F-A792-AC60-3B646CE058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6180" y="3011718"/>
            <a:ext cx="4821567" cy="384628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1FB5993-2CFB-7950-CB2E-C45025C29331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SUBAGENT-CONSOLIDATOR FLOW – APPOINT SUBAGENT</a:t>
            </a:r>
          </a:p>
        </p:txBody>
      </p:sp>
      <p:sp>
        <p:nvSpPr>
          <p:cNvPr id="26" name="Rectangle: Diagonal Corners Rounded 25">
            <a:extLst>
              <a:ext uri="{FF2B5EF4-FFF2-40B4-BE49-F238E27FC236}">
                <a16:creationId xmlns:a16="http://schemas.microsoft.com/office/drawing/2014/main" id="{25633BD2-DC79-DB64-E931-8B99CE8BF07F}"/>
              </a:ext>
            </a:extLst>
          </p:cNvPr>
          <p:cNvSpPr/>
          <p:nvPr/>
        </p:nvSpPr>
        <p:spPr>
          <a:xfrm>
            <a:off x="438522" y="1022297"/>
            <a:ext cx="5029200" cy="779141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If sub-agent email entered does not belong to the Master but an existing admin/user, AGENT 360 will identify the Master and send the email to the sub-agent Master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65171D-9489-8FA4-39D4-F0B7146B24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549" y="1901593"/>
            <a:ext cx="3285369" cy="111012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EA299079-246F-E534-CFF4-985506DD301E}"/>
              </a:ext>
            </a:extLst>
          </p:cNvPr>
          <p:cNvSpPr/>
          <p:nvPr/>
        </p:nvSpPr>
        <p:spPr>
          <a:xfrm>
            <a:off x="6232363" y="1022296"/>
            <a:ext cx="5029200" cy="779141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If the sub-agent email entered is not a registered email, AGENT 360 will send an email to remind the sub-agent to register on AGENT 360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45346B7-038C-E58B-7383-9EA9F267EB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199" y="3011208"/>
            <a:ext cx="4882523" cy="38340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3BB96F2-DD1D-083F-D000-95F825045A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2076" y="1875712"/>
            <a:ext cx="3285369" cy="113549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2BD76FF-EC34-2EE1-7912-74B6FB0F4E06}"/>
              </a:ext>
            </a:extLst>
          </p:cNvPr>
          <p:cNvSpPr/>
          <p:nvPr/>
        </p:nvSpPr>
        <p:spPr>
          <a:xfrm>
            <a:off x="6672662" y="213751"/>
            <a:ext cx="2005399" cy="300436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ctr"/>
            <a:r>
              <a:rPr lang="en-US" sz="1600" b="1">
                <a:latin typeface="Aptos" panose="020B0004020202020204" pitchFamily="34" charset="0"/>
                <a:cs typeface="Calibri Light"/>
              </a:rPr>
              <a:t>Appoint Subagent</a:t>
            </a:r>
            <a:endParaRPr lang="en-US" sz="1600">
              <a:latin typeface="Aptos" panose="020B0004020202020204" pitchFamily="34" charset="0"/>
              <a:cs typeface="Calibri Light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808F495-1156-B9A0-033D-9C04CD6DC94F}"/>
              </a:ext>
            </a:extLst>
          </p:cNvPr>
          <p:cNvSpPr/>
          <p:nvPr/>
        </p:nvSpPr>
        <p:spPr>
          <a:xfrm>
            <a:off x="6372226" y="213751"/>
            <a:ext cx="300436" cy="30043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chemeClr val="bg1"/>
                </a:solidFill>
                <a:latin typeface="Aptos" panose="020B0004020202020204" pitchFamily="34" charset="0"/>
              </a:rPr>
              <a:t>2</a:t>
            </a:r>
            <a:endParaRPr lang="en-SG" sz="16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F0B5D95-89BD-C00D-8903-12853F126CA2}"/>
              </a:ext>
            </a:extLst>
          </p:cNvPr>
          <p:cNvSpPr/>
          <p:nvPr/>
        </p:nvSpPr>
        <p:spPr>
          <a:xfrm>
            <a:off x="2112124" y="599452"/>
            <a:ext cx="1920240" cy="2743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  <a:latin typeface="Aptos" panose="020B0004020202020204" pitchFamily="34" charset="0"/>
              </a:rPr>
              <a:t>Consolidator</a:t>
            </a:r>
            <a:endParaRPr lang="en-SG" sz="12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3907234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5323399-EED0-D37C-8732-A7ADEBF92D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17" r="3417" b="6248"/>
          <a:stretch/>
        </p:blipFill>
        <p:spPr>
          <a:xfrm>
            <a:off x="0" y="1101509"/>
            <a:ext cx="12192000" cy="575649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197199D-77A7-49D9-9DA2-5E7F9617DFFC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SUBAGENT-CONSOLIDATOR FLOW – REQUEST SUBAGENT (OPTIONAL)</a:t>
            </a:r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D45F29D1-BFDB-E165-F312-F78FE4F40E6A}"/>
              </a:ext>
            </a:extLst>
          </p:cNvPr>
          <p:cNvSpPr/>
          <p:nvPr/>
        </p:nvSpPr>
        <p:spPr>
          <a:xfrm>
            <a:off x="3844881" y="3447879"/>
            <a:ext cx="5600569" cy="124794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Under Manage Consolidator, sub-agent Master can also request consolidator to appoint them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400">
              <a:solidFill>
                <a:srgbClr val="000000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chemeClr val="accent1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This is an optional step - consolidator can appoint the sub-agent under Manage Sub-agent  without this step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8AABE8-397D-0F89-397C-F2795FCBAC7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10351538" y="3718868"/>
            <a:ext cx="693214" cy="693214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F2AD12E5-DB9F-5EF0-72D4-24202EF6F6F1}"/>
              </a:ext>
            </a:extLst>
          </p:cNvPr>
          <p:cNvSpPr/>
          <p:nvPr/>
        </p:nvSpPr>
        <p:spPr>
          <a:xfrm>
            <a:off x="4312696" y="1930362"/>
            <a:ext cx="3566607" cy="757524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There are 2 tabs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Manage Sub-agent – for Consolidators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Manage Consolidator – for Sub-agents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213131B-0200-1CB9-3D30-1C18F25F0ACB}"/>
              </a:ext>
            </a:extLst>
          </p:cNvPr>
          <p:cNvSpPr/>
          <p:nvPr/>
        </p:nvSpPr>
        <p:spPr>
          <a:xfrm>
            <a:off x="6672662" y="213751"/>
            <a:ext cx="2005399" cy="300436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ctr"/>
            <a:r>
              <a:rPr lang="en-US" sz="1600" b="1">
                <a:latin typeface="Aptos" panose="020B0004020202020204" pitchFamily="34" charset="0"/>
                <a:cs typeface="Calibri Light"/>
              </a:rPr>
              <a:t>Appoint Subagent</a:t>
            </a:r>
            <a:endParaRPr lang="en-US" sz="1600">
              <a:latin typeface="Aptos" panose="020B0004020202020204" pitchFamily="34" charset="0"/>
              <a:cs typeface="Calibri Light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60DD0B1-A8F2-9E4A-BD12-8B49F96DFFC3}"/>
              </a:ext>
            </a:extLst>
          </p:cNvPr>
          <p:cNvSpPr/>
          <p:nvPr/>
        </p:nvSpPr>
        <p:spPr>
          <a:xfrm>
            <a:off x="6372226" y="213751"/>
            <a:ext cx="300436" cy="30043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chemeClr val="bg1"/>
                </a:solidFill>
                <a:latin typeface="Aptos" panose="020B0004020202020204" pitchFamily="34" charset="0"/>
              </a:rPr>
              <a:t>2</a:t>
            </a:r>
            <a:endParaRPr lang="en-SG" sz="16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630BDB0-EC14-B76C-8C18-43E9E2FDD564}"/>
              </a:ext>
            </a:extLst>
          </p:cNvPr>
          <p:cNvSpPr/>
          <p:nvPr/>
        </p:nvSpPr>
        <p:spPr>
          <a:xfrm>
            <a:off x="4032364" y="599452"/>
            <a:ext cx="1920240" cy="274320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  <a:latin typeface="Aptos" panose="020B0004020202020204" pitchFamily="34" charset="0"/>
              </a:rPr>
              <a:t>Subagent</a:t>
            </a:r>
            <a:endParaRPr lang="en-SG" sz="12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00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C308C1-897A-2722-79C4-50664191AE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21FAC9D1-DDEC-99ED-BB0B-4050C2E5DC6A}"/>
              </a:ext>
            </a:extLst>
          </p:cNvPr>
          <p:cNvSpPr/>
          <p:nvPr/>
        </p:nvSpPr>
        <p:spPr>
          <a:xfrm>
            <a:off x="318398" y="4551945"/>
            <a:ext cx="4876599" cy="1801230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Enter Consolidator’s AGENT 360 Master email</a:t>
            </a:r>
          </a:p>
          <a:p>
            <a:pPr defTabSz="914400" fontAlgn="base"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The consolidator will receive an email reminder with the sub-agent’s Master email which they can use to appoint the sub-agent</a:t>
            </a:r>
          </a:p>
          <a:p>
            <a:pPr defTabSz="914400" fontAlgn="base">
              <a:defRPr/>
            </a:pPr>
            <a:endParaRPr lang="en-US" sz="1400">
              <a:solidFill>
                <a:srgbClr val="000000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defTabSz="914400" fontAlgn="base">
              <a:defRPr/>
            </a:pPr>
            <a:r>
              <a:rPr lang="en-US" sz="1400">
                <a:solidFill>
                  <a:schemeClr val="accent1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This is an optional step - consolidator can appoint the sub-agent under Manage Sub-agent  without this step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D5F7CC9-9847-4B39-1D80-34EED4876B88}"/>
              </a:ext>
            </a:extLst>
          </p:cNvPr>
          <p:cNvGrpSpPr/>
          <p:nvPr/>
        </p:nvGrpSpPr>
        <p:grpSpPr>
          <a:xfrm>
            <a:off x="403810" y="1467060"/>
            <a:ext cx="4308868" cy="2209495"/>
            <a:chOff x="3940830" y="2130251"/>
            <a:chExt cx="4308868" cy="220949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C0275FB-7667-0405-0117-5A64E498D0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3747" t="19571" r="33759" b="44779"/>
            <a:stretch/>
          </p:blipFill>
          <p:spPr>
            <a:xfrm>
              <a:off x="3940830" y="2130251"/>
              <a:ext cx="4308868" cy="2209495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C5A64EC-BBEF-57B9-F744-5B43C20AE120}"/>
                </a:ext>
              </a:extLst>
            </p:cNvPr>
            <p:cNvSpPr/>
            <p:nvPr/>
          </p:nvSpPr>
          <p:spPr>
            <a:xfrm>
              <a:off x="3963131" y="3886526"/>
              <a:ext cx="1143636" cy="4532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764D03CE-1B20-FB4B-7108-144BB5C1D1E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>
            <a:off x="3161415" y="3514483"/>
            <a:ext cx="812548" cy="69321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316C3C93-D972-4076-F069-863D5D0983E2}"/>
              </a:ext>
            </a:extLst>
          </p:cNvPr>
          <p:cNvGrpSpPr/>
          <p:nvPr/>
        </p:nvGrpSpPr>
        <p:grpSpPr>
          <a:xfrm>
            <a:off x="5425840" y="1194668"/>
            <a:ext cx="6159190" cy="4944269"/>
            <a:chOff x="5425840" y="1194668"/>
            <a:chExt cx="6159190" cy="494426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37D491E-DA9F-1673-E6D9-43E6678D1854}"/>
                </a:ext>
              </a:extLst>
            </p:cNvPr>
            <p:cNvGrpSpPr/>
            <p:nvPr/>
          </p:nvGrpSpPr>
          <p:grpSpPr>
            <a:xfrm>
              <a:off x="5425840" y="1194668"/>
              <a:ext cx="6159190" cy="4944269"/>
              <a:chOff x="5425840" y="1194668"/>
              <a:chExt cx="6159190" cy="4944269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C0133477-D745-293F-4D3D-EE9DA5A8A5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425840" y="1194668"/>
                <a:ext cx="6159190" cy="4944269"/>
              </a:xfrm>
              <a:prstGeom prst="rect">
                <a:avLst/>
              </a:prstGeom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E6ADA28B-540C-D979-F580-030ABBF37C6E}"/>
                  </a:ext>
                </a:extLst>
              </p:cNvPr>
              <p:cNvSpPr/>
              <p:nvPr/>
            </p:nvSpPr>
            <p:spPr>
              <a:xfrm>
                <a:off x="6111132" y="1898627"/>
                <a:ext cx="1997888" cy="19143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G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ED01AAF-71CC-AA0E-ABAA-0C355304AAA2}"/>
                </a:ext>
              </a:extLst>
            </p:cNvPr>
            <p:cNvSpPr/>
            <p:nvPr/>
          </p:nvSpPr>
          <p:spPr>
            <a:xfrm>
              <a:off x="6675513" y="2844848"/>
              <a:ext cx="971283" cy="191430"/>
            </a:xfrm>
            <a:prstGeom prst="rect">
              <a:avLst/>
            </a:prstGeom>
            <a:solidFill>
              <a:srgbClr val="E6E5D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0095A159-A38D-4788-1149-D2E7F4037E73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SUBAGENT-CONSOLIDATOR FLOW – REQUEST SUBAGENT (OPTIONAL)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127128-389A-A961-783B-B2FEC3301E4D}"/>
              </a:ext>
            </a:extLst>
          </p:cNvPr>
          <p:cNvSpPr/>
          <p:nvPr/>
        </p:nvSpPr>
        <p:spPr>
          <a:xfrm>
            <a:off x="6672662" y="213751"/>
            <a:ext cx="2005399" cy="300436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ctr"/>
            <a:r>
              <a:rPr lang="en-US" sz="1600" b="1">
                <a:latin typeface="Aptos" panose="020B0004020202020204" pitchFamily="34" charset="0"/>
                <a:cs typeface="Calibri Light"/>
              </a:rPr>
              <a:t>Appoint Subagent</a:t>
            </a:r>
            <a:endParaRPr lang="en-US" sz="1600">
              <a:latin typeface="Aptos" panose="020B0004020202020204" pitchFamily="34" charset="0"/>
              <a:cs typeface="Calibri Light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1869D23-98E4-0D82-2FF4-D2267079B12E}"/>
              </a:ext>
            </a:extLst>
          </p:cNvPr>
          <p:cNvSpPr/>
          <p:nvPr/>
        </p:nvSpPr>
        <p:spPr>
          <a:xfrm>
            <a:off x="6372226" y="213751"/>
            <a:ext cx="300436" cy="30043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chemeClr val="bg1"/>
                </a:solidFill>
                <a:latin typeface="Aptos" panose="020B0004020202020204" pitchFamily="34" charset="0"/>
              </a:rPr>
              <a:t>2</a:t>
            </a:r>
            <a:endParaRPr lang="en-SG" sz="16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5304FC5-3A9B-E91E-349A-0DFBFB65D0DA}"/>
              </a:ext>
            </a:extLst>
          </p:cNvPr>
          <p:cNvSpPr/>
          <p:nvPr/>
        </p:nvSpPr>
        <p:spPr>
          <a:xfrm>
            <a:off x="4032364" y="599452"/>
            <a:ext cx="1920240" cy="274320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  <a:latin typeface="Aptos" panose="020B0004020202020204" pitchFamily="34" charset="0"/>
              </a:rPr>
              <a:t>Subagent</a:t>
            </a:r>
            <a:endParaRPr lang="en-SG" sz="12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6221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64E73F-742C-3320-0E0A-5673FDDD49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03DD59C-08F0-EF48-EDCE-9538465272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905" b="4790"/>
          <a:stretch/>
        </p:blipFill>
        <p:spPr>
          <a:xfrm>
            <a:off x="1283777" y="1871267"/>
            <a:ext cx="3338690" cy="10957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31EBC9-FD34-BD18-DD9B-92EA6B8218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524" t="-526" r="28412" b="77439"/>
          <a:stretch/>
        </p:blipFill>
        <p:spPr>
          <a:xfrm>
            <a:off x="7049940" y="1811037"/>
            <a:ext cx="3394047" cy="12034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B3522C0-B9F1-089A-263D-BE337BCCE7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4631" y="2984360"/>
            <a:ext cx="4364665" cy="3873640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5152EE92-0ECC-3B52-C70A-7CEDF76DC728}"/>
              </a:ext>
            </a:extLst>
          </p:cNvPr>
          <p:cNvSpPr/>
          <p:nvPr/>
        </p:nvSpPr>
        <p:spPr>
          <a:xfrm>
            <a:off x="438522" y="1022297"/>
            <a:ext cx="5029200" cy="779141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If consolidator email entered does not belong to the Master but an existing admin/user, AGENT 360 will identify the Master and send the email to the sub-agent Master </a:t>
            </a: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59A9F35E-A643-B789-3E9E-12FF3C91E1B2}"/>
              </a:ext>
            </a:extLst>
          </p:cNvPr>
          <p:cNvSpPr/>
          <p:nvPr/>
        </p:nvSpPr>
        <p:spPr>
          <a:xfrm>
            <a:off x="6232363" y="1022296"/>
            <a:ext cx="5029200" cy="779141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If the consolidator email entered is not a registered email, AGENT 360 will send an email to remind the consolidator to register on AGENT 360 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DE01CDF-0E1D-463B-6E6B-466425C772A6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SUBAGENT-CONSOLIDATOR FLOW – REQUEST SUBAGENT (OPTIONAL)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2CB2672-B6EE-E1AF-0EEE-5DC72DC96699}"/>
              </a:ext>
            </a:extLst>
          </p:cNvPr>
          <p:cNvSpPr/>
          <p:nvPr/>
        </p:nvSpPr>
        <p:spPr>
          <a:xfrm>
            <a:off x="6672662" y="213751"/>
            <a:ext cx="2005399" cy="300436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ctr"/>
            <a:r>
              <a:rPr lang="en-US" sz="1600" b="1">
                <a:latin typeface="Aptos" panose="020B0004020202020204" pitchFamily="34" charset="0"/>
                <a:cs typeface="Calibri Light"/>
              </a:rPr>
              <a:t>Appoint Subagent</a:t>
            </a:r>
            <a:endParaRPr lang="en-US" sz="1600">
              <a:latin typeface="Aptos" panose="020B0004020202020204" pitchFamily="34" charset="0"/>
              <a:cs typeface="Calibri Light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96C8C9C-5A5B-8CEB-40F0-CAEF73BD4497}"/>
              </a:ext>
            </a:extLst>
          </p:cNvPr>
          <p:cNvSpPr/>
          <p:nvPr/>
        </p:nvSpPr>
        <p:spPr>
          <a:xfrm>
            <a:off x="6372226" y="213751"/>
            <a:ext cx="300436" cy="30043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chemeClr val="bg1"/>
                </a:solidFill>
                <a:latin typeface="Aptos" panose="020B0004020202020204" pitchFamily="34" charset="0"/>
              </a:rPr>
              <a:t>2</a:t>
            </a:r>
            <a:endParaRPr lang="en-SG" sz="16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E228077-7FB3-8C46-B13F-51B3FFF2473F}"/>
              </a:ext>
            </a:extLst>
          </p:cNvPr>
          <p:cNvSpPr/>
          <p:nvPr/>
        </p:nvSpPr>
        <p:spPr>
          <a:xfrm>
            <a:off x="4032364" y="599452"/>
            <a:ext cx="1920240" cy="274320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  <a:latin typeface="Aptos" panose="020B0004020202020204" pitchFamily="34" charset="0"/>
              </a:rPr>
              <a:t>Subagent</a:t>
            </a:r>
            <a:endParaRPr lang="en-SG" sz="12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5E76148-ACEE-7DE7-EA47-967360CF6656}"/>
              </a:ext>
            </a:extLst>
          </p:cNvPr>
          <p:cNvGrpSpPr/>
          <p:nvPr/>
        </p:nvGrpSpPr>
        <p:grpSpPr>
          <a:xfrm>
            <a:off x="672804" y="2996628"/>
            <a:ext cx="4794918" cy="3849104"/>
            <a:chOff x="5425840" y="1194668"/>
            <a:chExt cx="6159190" cy="494426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45472F7-38F3-03D7-0012-A213AB30B84B}"/>
                </a:ext>
              </a:extLst>
            </p:cNvPr>
            <p:cNvGrpSpPr/>
            <p:nvPr/>
          </p:nvGrpSpPr>
          <p:grpSpPr>
            <a:xfrm>
              <a:off x="5425840" y="1194668"/>
              <a:ext cx="6159190" cy="4944269"/>
              <a:chOff x="5425840" y="1194668"/>
              <a:chExt cx="6159190" cy="4944269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544B5094-2A0E-DFBE-43EA-DC6A9B3484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425840" y="1194668"/>
                <a:ext cx="6159190" cy="4944269"/>
              </a:xfrm>
              <a:prstGeom prst="rect">
                <a:avLst/>
              </a:prstGeom>
            </p:spPr>
          </p:pic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ECB8B336-735F-0281-58A2-2D518C384A90}"/>
                  </a:ext>
                </a:extLst>
              </p:cNvPr>
              <p:cNvSpPr/>
              <p:nvPr/>
            </p:nvSpPr>
            <p:spPr>
              <a:xfrm>
                <a:off x="6111132" y="1898627"/>
                <a:ext cx="1997888" cy="19143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G"/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29FA674-7632-8C91-C20A-F575C0721EAC}"/>
                </a:ext>
              </a:extLst>
            </p:cNvPr>
            <p:cNvSpPr/>
            <p:nvPr/>
          </p:nvSpPr>
          <p:spPr>
            <a:xfrm>
              <a:off x="6675513" y="2844848"/>
              <a:ext cx="971283" cy="191430"/>
            </a:xfrm>
            <a:prstGeom prst="rect">
              <a:avLst/>
            </a:prstGeom>
            <a:solidFill>
              <a:srgbClr val="E6E5D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</p:grpSp>
    </p:spTree>
    <p:extLst>
      <p:ext uri="{BB962C8B-B14F-4D97-AF65-F5344CB8AC3E}">
        <p14:creationId xmlns:p14="http://schemas.microsoft.com/office/powerpoint/2010/main" val="840190174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7F1042-C8C3-2441-0FBD-889233811F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8280761-7AD5-3C13-968E-3B8F5975F2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849" y="4242638"/>
            <a:ext cx="8090187" cy="230485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30DA8D5-AD41-46A2-E765-457F48D050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007" t="-189" r="13790" b="41124"/>
          <a:stretch/>
        </p:blipFill>
        <p:spPr>
          <a:xfrm>
            <a:off x="381849" y="977106"/>
            <a:ext cx="8090188" cy="3185653"/>
          </a:xfrm>
          <a:prstGeom prst="rect">
            <a:avLst/>
          </a:prstGeom>
          <a:ln w="38100">
            <a:noFill/>
          </a:ln>
        </p:spPr>
      </p:pic>
      <p:sp>
        <p:nvSpPr>
          <p:cNvPr id="26" name="Rectangle: Diagonal Corners Rounded 25">
            <a:extLst>
              <a:ext uri="{FF2B5EF4-FFF2-40B4-BE49-F238E27FC236}">
                <a16:creationId xmlns:a16="http://schemas.microsoft.com/office/drawing/2014/main" id="{2F698633-7899-32D8-8F96-285357870932}"/>
              </a:ext>
            </a:extLst>
          </p:cNvPr>
          <p:cNvSpPr/>
          <p:nvPr/>
        </p:nvSpPr>
        <p:spPr>
          <a:xfrm>
            <a:off x="8754701" y="4988460"/>
            <a:ext cx="3131693" cy="1655790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Sub-agents can select a consolidator they are appointed under and create the order as usual</a:t>
            </a: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400">
              <a:solidFill>
                <a:srgbClr val="000000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Consolidator can be changed later on after booking is created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7030D72-6272-CEFB-B5E3-E9FAAA4BA10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4086670" y="5823717"/>
            <a:ext cx="693214" cy="69321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02D0CA-7FF9-FEC0-AC01-A49DA6AAC10B}"/>
              </a:ext>
            </a:extLst>
          </p:cNvPr>
          <p:cNvSpPr/>
          <p:nvPr/>
        </p:nvSpPr>
        <p:spPr>
          <a:xfrm>
            <a:off x="4032364" y="599452"/>
            <a:ext cx="1920240" cy="274320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  <a:latin typeface="Aptos" panose="020B0004020202020204" pitchFamily="34" charset="0"/>
              </a:rPr>
              <a:t>Subagent</a:t>
            </a:r>
            <a:endParaRPr lang="en-SG" sz="12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F17AE880-5089-6D92-FB04-AA66209A4C5D}"/>
              </a:ext>
            </a:extLst>
          </p:cNvPr>
          <p:cNvSpPr/>
          <p:nvPr/>
        </p:nvSpPr>
        <p:spPr>
          <a:xfrm>
            <a:off x="8754700" y="2371340"/>
            <a:ext cx="3131693" cy="91439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IATA / ARC / TIDS sub-agents will perform search using their own agent code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177DDF-24ED-4752-FE95-C2E959EEB939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3850512" y="3474425"/>
            <a:ext cx="693214" cy="6932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F871B5-B09C-D3B7-A150-608CC410FAA4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1630904" y="2672597"/>
            <a:ext cx="693214" cy="69321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8F72F5F-FE80-7204-02BC-3369672869D5}"/>
              </a:ext>
            </a:extLst>
          </p:cNvPr>
          <p:cNvSpPr/>
          <p:nvPr/>
        </p:nvSpPr>
        <p:spPr>
          <a:xfrm>
            <a:off x="6998329" y="977106"/>
            <a:ext cx="1473707" cy="274320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  <a:latin typeface="Aptos" panose="020B0004020202020204" pitchFamily="34" charset="0"/>
              </a:rPr>
              <a:t>IATA / ARC / TIDS</a:t>
            </a:r>
            <a:endParaRPr lang="en-SG" sz="12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0C1C77-50C9-1875-38FD-A429561C62FB}"/>
              </a:ext>
            </a:extLst>
          </p:cNvPr>
          <p:cNvSpPr/>
          <p:nvPr/>
        </p:nvSpPr>
        <p:spPr>
          <a:xfrm>
            <a:off x="6998329" y="4242638"/>
            <a:ext cx="1473707" cy="274320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  <a:latin typeface="Aptos" panose="020B0004020202020204" pitchFamily="34" charset="0"/>
              </a:rPr>
              <a:t>Non-IATA</a:t>
            </a:r>
            <a:endParaRPr lang="en-SG" sz="12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8" name="Rectangle: Diagonal Corners Rounded 17">
            <a:extLst>
              <a:ext uri="{FF2B5EF4-FFF2-40B4-BE49-F238E27FC236}">
                <a16:creationId xmlns:a16="http://schemas.microsoft.com/office/drawing/2014/main" id="{B68506B9-4D01-2F2F-EEFC-AEC678BBE94A}"/>
              </a:ext>
            </a:extLst>
          </p:cNvPr>
          <p:cNvSpPr/>
          <p:nvPr/>
        </p:nvSpPr>
        <p:spPr>
          <a:xfrm>
            <a:off x="8754700" y="4257603"/>
            <a:ext cx="3131693" cy="61841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Non-IATA sub-agents do not have an agent code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CC5DC00-4163-84A4-2BB2-DC815CC54D93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SUBAGENT-CONSOLIDATOR FLOW – CREATE BOOKING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2F7DCC3-9A3B-BF11-4B94-417D2D33A675}"/>
              </a:ext>
            </a:extLst>
          </p:cNvPr>
          <p:cNvSpPr/>
          <p:nvPr/>
        </p:nvSpPr>
        <p:spPr>
          <a:xfrm>
            <a:off x="6672662" y="213751"/>
            <a:ext cx="2005399" cy="300436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ctr"/>
            <a:r>
              <a:rPr lang="en-US" sz="1600" b="1">
                <a:latin typeface="Aptos" panose="020B0004020202020204" pitchFamily="34" charset="0"/>
                <a:cs typeface="Calibri Light"/>
              </a:rPr>
              <a:t>Create Booking</a:t>
            </a:r>
            <a:endParaRPr lang="en-US" sz="1600">
              <a:latin typeface="Aptos" panose="020B0004020202020204" pitchFamily="34" charset="0"/>
              <a:cs typeface="Calibri Light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E63F417-7688-D857-54C9-E8A00E0867CA}"/>
              </a:ext>
            </a:extLst>
          </p:cNvPr>
          <p:cNvSpPr/>
          <p:nvPr/>
        </p:nvSpPr>
        <p:spPr>
          <a:xfrm>
            <a:off x="6372226" y="213751"/>
            <a:ext cx="300436" cy="30043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chemeClr val="bg1"/>
                </a:solidFill>
                <a:latin typeface="Aptos" panose="020B0004020202020204" pitchFamily="34" charset="0"/>
              </a:rPr>
              <a:t>3</a:t>
            </a:r>
            <a:endParaRPr lang="en-SG" sz="16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217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59A062D-2FA4-4C05-85BB-3E5FB59AC32F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4016189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CREATING A NEW TEAM</a:t>
            </a:r>
            <a:endParaRPr lang="en-US">
              <a:latin typeface="Aptos" panose="020B00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F4B72F-C839-C2A3-708C-7DA87A230C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6" r="253" b="24612"/>
          <a:stretch/>
        </p:blipFill>
        <p:spPr>
          <a:xfrm>
            <a:off x="0" y="1019544"/>
            <a:ext cx="12192000" cy="5838456"/>
          </a:xfrm>
          <a:prstGeom prst="rect">
            <a:avLst/>
          </a:prstGeom>
          <a:ln w="38100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7BFD48-F879-8651-B0D5-FB6763A644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6074" y="1169210"/>
            <a:ext cx="2445290" cy="4723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EC40AA-377E-B2CA-759F-4D33FAE1CD6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10384877" y="2704431"/>
            <a:ext cx="737611" cy="737611"/>
          </a:xfrm>
          <a:prstGeom prst="rect">
            <a:avLst/>
          </a:prstGeom>
        </p:spPr>
      </p:pic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96E8558E-53FB-403A-99F8-5842A7916AE6}"/>
              </a:ext>
            </a:extLst>
          </p:cNvPr>
          <p:cNvSpPr/>
          <p:nvPr/>
        </p:nvSpPr>
        <p:spPr>
          <a:xfrm>
            <a:off x="745236" y="4053890"/>
            <a:ext cx="1959872" cy="47238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Navigate to “Teams”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605347F9-DE7E-25AF-F6C7-C5713CF22274}"/>
              </a:ext>
            </a:extLst>
          </p:cNvPr>
          <p:cNvSpPr/>
          <p:nvPr/>
        </p:nvSpPr>
        <p:spPr>
          <a:xfrm>
            <a:off x="9304913" y="3510576"/>
            <a:ext cx="1871088" cy="47238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Select “New team”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9EB03B8-0C8E-2B5A-5323-83B599C0AA23}"/>
              </a:ext>
            </a:extLst>
          </p:cNvPr>
          <p:cNvSpPr/>
          <p:nvPr/>
        </p:nvSpPr>
        <p:spPr>
          <a:xfrm>
            <a:off x="1362075" y="3324225"/>
            <a:ext cx="1765352" cy="371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537663-2946-431E-934D-86B47A342B99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2336303" y="2977662"/>
            <a:ext cx="737611" cy="73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253488"/>
      </p:ext>
    </p:extLst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C35CFF-89CF-1A02-8AFD-222ABEB123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E00BA8A4-EEB3-2ECF-2204-61DA0092B1C0}"/>
              </a:ext>
            </a:extLst>
          </p:cNvPr>
          <p:cNvGrpSpPr/>
          <p:nvPr/>
        </p:nvGrpSpPr>
        <p:grpSpPr>
          <a:xfrm>
            <a:off x="1055686" y="901353"/>
            <a:ext cx="10080629" cy="5956648"/>
            <a:chOff x="1055686" y="901353"/>
            <a:chExt cx="10080629" cy="595664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ACDB1EC-4183-EC9E-67E5-141C446308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277" r="13277" b="11365"/>
            <a:stretch/>
          </p:blipFill>
          <p:spPr>
            <a:xfrm>
              <a:off x="1055686" y="901353"/>
              <a:ext cx="10080629" cy="5956648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A00393A-D0FD-45AF-7891-1674485897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5809" t="40988" r="36444" b="45045"/>
            <a:stretch/>
          </p:blipFill>
          <p:spPr>
            <a:xfrm>
              <a:off x="4151645" y="4139767"/>
              <a:ext cx="3808325" cy="938645"/>
            </a:xfrm>
            <a:prstGeom prst="rect">
              <a:avLst/>
            </a:prstGeom>
            <a:ln w="38100">
              <a:noFill/>
            </a:ln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259EBA7-320E-4731-480C-A95C5BE2DD3E}"/>
                </a:ext>
              </a:extLst>
            </p:cNvPr>
            <p:cNvSpPr/>
            <p:nvPr/>
          </p:nvSpPr>
          <p:spPr>
            <a:xfrm>
              <a:off x="4395848" y="3667693"/>
              <a:ext cx="1920240" cy="274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" tIns="0" rIns="0" bIns="0" rtlCol="0" anchor="ctr"/>
            <a:lstStyle/>
            <a:p>
              <a:r>
                <a:rPr lang="en-US" sz="900">
                  <a:solidFill>
                    <a:schemeClr val="tx1"/>
                  </a:solidFill>
                </a:rPr>
                <a:t>Ancillaries</a:t>
              </a:r>
              <a:endParaRPr lang="en-SG" sz="900">
                <a:solidFill>
                  <a:schemeClr val="tx1"/>
                </a:solidFill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D8AEB96-AEAB-7C6D-5E2A-9F72A865F349}"/>
                </a:ext>
              </a:extLst>
            </p:cNvPr>
            <p:cNvSpPr/>
            <p:nvPr/>
          </p:nvSpPr>
          <p:spPr>
            <a:xfrm>
              <a:off x="4395848" y="3896921"/>
              <a:ext cx="1920240" cy="274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" tIns="0" rIns="0" bIns="0" rtlCol="0" anchor="ctr"/>
            <a:lstStyle/>
            <a:p>
              <a:r>
                <a:rPr lang="en-US" sz="900" err="1">
                  <a:solidFill>
                    <a:schemeClr val="tx1"/>
                  </a:solidFill>
                </a:rPr>
                <a:t>Reshop</a:t>
              </a:r>
              <a:endParaRPr lang="en-SG" sz="900">
                <a:solidFill>
                  <a:schemeClr val="tx1"/>
                </a:solidFill>
              </a:endParaRPr>
            </a:p>
          </p:txBody>
        </p:sp>
      </p:grpSp>
      <p:sp>
        <p:nvSpPr>
          <p:cNvPr id="26" name="Rectangle: Diagonal Corners Rounded 25">
            <a:extLst>
              <a:ext uri="{FF2B5EF4-FFF2-40B4-BE49-F238E27FC236}">
                <a16:creationId xmlns:a16="http://schemas.microsoft.com/office/drawing/2014/main" id="{35E34559-8945-F0A6-9AD4-9A987AA8D274}"/>
              </a:ext>
            </a:extLst>
          </p:cNvPr>
          <p:cNvSpPr/>
          <p:nvPr/>
        </p:nvSpPr>
        <p:spPr>
          <a:xfrm>
            <a:off x="8320035" y="5193544"/>
            <a:ext cx="3565328" cy="93864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On the Order Details page, sub-agent can click “Queue” to queue the booking to the consolidator for payment.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EA3E70F-AC3C-62B9-14C1-EC61D9F8048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9279141" y="6200287"/>
            <a:ext cx="693214" cy="693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79B45C5-FC6F-654C-CEA2-CDA7F96DDC2E}"/>
              </a:ext>
            </a:extLst>
          </p:cNvPr>
          <p:cNvSpPr txBox="1">
            <a:spLocks/>
          </p:cNvSpPr>
          <p:nvPr/>
        </p:nvSpPr>
        <p:spPr>
          <a:xfrm>
            <a:off x="2080017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SUBAGENT-CONSOLIDATOR FLOW – QUEUE BOOKING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C0D9468-E660-7560-B50D-0912569E5BD0}"/>
              </a:ext>
            </a:extLst>
          </p:cNvPr>
          <p:cNvSpPr/>
          <p:nvPr/>
        </p:nvSpPr>
        <p:spPr>
          <a:xfrm>
            <a:off x="6672662" y="213751"/>
            <a:ext cx="2005399" cy="300436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ctr"/>
            <a:r>
              <a:rPr lang="en-US" sz="1600" b="1">
                <a:latin typeface="Aptos" panose="020B0004020202020204" pitchFamily="34" charset="0"/>
                <a:cs typeface="Calibri Light"/>
              </a:rPr>
              <a:t>Queue Booking</a:t>
            </a:r>
            <a:endParaRPr lang="en-US" sz="1600">
              <a:latin typeface="Aptos" panose="020B0004020202020204" pitchFamily="34" charset="0"/>
              <a:cs typeface="Calibri Light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08BC729-85D0-7018-D498-1447F8BB4E85}"/>
              </a:ext>
            </a:extLst>
          </p:cNvPr>
          <p:cNvSpPr/>
          <p:nvPr/>
        </p:nvSpPr>
        <p:spPr>
          <a:xfrm>
            <a:off x="6372226" y="213751"/>
            <a:ext cx="300436" cy="30043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chemeClr val="bg1"/>
                </a:solidFill>
                <a:latin typeface="Aptos" panose="020B0004020202020204" pitchFamily="34" charset="0"/>
              </a:rPr>
              <a:t>3</a:t>
            </a:r>
            <a:endParaRPr lang="en-SG" sz="16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848554C-D2F2-EEEB-558E-20AB4327D6CA}"/>
              </a:ext>
            </a:extLst>
          </p:cNvPr>
          <p:cNvSpPr/>
          <p:nvPr/>
        </p:nvSpPr>
        <p:spPr>
          <a:xfrm>
            <a:off x="4050497" y="599452"/>
            <a:ext cx="1920240" cy="274320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  <a:latin typeface="Aptos" panose="020B0004020202020204" pitchFamily="34" charset="0"/>
              </a:rPr>
              <a:t>Subagent</a:t>
            </a:r>
            <a:endParaRPr lang="en-SG" sz="12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5198E8FA-1674-9A3B-1B97-C55AC5E85A86}"/>
              </a:ext>
            </a:extLst>
          </p:cNvPr>
          <p:cNvSpPr/>
          <p:nvPr/>
        </p:nvSpPr>
        <p:spPr>
          <a:xfrm>
            <a:off x="297353" y="3564758"/>
            <a:ext cx="3565328" cy="93864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Select the transaction they need the consolidator to pay for or select “Others” to input free text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AFC910D-F29A-83DE-3098-8A4263910FF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4793653" y="5398459"/>
            <a:ext cx="693214" cy="693214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E4DC93BC-2B32-1DE5-3B3E-3FF7159FD2A4}"/>
              </a:ext>
            </a:extLst>
          </p:cNvPr>
          <p:cNvSpPr/>
          <p:nvPr/>
        </p:nvSpPr>
        <p:spPr>
          <a:xfrm>
            <a:off x="297353" y="1915297"/>
            <a:ext cx="3565328" cy="137794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Sub-agent can select a consolidator to queue to</a:t>
            </a: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400">
              <a:solidFill>
                <a:srgbClr val="000000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Once booking is ticketed, only the ticketing consolidator can be selected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F20852-BD53-4D25-BEFD-6DE3A1645B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6894" y="2893640"/>
            <a:ext cx="188907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147851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86C0E2-D420-3A31-5F3A-94AED6A99E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82CCE46-5C28-BDF7-57F1-3A4177E3EF48}"/>
              </a:ext>
            </a:extLst>
          </p:cNvPr>
          <p:cNvGrpSpPr/>
          <p:nvPr/>
        </p:nvGrpSpPr>
        <p:grpSpPr>
          <a:xfrm>
            <a:off x="1213200" y="907862"/>
            <a:ext cx="9765600" cy="5950137"/>
            <a:chOff x="5900" y="1940011"/>
            <a:chExt cx="10337454" cy="617719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79A529C-DC27-0835-7B4E-5A455AABFA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2981" t="13519" r="12981" b="11779"/>
            <a:stretch/>
          </p:blipFill>
          <p:spPr>
            <a:xfrm>
              <a:off x="5900" y="1940011"/>
              <a:ext cx="10334301" cy="5146589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A8F26B1-65E3-A100-B51F-0B5B8DE71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8621" y="2494096"/>
              <a:ext cx="9976104" cy="1057959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BD2E25A-F611-10D5-CBE1-4F0D5313CD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2981" t="22387" r="12981" b="11779"/>
            <a:stretch/>
          </p:blipFill>
          <p:spPr>
            <a:xfrm>
              <a:off x="9053" y="3581579"/>
              <a:ext cx="10334301" cy="4535623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C9FC81D-AFBF-7C13-A64A-A281BDDC19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58071" y="7541623"/>
              <a:ext cx="7625291" cy="396691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9D0DECEE-54AE-BB55-5CE5-7C8C46F1B13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9459571" y="6042736"/>
            <a:ext cx="693214" cy="693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34CDEF-9A45-A404-B41C-CB2BE0D8E8F7}"/>
              </a:ext>
            </a:extLst>
          </p:cNvPr>
          <p:cNvSpPr txBox="1">
            <a:spLocks/>
          </p:cNvSpPr>
          <p:nvPr/>
        </p:nvSpPr>
        <p:spPr>
          <a:xfrm>
            <a:off x="2080017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SUBAGENT-CONSOLIDATOR FLOW – QUEUE BOOKING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375C0A4-374E-97F6-DBC5-2B2BBF3D233D}"/>
              </a:ext>
            </a:extLst>
          </p:cNvPr>
          <p:cNvSpPr/>
          <p:nvPr/>
        </p:nvSpPr>
        <p:spPr>
          <a:xfrm>
            <a:off x="6672662" y="213751"/>
            <a:ext cx="2005399" cy="300436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ctr"/>
            <a:r>
              <a:rPr lang="en-US" sz="1600" b="1">
                <a:latin typeface="Aptos" panose="020B0004020202020204" pitchFamily="34" charset="0"/>
                <a:cs typeface="Calibri Light"/>
              </a:rPr>
              <a:t>Queue Booking</a:t>
            </a:r>
            <a:endParaRPr lang="en-US" sz="1600">
              <a:latin typeface="Aptos" panose="020B0004020202020204" pitchFamily="34" charset="0"/>
              <a:cs typeface="Calibri Light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C727E28-CFFF-3F9D-A07E-EBD87A7AFBD4}"/>
              </a:ext>
            </a:extLst>
          </p:cNvPr>
          <p:cNvSpPr/>
          <p:nvPr/>
        </p:nvSpPr>
        <p:spPr>
          <a:xfrm>
            <a:off x="6372226" y="213751"/>
            <a:ext cx="300436" cy="30043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chemeClr val="bg1"/>
                </a:solidFill>
                <a:latin typeface="Aptos" panose="020B0004020202020204" pitchFamily="34" charset="0"/>
              </a:rPr>
              <a:t>3</a:t>
            </a:r>
            <a:endParaRPr lang="en-SG" sz="16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FD159C9-6714-A312-925C-84B622DB4215}"/>
              </a:ext>
            </a:extLst>
          </p:cNvPr>
          <p:cNvSpPr/>
          <p:nvPr/>
        </p:nvSpPr>
        <p:spPr>
          <a:xfrm>
            <a:off x="4050497" y="599452"/>
            <a:ext cx="1920240" cy="274320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  <a:latin typeface="Aptos" panose="020B0004020202020204" pitchFamily="34" charset="0"/>
              </a:rPr>
              <a:t>Subagent</a:t>
            </a:r>
            <a:endParaRPr lang="en-SG" sz="12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FADBAC65-8C01-DC3E-99FE-74F03FB1135C}"/>
              </a:ext>
            </a:extLst>
          </p:cNvPr>
          <p:cNvSpPr/>
          <p:nvPr/>
        </p:nvSpPr>
        <p:spPr>
          <a:xfrm>
            <a:off x="7641906" y="4302035"/>
            <a:ext cx="4028945" cy="1648104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00" fontAlgn="base">
              <a:defRPr/>
            </a:pPr>
            <a:r>
              <a:rPr lang="en-US" sz="1400">
                <a:solidFill>
                  <a:srgbClr val="000000"/>
                </a:solidFill>
                <a:latin typeface="Aptos"/>
                <a:cs typeface="Calibri"/>
              </a:rPr>
              <a:t>Once a booking is queued to the consolidator, the sub-agent will not be able to continue servicing the booking until the queue is complete</a:t>
            </a: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400">
              <a:solidFill>
                <a:srgbClr val="000000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Sub-agent can select “</a:t>
            </a:r>
            <a:r>
              <a:rPr lang="en-US" sz="1400" err="1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Unqueue</a:t>
            </a: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” to remove the booking from the queue</a:t>
            </a:r>
          </a:p>
        </p:txBody>
      </p:sp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186DDBA6-A950-D2FB-6625-B52D0B160350}"/>
              </a:ext>
            </a:extLst>
          </p:cNvPr>
          <p:cNvSpPr/>
          <p:nvPr/>
        </p:nvSpPr>
        <p:spPr>
          <a:xfrm>
            <a:off x="5102545" y="1496371"/>
            <a:ext cx="2539361" cy="635590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Queue details will be displayed above</a:t>
            </a:r>
          </a:p>
        </p:txBody>
      </p:sp>
    </p:spTree>
    <p:extLst>
      <p:ext uri="{BB962C8B-B14F-4D97-AF65-F5344CB8AC3E}">
        <p14:creationId xmlns:p14="http://schemas.microsoft.com/office/powerpoint/2010/main" val="3300237777"/>
      </p:ext>
    </p:extLst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64AE23-AB87-1491-1C21-F9C96325B4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0BF7B1F-84C1-4034-F2A2-C2C37BB094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80075"/>
            <a:ext cx="12192000" cy="4978473"/>
          </a:xfrm>
          <a:prstGeom prst="rect">
            <a:avLst/>
          </a:prstGeom>
        </p:spPr>
      </p:pic>
      <p:sp>
        <p:nvSpPr>
          <p:cNvPr id="26" name="Rectangle: Diagonal Corners Rounded 25">
            <a:extLst>
              <a:ext uri="{FF2B5EF4-FFF2-40B4-BE49-F238E27FC236}">
                <a16:creationId xmlns:a16="http://schemas.microsoft.com/office/drawing/2014/main" id="{8C374690-6F91-29AB-00A9-9B50E4FD6AAB}"/>
              </a:ext>
            </a:extLst>
          </p:cNvPr>
          <p:cNvSpPr/>
          <p:nvPr/>
        </p:nvSpPr>
        <p:spPr>
          <a:xfrm>
            <a:off x="3437157" y="1821075"/>
            <a:ext cx="5067160" cy="57799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Sub-agent can manage queued bookings under </a:t>
            </a: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Subagent &gt; Queued Bookings &gt; Queued by my agency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A38156B-B927-4883-AD3F-0BB4BEF81AD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4664009" y="2656525"/>
            <a:ext cx="693214" cy="693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10FD9E-58CA-0456-A5CB-941A54351411}"/>
              </a:ext>
            </a:extLst>
          </p:cNvPr>
          <p:cNvSpPr txBox="1">
            <a:spLocks/>
          </p:cNvSpPr>
          <p:nvPr/>
        </p:nvSpPr>
        <p:spPr>
          <a:xfrm>
            <a:off x="2080017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SUBAGENT-CONSOLIDATOR FLOW – QUEUE BOOKING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1BE8D64-D29F-FE3E-3716-3FBF3870191C}"/>
              </a:ext>
            </a:extLst>
          </p:cNvPr>
          <p:cNvSpPr/>
          <p:nvPr/>
        </p:nvSpPr>
        <p:spPr>
          <a:xfrm>
            <a:off x="6672662" y="213751"/>
            <a:ext cx="2005399" cy="300436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ctr"/>
            <a:r>
              <a:rPr lang="en-US" sz="1600" b="1">
                <a:latin typeface="Aptos" panose="020B0004020202020204" pitchFamily="34" charset="0"/>
                <a:cs typeface="Calibri Light"/>
              </a:rPr>
              <a:t>Queue Booking</a:t>
            </a:r>
            <a:endParaRPr lang="en-US" sz="1600">
              <a:latin typeface="Aptos" panose="020B0004020202020204" pitchFamily="34" charset="0"/>
              <a:cs typeface="Calibri Light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218FCF8-5FC8-5E08-96CB-F6579E67122F}"/>
              </a:ext>
            </a:extLst>
          </p:cNvPr>
          <p:cNvSpPr/>
          <p:nvPr/>
        </p:nvSpPr>
        <p:spPr>
          <a:xfrm>
            <a:off x="6372226" y="213751"/>
            <a:ext cx="300436" cy="30043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chemeClr val="bg1"/>
                </a:solidFill>
                <a:latin typeface="Aptos" panose="020B0004020202020204" pitchFamily="34" charset="0"/>
              </a:rPr>
              <a:t>3</a:t>
            </a:r>
            <a:endParaRPr lang="en-SG" sz="16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DBF95ED-D3DE-E452-4DB5-136299F0337C}"/>
              </a:ext>
            </a:extLst>
          </p:cNvPr>
          <p:cNvSpPr/>
          <p:nvPr/>
        </p:nvSpPr>
        <p:spPr>
          <a:xfrm>
            <a:off x="4050497" y="599452"/>
            <a:ext cx="1920240" cy="274320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  <a:latin typeface="Aptos" panose="020B0004020202020204" pitchFamily="34" charset="0"/>
              </a:rPr>
              <a:t>Subagent</a:t>
            </a:r>
            <a:endParaRPr lang="en-SG" sz="12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B65DE583-AF2B-0C1B-7406-469735518E29}"/>
              </a:ext>
            </a:extLst>
          </p:cNvPr>
          <p:cNvSpPr/>
          <p:nvPr/>
        </p:nvSpPr>
        <p:spPr>
          <a:xfrm>
            <a:off x="448012" y="5649358"/>
            <a:ext cx="5389897" cy="101549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l" rtl="0" fontAlgn="base"/>
            <a:r>
              <a:rPr lang="en-US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The viewing permissions for bookings depends on the agent’s role:</a:t>
            </a:r>
            <a:r>
              <a:rPr lang="en-US" sz="14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  <a:endParaRPr lang="en-US" sz="14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Master can view all queued bookings </a:t>
            </a: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made by </a:t>
            </a:r>
            <a:r>
              <a:rPr lang="en-US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agency </a:t>
            </a:r>
            <a:r>
              <a:rPr lang="en-US" sz="14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  <a:endParaRPr lang="en-US" sz="14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Admin can view all queued bookings made by team </a:t>
            </a:r>
            <a:r>
              <a:rPr lang="en-US" sz="14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  <a:endParaRPr lang="en-US" sz="14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User can view individual queued bookings only</a:t>
            </a:r>
            <a:r>
              <a:rPr lang="en-US" sz="14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  <a:endParaRPr lang="en-US" sz="14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A1284DF1-284B-8F01-ABF5-5327FE043BB7}"/>
              </a:ext>
            </a:extLst>
          </p:cNvPr>
          <p:cNvSpPr/>
          <p:nvPr/>
        </p:nvSpPr>
        <p:spPr>
          <a:xfrm>
            <a:off x="7191633" y="5649358"/>
            <a:ext cx="4337649" cy="101549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l" rtl="0" fontAlgn="base"/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Queued bookings are arranged by queue date (most recent first)</a:t>
            </a:r>
          </a:p>
          <a:p>
            <a:pPr algn="l" rtl="0" fontAlgn="base"/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Queue status indicates if queue is still pending consolidator or completed</a:t>
            </a:r>
          </a:p>
        </p:txBody>
      </p:sp>
    </p:spTree>
    <p:extLst>
      <p:ext uri="{BB962C8B-B14F-4D97-AF65-F5344CB8AC3E}">
        <p14:creationId xmlns:p14="http://schemas.microsoft.com/office/powerpoint/2010/main" val="888500020"/>
      </p:ext>
    </p:extLst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D8E5CF-12A4-A72B-B58C-1D89798D89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B3302B19-FC41-A579-10FB-FFF94EBE02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880" r="12880" b="29199"/>
          <a:stretch/>
        </p:blipFill>
        <p:spPr>
          <a:xfrm>
            <a:off x="0" y="1103300"/>
            <a:ext cx="12192000" cy="5754700"/>
          </a:xfrm>
          <a:prstGeom prst="rect">
            <a:avLst/>
          </a:prstGeom>
          <a:ln w="38100">
            <a:noFill/>
          </a:ln>
        </p:spPr>
      </p:pic>
      <p:sp>
        <p:nvSpPr>
          <p:cNvPr id="26" name="Rectangle: Diagonal Corners Rounded 25">
            <a:extLst>
              <a:ext uri="{FF2B5EF4-FFF2-40B4-BE49-F238E27FC236}">
                <a16:creationId xmlns:a16="http://schemas.microsoft.com/office/drawing/2014/main" id="{6FA60161-D58B-62F0-2573-0CCBA544E384}"/>
              </a:ext>
            </a:extLst>
          </p:cNvPr>
          <p:cNvSpPr/>
          <p:nvPr/>
        </p:nvSpPr>
        <p:spPr>
          <a:xfrm>
            <a:off x="884588" y="5561127"/>
            <a:ext cx="5067160" cy="100778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All users in the consolidator can access bookings queued to the consolidator</a:t>
            </a:r>
          </a:p>
          <a:p>
            <a:pPr marL="285750" marR="0" lvl="0" indent="-285750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Anyone in the consolidator can action on queued bookings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9CF53312-8E07-99B4-F3FB-0674A10DC41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3685756" y="4728386"/>
            <a:ext cx="693214" cy="69321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4DE6D34-A72C-C603-205B-E676A909D58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2416881" y="2681479"/>
            <a:ext cx="693214" cy="693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77BC70-23B2-4C90-D6B3-32AAC8B74936}"/>
              </a:ext>
            </a:extLst>
          </p:cNvPr>
          <p:cNvSpPr txBox="1">
            <a:spLocks/>
          </p:cNvSpPr>
          <p:nvPr/>
        </p:nvSpPr>
        <p:spPr>
          <a:xfrm>
            <a:off x="2080017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SUBAGENT-CONSOLIDATOR FLOW – QUEUE BOOKING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B96B2ED-C67F-1C4A-57AB-D6D4D67DA66B}"/>
              </a:ext>
            </a:extLst>
          </p:cNvPr>
          <p:cNvSpPr/>
          <p:nvPr/>
        </p:nvSpPr>
        <p:spPr>
          <a:xfrm>
            <a:off x="6672662" y="213751"/>
            <a:ext cx="2005399" cy="300436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ctr"/>
            <a:r>
              <a:rPr lang="en-US" sz="1600" b="1">
                <a:latin typeface="Aptos" panose="020B0004020202020204" pitchFamily="34" charset="0"/>
                <a:cs typeface="Calibri Light"/>
              </a:rPr>
              <a:t>Queue Booking</a:t>
            </a:r>
            <a:endParaRPr lang="en-US" sz="1600">
              <a:latin typeface="Aptos" panose="020B0004020202020204" pitchFamily="34" charset="0"/>
              <a:cs typeface="Calibri Light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A7E7FAE-61A6-073C-6D50-3DE0EC4FDB34}"/>
              </a:ext>
            </a:extLst>
          </p:cNvPr>
          <p:cNvSpPr/>
          <p:nvPr/>
        </p:nvSpPr>
        <p:spPr>
          <a:xfrm>
            <a:off x="6372226" y="213751"/>
            <a:ext cx="300436" cy="30043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chemeClr val="bg1"/>
                </a:solidFill>
                <a:latin typeface="Aptos" panose="020B0004020202020204" pitchFamily="34" charset="0"/>
              </a:rPr>
              <a:t>3</a:t>
            </a:r>
            <a:endParaRPr lang="en-SG" sz="16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A965C30C-C9A3-2B37-5833-6DF70B0FE4C3}"/>
              </a:ext>
            </a:extLst>
          </p:cNvPr>
          <p:cNvSpPr/>
          <p:nvPr/>
        </p:nvSpPr>
        <p:spPr>
          <a:xfrm>
            <a:off x="3562420" y="1749187"/>
            <a:ext cx="5067160" cy="57799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Consolidator can manage queued bookings under </a:t>
            </a: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Subagent &gt; Queued Bookings &gt; In Queue (For your action)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CB02B3-E108-DF82-32B2-A53177CDB2B6}"/>
              </a:ext>
            </a:extLst>
          </p:cNvPr>
          <p:cNvSpPr/>
          <p:nvPr/>
        </p:nvSpPr>
        <p:spPr>
          <a:xfrm>
            <a:off x="2112124" y="599452"/>
            <a:ext cx="1920240" cy="2743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  <a:latin typeface="Aptos" panose="020B0004020202020204" pitchFamily="34" charset="0"/>
              </a:rPr>
              <a:t>Consolidator</a:t>
            </a:r>
            <a:endParaRPr lang="en-SG" sz="12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1901D13B-C2DC-C64C-B68F-FEF594CCD534}"/>
              </a:ext>
            </a:extLst>
          </p:cNvPr>
          <p:cNvSpPr/>
          <p:nvPr/>
        </p:nvSpPr>
        <p:spPr>
          <a:xfrm>
            <a:off x="6522445" y="5553419"/>
            <a:ext cx="3869588" cy="101549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l" rtl="0" fontAlgn="base"/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Queued bookings are arranged by queue date (most recent first)</a:t>
            </a:r>
          </a:p>
          <a:p>
            <a:pPr algn="l" rtl="0" fontAlgn="base"/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Queue status indicates if queue is still pending consolidator or completed</a:t>
            </a:r>
          </a:p>
        </p:txBody>
      </p:sp>
    </p:spTree>
    <p:extLst>
      <p:ext uri="{BB962C8B-B14F-4D97-AF65-F5344CB8AC3E}">
        <p14:creationId xmlns:p14="http://schemas.microsoft.com/office/powerpoint/2010/main" val="815204704"/>
      </p:ext>
    </p:extLst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BEDCBC-53B2-7042-E223-341D156D62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5497CAEC-CE5D-C76E-DBD8-F21BC4927B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98"/>
          <a:stretch/>
        </p:blipFill>
        <p:spPr>
          <a:xfrm>
            <a:off x="2653305" y="846886"/>
            <a:ext cx="9538695" cy="6011114"/>
          </a:xfrm>
          <a:prstGeom prst="rect">
            <a:avLst/>
          </a:prstGeom>
        </p:spPr>
      </p:pic>
      <p:sp>
        <p:nvSpPr>
          <p:cNvPr id="26" name="Rectangle: Diagonal Corners Rounded 25">
            <a:extLst>
              <a:ext uri="{FF2B5EF4-FFF2-40B4-BE49-F238E27FC236}">
                <a16:creationId xmlns:a16="http://schemas.microsoft.com/office/drawing/2014/main" id="{BFAE00AC-F7B9-8ECD-CE03-F7EF586E4DDD}"/>
              </a:ext>
            </a:extLst>
          </p:cNvPr>
          <p:cNvSpPr/>
          <p:nvPr/>
        </p:nvSpPr>
        <p:spPr>
          <a:xfrm>
            <a:off x="7134487" y="4944149"/>
            <a:ext cx="4496110" cy="118436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Consolidator can perform any action on the booking and is not limited to what the subagent has requested </a:t>
            </a: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400">
              <a:solidFill>
                <a:srgbClr val="000000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Once consolidator is done, click “Complete Queue”.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C6F10CE-3025-4B8B-929C-7036548472B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10880909" y="6165404"/>
            <a:ext cx="693214" cy="693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CBB362-E1FB-ED0E-0D69-C85B8E22C10A}"/>
              </a:ext>
            </a:extLst>
          </p:cNvPr>
          <p:cNvSpPr txBox="1">
            <a:spLocks/>
          </p:cNvSpPr>
          <p:nvPr/>
        </p:nvSpPr>
        <p:spPr>
          <a:xfrm>
            <a:off x="2080017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SUBAGENT-CONSOLIDATOR FLOW – COMPLETE QUEUE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78B334A-6EA0-F09C-9129-1CA6D73F8570}"/>
              </a:ext>
            </a:extLst>
          </p:cNvPr>
          <p:cNvSpPr/>
          <p:nvPr/>
        </p:nvSpPr>
        <p:spPr>
          <a:xfrm>
            <a:off x="6672662" y="213751"/>
            <a:ext cx="2005399" cy="300436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ctr"/>
            <a:r>
              <a:rPr lang="en-US" sz="1600" b="1">
                <a:latin typeface="Aptos" panose="020B0004020202020204" pitchFamily="34" charset="0"/>
                <a:cs typeface="Calibri Light"/>
              </a:rPr>
              <a:t>Complete Queue</a:t>
            </a:r>
            <a:endParaRPr lang="en-US" sz="1600">
              <a:latin typeface="Aptos" panose="020B0004020202020204" pitchFamily="34" charset="0"/>
              <a:cs typeface="Calibri Light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29D3D00-F626-CBAD-314F-BE80DBDDF248}"/>
              </a:ext>
            </a:extLst>
          </p:cNvPr>
          <p:cNvSpPr/>
          <p:nvPr/>
        </p:nvSpPr>
        <p:spPr>
          <a:xfrm>
            <a:off x="6372226" y="213751"/>
            <a:ext cx="300436" cy="30043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chemeClr val="bg1"/>
                </a:solidFill>
                <a:latin typeface="Aptos" panose="020B0004020202020204" pitchFamily="34" charset="0"/>
              </a:rPr>
              <a:t>4</a:t>
            </a:r>
            <a:endParaRPr lang="en-SG" sz="16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C4A5AB-FAF0-501F-0FB8-DE7C29EC54B2}"/>
              </a:ext>
            </a:extLst>
          </p:cNvPr>
          <p:cNvSpPr/>
          <p:nvPr/>
        </p:nvSpPr>
        <p:spPr>
          <a:xfrm>
            <a:off x="2112124" y="599452"/>
            <a:ext cx="1920240" cy="2743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  <a:latin typeface="Aptos" panose="020B0004020202020204" pitchFamily="34" charset="0"/>
              </a:rPr>
              <a:t>Consolidator</a:t>
            </a:r>
            <a:endParaRPr lang="en-SG" sz="12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FD16AAC-E17F-FAFD-5309-DFDCF30774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069" y="1290392"/>
            <a:ext cx="2452668" cy="105973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406C0362-3056-2B18-12BB-93A9EE207E1E}"/>
              </a:ext>
            </a:extLst>
          </p:cNvPr>
          <p:cNvSpPr/>
          <p:nvPr/>
        </p:nvSpPr>
        <p:spPr>
          <a:xfrm>
            <a:off x="125069" y="2449341"/>
            <a:ext cx="2452668" cy="153047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When opening the order details of a queued booking, consolidator will be prompted to select the IATA / ARC code to service the booking</a:t>
            </a:r>
          </a:p>
        </p:txBody>
      </p:sp>
      <p:sp>
        <p:nvSpPr>
          <p:cNvPr id="21" name="Rectangle: Diagonal Corners Rounded 20">
            <a:extLst>
              <a:ext uri="{FF2B5EF4-FFF2-40B4-BE49-F238E27FC236}">
                <a16:creationId xmlns:a16="http://schemas.microsoft.com/office/drawing/2014/main" id="{6F46F9FF-C540-4DC7-0C1D-95751B7A20AC}"/>
              </a:ext>
            </a:extLst>
          </p:cNvPr>
          <p:cNvSpPr/>
          <p:nvPr/>
        </p:nvSpPr>
        <p:spPr>
          <a:xfrm>
            <a:off x="6992403" y="1648371"/>
            <a:ext cx="3510133" cy="635590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Refer to queue details above to view what transaction sub-agent has requested</a:t>
            </a:r>
          </a:p>
        </p:txBody>
      </p:sp>
    </p:spTree>
    <p:extLst>
      <p:ext uri="{BB962C8B-B14F-4D97-AF65-F5344CB8AC3E}">
        <p14:creationId xmlns:p14="http://schemas.microsoft.com/office/powerpoint/2010/main" val="1222609368"/>
      </p:ext>
    </p:extLst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3F6804-B729-C8C1-D636-19C093E8E0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513FC2C-B5A3-3C1F-729D-1E1B0D436C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79361"/>
            <a:ext cx="12192000" cy="5508878"/>
          </a:xfrm>
          <a:prstGeom prst="rect">
            <a:avLst/>
          </a:prstGeom>
        </p:spPr>
      </p:pic>
      <p:sp>
        <p:nvSpPr>
          <p:cNvPr id="26" name="Rectangle: Diagonal Corners Rounded 25">
            <a:extLst>
              <a:ext uri="{FF2B5EF4-FFF2-40B4-BE49-F238E27FC236}">
                <a16:creationId xmlns:a16="http://schemas.microsoft.com/office/drawing/2014/main" id="{A0581A74-B0F6-9A1A-7C3F-CB6E466EF86D}"/>
              </a:ext>
            </a:extLst>
          </p:cNvPr>
          <p:cNvSpPr/>
          <p:nvPr/>
        </p:nvSpPr>
        <p:spPr>
          <a:xfrm>
            <a:off x="8678061" y="4195885"/>
            <a:ext cx="2347987" cy="1029611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Enter any comments for the sub-agent’s reference and complete queue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02A2BE5-F079-4E69-55D6-3997C72EF0A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7046711" y="4101507"/>
            <a:ext cx="693214" cy="693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F96AEFB-65D5-D31C-B512-0BC4A01318D9}"/>
              </a:ext>
            </a:extLst>
          </p:cNvPr>
          <p:cNvSpPr txBox="1">
            <a:spLocks/>
          </p:cNvSpPr>
          <p:nvPr/>
        </p:nvSpPr>
        <p:spPr>
          <a:xfrm>
            <a:off x="2080017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SUBAGENT-CONSOLIDATOR FLOW – COMPLETE QUEUE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7467767-E539-8DD3-9A52-B9AF03E5025F}"/>
              </a:ext>
            </a:extLst>
          </p:cNvPr>
          <p:cNvSpPr/>
          <p:nvPr/>
        </p:nvSpPr>
        <p:spPr>
          <a:xfrm>
            <a:off x="6672662" y="213751"/>
            <a:ext cx="2005399" cy="300436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ctr"/>
            <a:r>
              <a:rPr lang="en-US" sz="1600" b="1">
                <a:latin typeface="Aptos" panose="020B0004020202020204" pitchFamily="34" charset="0"/>
                <a:cs typeface="Calibri Light"/>
              </a:rPr>
              <a:t>Complete Queue</a:t>
            </a:r>
            <a:endParaRPr lang="en-US" sz="1600">
              <a:latin typeface="Aptos" panose="020B0004020202020204" pitchFamily="34" charset="0"/>
              <a:cs typeface="Calibri Light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24FB265-8995-BB5B-0368-B523779C07EB}"/>
              </a:ext>
            </a:extLst>
          </p:cNvPr>
          <p:cNvSpPr/>
          <p:nvPr/>
        </p:nvSpPr>
        <p:spPr>
          <a:xfrm>
            <a:off x="6372226" y="213751"/>
            <a:ext cx="300436" cy="30043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chemeClr val="bg1"/>
                </a:solidFill>
                <a:latin typeface="Aptos" panose="020B0004020202020204" pitchFamily="34" charset="0"/>
              </a:rPr>
              <a:t>4</a:t>
            </a:r>
            <a:endParaRPr lang="en-SG" sz="16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F39A7F-A8D7-6BC3-00AC-1BDB7E9DCDA0}"/>
              </a:ext>
            </a:extLst>
          </p:cNvPr>
          <p:cNvSpPr/>
          <p:nvPr/>
        </p:nvSpPr>
        <p:spPr>
          <a:xfrm>
            <a:off x="2112124" y="599452"/>
            <a:ext cx="1920240" cy="2743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  <a:latin typeface="Aptos" panose="020B0004020202020204" pitchFamily="34" charset="0"/>
              </a:rPr>
              <a:t>Consolidator</a:t>
            </a:r>
            <a:endParaRPr lang="en-SG" sz="12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DF403C-B1D5-21C1-C196-D5FE11400589}"/>
              </a:ext>
            </a:extLst>
          </p:cNvPr>
          <p:cNvSpPr/>
          <p:nvPr/>
        </p:nvSpPr>
        <p:spPr>
          <a:xfrm>
            <a:off x="3896466" y="2948461"/>
            <a:ext cx="4421269" cy="3676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>
                <a:solidFill>
                  <a:schemeClr val="tx2">
                    <a:lumMod val="75000"/>
                  </a:schemeClr>
                </a:solidFill>
                <a:latin typeface="Aptos" panose="020B0004020202020204" pitchFamily="34" charset="0"/>
              </a:rPr>
              <a:t>Please enter any comments for the sub-agent before completing the queue.</a:t>
            </a:r>
            <a:endParaRPr lang="en-SG" sz="1200">
              <a:solidFill>
                <a:schemeClr val="tx2">
                  <a:lumMod val="75000"/>
                </a:schemeClr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076186"/>
      </p:ext>
    </p:extLst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544C86-3F5D-B812-53C9-BC4BCF6ABD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73BF56-21E1-3C75-402C-B82E962D58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1918" y="923108"/>
            <a:ext cx="8468164" cy="5934891"/>
          </a:xfrm>
          <a:prstGeom prst="rect">
            <a:avLst/>
          </a:prstGeom>
        </p:spPr>
      </p:pic>
      <p:sp>
        <p:nvSpPr>
          <p:cNvPr id="26" name="Rectangle: Diagonal Corners Rounded 25">
            <a:extLst>
              <a:ext uri="{FF2B5EF4-FFF2-40B4-BE49-F238E27FC236}">
                <a16:creationId xmlns:a16="http://schemas.microsoft.com/office/drawing/2014/main" id="{3D1B8E66-E0C0-51FA-6E43-151D7E4310B3}"/>
              </a:ext>
            </a:extLst>
          </p:cNvPr>
          <p:cNvSpPr/>
          <p:nvPr/>
        </p:nvSpPr>
        <p:spPr>
          <a:xfrm>
            <a:off x="3281802" y="4493366"/>
            <a:ext cx="5767553" cy="1237900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After the consolidator has completed queue, the booking is released back to the sub-agent to continue servicing</a:t>
            </a: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400">
              <a:solidFill>
                <a:srgbClr val="000000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Bookings can be queued and completed as many times as required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FCF7B27-A3EF-8847-1E09-6FB668602BC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8301835" y="6185550"/>
            <a:ext cx="693214" cy="69321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481E415-1713-7BD1-559B-EF63CD7D657D}"/>
              </a:ext>
            </a:extLst>
          </p:cNvPr>
          <p:cNvSpPr/>
          <p:nvPr/>
        </p:nvSpPr>
        <p:spPr>
          <a:xfrm>
            <a:off x="4050497" y="599452"/>
            <a:ext cx="1920240" cy="274320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  <a:latin typeface="Aptos" panose="020B0004020202020204" pitchFamily="34" charset="0"/>
              </a:rPr>
              <a:t>Subagent</a:t>
            </a:r>
            <a:endParaRPr lang="en-SG" sz="12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7573F4-7424-41D1-529E-0D074FCFEFCD}"/>
              </a:ext>
            </a:extLst>
          </p:cNvPr>
          <p:cNvSpPr txBox="1">
            <a:spLocks/>
          </p:cNvSpPr>
          <p:nvPr/>
        </p:nvSpPr>
        <p:spPr>
          <a:xfrm>
            <a:off x="2080017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SUBAGENT-CONSOLIDATOR FLOW – COMPLETE QUEUE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BC0ED8-B7FC-6784-257E-FAFEE03D3D5A}"/>
              </a:ext>
            </a:extLst>
          </p:cNvPr>
          <p:cNvSpPr/>
          <p:nvPr/>
        </p:nvSpPr>
        <p:spPr>
          <a:xfrm>
            <a:off x="6672662" y="213751"/>
            <a:ext cx="2005399" cy="300436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ctr"/>
            <a:r>
              <a:rPr lang="en-US" sz="1600" b="1">
                <a:latin typeface="Aptos" panose="020B0004020202020204" pitchFamily="34" charset="0"/>
                <a:cs typeface="Calibri Light"/>
              </a:rPr>
              <a:t>Complete Queue</a:t>
            </a:r>
            <a:endParaRPr lang="en-US" sz="1600">
              <a:latin typeface="Aptos" panose="020B0004020202020204" pitchFamily="34" charset="0"/>
              <a:cs typeface="Calibri Light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F152E6C-8EAE-8E3A-A331-F5936B1F95DC}"/>
              </a:ext>
            </a:extLst>
          </p:cNvPr>
          <p:cNvSpPr/>
          <p:nvPr/>
        </p:nvSpPr>
        <p:spPr>
          <a:xfrm>
            <a:off x="6372226" y="213751"/>
            <a:ext cx="300436" cy="30043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chemeClr val="bg1"/>
                </a:solidFill>
                <a:latin typeface="Aptos" panose="020B0004020202020204" pitchFamily="34" charset="0"/>
              </a:rPr>
              <a:t>4</a:t>
            </a:r>
            <a:endParaRPr lang="en-SG" sz="16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986232"/>
      </p:ext>
    </p:extLst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BB4D1A-7D41-2C15-F62E-B1455A0D30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79179A-7529-2D07-C39B-AFE9D7B16E7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D46E32-98C7-39CB-263C-1F445EEE3A46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28/5/2025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44B37A-EB23-3534-497A-6F01288ED10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237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E53B762D-4C87-D0D3-5135-D2B49CC79904}"/>
              </a:ext>
            </a:extLst>
          </p:cNvPr>
          <p:cNvSpPr/>
          <p:nvPr/>
        </p:nvSpPr>
        <p:spPr>
          <a:xfrm>
            <a:off x="5557520" y="523002"/>
            <a:ext cx="6187440" cy="129991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C22771-DAAB-1D55-F89D-B1AB4F0D4048}"/>
              </a:ext>
            </a:extLst>
          </p:cNvPr>
          <p:cNvSpPr txBox="1"/>
          <p:nvPr/>
        </p:nvSpPr>
        <p:spPr>
          <a:xfrm>
            <a:off x="5717986" y="679805"/>
            <a:ext cx="5808207" cy="954107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/>
                <a:cs typeface="Calibri"/>
              </a:rPr>
              <a:t>Summary</a:t>
            </a:r>
            <a:endParaRPr lang="en-US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36D0226B-4193-0DB3-6BCC-139249675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534715"/>
      </p:ext>
    </p:extLst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C13B91F-143A-4937-8736-CD21F95446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3101699"/>
              </p:ext>
            </p:extLst>
          </p:nvPr>
        </p:nvGraphicFramePr>
        <p:xfrm>
          <a:off x="303447" y="1010219"/>
          <a:ext cx="6008872" cy="560831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337861">
                  <a:extLst>
                    <a:ext uri="{9D8B030D-6E8A-4147-A177-3AD203B41FA5}">
                      <a16:colId xmlns:a16="http://schemas.microsoft.com/office/drawing/2014/main" val="670741187"/>
                    </a:ext>
                  </a:extLst>
                </a:gridCol>
                <a:gridCol w="4671011">
                  <a:extLst>
                    <a:ext uri="{9D8B030D-6E8A-4147-A177-3AD203B41FA5}">
                      <a16:colId xmlns:a16="http://schemas.microsoft.com/office/drawing/2014/main" val="3269702777"/>
                    </a:ext>
                  </a:extLst>
                </a:gridCol>
              </a:tblGrid>
              <a:tr h="1076059">
                <a:tc>
                  <a:txBody>
                    <a:bodyPr/>
                    <a:lstStyle/>
                    <a:p>
                      <a:pPr marL="0" lvl="0" algn="l" defTabSz="914400" rtl="0" eaLnBrk="1" latinLnBrk="0" hangingPunct="1"/>
                      <a:r>
                        <a:rPr lang="en-US" sz="1400" b="1" kern="120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Booking portal access</a:t>
                      </a:r>
                      <a:endParaRPr lang="en-SG" sz="1400" b="1" kern="120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US" sz="1400" b="0" i="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All agent types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IATA / ARC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TIDS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Non-IATA sub-agents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510338"/>
                  </a:ext>
                </a:extLst>
              </a:tr>
              <a:tr h="1076059">
                <a:tc>
                  <a:txBody>
                    <a:bodyPr/>
                    <a:lstStyle/>
                    <a:p>
                      <a:pPr marL="0" lvl="0" algn="l" defTabSz="914400" rtl="0" eaLnBrk="1" latinLnBrk="0" hangingPunct="1"/>
                      <a:r>
                        <a:rPr lang="en-US" sz="1400" b="1" kern="120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Itineraries</a:t>
                      </a:r>
                      <a:endParaRPr lang="en-SG" sz="1400" b="1" kern="120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One-way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Round-trip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Open-jaw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Multi-city (up to 6 bounds)</a:t>
                      </a:r>
                      <a:endParaRPr lang="en-SG" sz="1400" b="0" i="0" kern="1200">
                        <a:solidFill>
                          <a:schemeClr val="dk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4933583"/>
                  </a:ext>
                </a:extLst>
              </a:tr>
              <a:tr h="827875">
                <a:tc>
                  <a:txBody>
                    <a:bodyPr/>
                    <a:lstStyle/>
                    <a:p>
                      <a:pPr marL="0" lvl="0" algn="l" defTabSz="914400" rtl="0" eaLnBrk="1" latinLnBrk="0" hangingPunct="1"/>
                      <a:r>
                        <a:rPr lang="en-US" sz="1400" b="1" kern="120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Carriers</a:t>
                      </a:r>
                      <a:endParaRPr lang="en-SG" sz="1400" b="1" kern="120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SQ</a:t>
                      </a:r>
                      <a:endParaRPr lang="en-SG" sz="1400" b="0" kern="1200">
                        <a:solidFill>
                          <a:schemeClr val="dk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SG" sz="1400" b="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Codeshare partners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SG" sz="1400" b="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Interline</a:t>
                      </a:r>
                      <a:endParaRPr lang="en-US" sz="1400" b="0" kern="1200">
                        <a:solidFill>
                          <a:schemeClr val="dk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7532057"/>
                  </a:ext>
                </a:extLst>
              </a:tr>
              <a:tr h="1076059">
                <a:tc>
                  <a:txBody>
                    <a:bodyPr/>
                    <a:lstStyle/>
                    <a:p>
                      <a:pPr marL="0" lvl="0" algn="l" defTabSz="914400" rtl="0" eaLnBrk="1" latinLnBrk="0" hangingPunct="1"/>
                      <a:r>
                        <a:rPr lang="en-US" sz="1400" b="1" kern="120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Fare Types</a:t>
                      </a:r>
                      <a:endParaRPr lang="en-SG" sz="1400" b="1" kern="120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NDC Market Fares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Public Fares (e.g. SQTR fares)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Private/Corporate Fares unlocked by access code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Promo Fares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7234064"/>
                  </a:ext>
                </a:extLst>
              </a:tr>
              <a:tr h="1552266">
                <a:tc>
                  <a:txBody>
                    <a:bodyPr/>
                    <a:lstStyle/>
                    <a:p>
                      <a:pPr marL="0" lvl="0" algn="l" defTabSz="914400" rtl="0" eaLnBrk="1" latinLnBrk="0" hangingPunct="1"/>
                      <a:r>
                        <a:rPr lang="en-US" sz="1400" b="1" kern="120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Pax Type</a:t>
                      </a:r>
                      <a:endParaRPr lang="en-SG" sz="1400" b="1" kern="120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FIT (1-9 pax)</a:t>
                      </a:r>
                      <a:endParaRPr lang="en-US" sz="1400" b="0" kern="1200">
                        <a:solidFill>
                          <a:schemeClr val="tx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0" kern="120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For all markets: ADT, CHD, INF, INS, SEA, STU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0" kern="120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Special </a:t>
                      </a:r>
                      <a:r>
                        <a:rPr lang="en-US" sz="140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PTCs*: B15​, C02​, C03​, C04​, C15​, CMA​, CMP​, EMI​, HOF​, IIT​, IMF​, INE​, INN​​, ITF​, ITS​, JCB​, JNF​, JNN​, JNS​, LBR​, LIF​, LNN​, MIL​, NTL​, OFW​, SPS​, SRC​​, UNN​, VFR​, YTH​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4766061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252E4B9-B2D0-4232-903A-B87922C548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9524481"/>
              </p:ext>
            </p:extLst>
          </p:nvPr>
        </p:nvGraphicFramePr>
        <p:xfrm>
          <a:off x="6421700" y="1010220"/>
          <a:ext cx="5219226" cy="56083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146049">
                  <a:extLst>
                    <a:ext uri="{9D8B030D-6E8A-4147-A177-3AD203B41FA5}">
                      <a16:colId xmlns:a16="http://schemas.microsoft.com/office/drawing/2014/main" val="1682330911"/>
                    </a:ext>
                  </a:extLst>
                </a:gridCol>
                <a:gridCol w="4073177">
                  <a:extLst>
                    <a:ext uri="{9D8B030D-6E8A-4147-A177-3AD203B41FA5}">
                      <a16:colId xmlns:a16="http://schemas.microsoft.com/office/drawing/2014/main" val="738555248"/>
                    </a:ext>
                  </a:extLst>
                </a:gridCol>
              </a:tblGrid>
              <a:tr h="815926">
                <a:tc>
                  <a:txBody>
                    <a:bodyPr/>
                    <a:lstStyle/>
                    <a:p>
                      <a:pPr marL="0" lvl="0" algn="l" defTabSz="914400" rtl="0" eaLnBrk="1" latinLnBrk="0" hangingPunct="1"/>
                      <a:r>
                        <a:rPr lang="en-US" sz="1400" b="1" kern="120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Payment*</a:t>
                      </a:r>
                      <a:endParaRPr lang="en-SG" sz="1400" b="1" kern="120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US" sz="1400" b="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For IATA / ARC Agents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BSP / ARC Cash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BSP / ARC CC (including UATP)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IATA </a:t>
                      </a:r>
                      <a:r>
                        <a:rPr lang="en-US" sz="1400" b="0" i="0" kern="1200" err="1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EasyPay</a:t>
                      </a:r>
                      <a:endParaRPr lang="en-US" sz="1400" b="0" i="0" kern="1200">
                        <a:solidFill>
                          <a:schemeClr val="dk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endParaRPr lang="en-US" sz="1400" b="0" i="0" kern="1200">
                        <a:solidFill>
                          <a:schemeClr val="dk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US" sz="1400" b="0" i="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For TIDS Agents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Direct CC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Direct Cash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9892664"/>
                  </a:ext>
                </a:extLst>
              </a:tr>
              <a:tr h="815926">
                <a:tc>
                  <a:txBody>
                    <a:bodyPr/>
                    <a:lstStyle/>
                    <a:p>
                      <a:pPr marL="0" lvl="0" algn="l" defTabSz="914400" rtl="0" eaLnBrk="1" latinLnBrk="0" hangingPunct="1"/>
                      <a:r>
                        <a:rPr lang="en-US" sz="1400" b="1" kern="120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Ancillaries</a:t>
                      </a:r>
                      <a:endParaRPr lang="en-SG" sz="1400" b="1" kern="120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8600" indent="-228600" algn="l" defTabSz="914400" rtl="0" eaLnBrk="1" latinLnBrk="0" hangingPunct="1">
                        <a:buAutoNum type="arabicPeriod"/>
                      </a:pPr>
                      <a:r>
                        <a:rPr lang="en-US" sz="1400" b="0" kern="120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Seats</a:t>
                      </a:r>
                    </a:p>
                    <a:p>
                      <a:pPr marL="228600" indent="-228600" algn="l" defTabSz="914400" rtl="0" eaLnBrk="1" latinLnBrk="0" hangingPunct="1">
                        <a:buAutoNum type="arabicPeriod"/>
                      </a:pPr>
                      <a:r>
                        <a:rPr lang="en-US" sz="1400" b="0" kern="120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Excess Baggage</a:t>
                      </a:r>
                    </a:p>
                    <a:p>
                      <a:pPr marL="228600" indent="-228600" algn="l" defTabSz="914400" rtl="0" eaLnBrk="1" latinLnBrk="0" hangingPunct="1">
                        <a:buAutoNum type="arabicPeriod"/>
                      </a:pPr>
                      <a:r>
                        <a:rPr lang="en-US" sz="1400" b="0" kern="120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Standard meals</a:t>
                      </a:r>
                    </a:p>
                    <a:p>
                      <a:pPr marL="228600" indent="-228600" algn="l" defTabSz="914400" rtl="0" eaLnBrk="1" latinLnBrk="0" hangingPunct="1">
                        <a:buAutoNum type="arabicPeriod"/>
                      </a:pPr>
                      <a:r>
                        <a:rPr lang="en-US" sz="1400" b="0" kern="120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Special Service Requests (BLND, DEAF, MAAS, WCHR)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6213941"/>
                  </a:ext>
                </a:extLst>
              </a:tr>
              <a:tr h="815926">
                <a:tc>
                  <a:txBody>
                    <a:bodyPr/>
                    <a:lstStyle/>
                    <a:p>
                      <a:pPr marL="0" lvl="0" algn="l" defTabSz="914400" rtl="0" eaLnBrk="1" latinLnBrk="0" hangingPunct="1"/>
                      <a:r>
                        <a:rPr lang="en-US" sz="1400" b="1" kern="120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Servicing</a:t>
                      </a:r>
                      <a:endParaRPr lang="en-SG" sz="1400" b="1" kern="120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8600" indent="-228600" algn="l" rtl="0" eaLnBrk="1" latinLnBrk="0" hangingPunct="1">
                        <a:buAutoNum type="arabicPeriod"/>
                      </a:pPr>
                      <a:r>
                        <a:rPr lang="en-US" sz="1400" b="0" kern="120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Manual reprice</a:t>
                      </a:r>
                    </a:p>
                    <a:p>
                      <a:pPr marL="228600" indent="-228600" algn="l" rtl="0" eaLnBrk="1" latinLnBrk="0" hangingPunct="1">
                        <a:buAutoNum type="arabicPeriod"/>
                      </a:pPr>
                      <a:r>
                        <a:rPr lang="en-US" sz="1400" b="0" kern="120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Cancel</a:t>
                      </a:r>
                    </a:p>
                    <a:p>
                      <a:pPr marL="228600" indent="-228600" algn="l" rtl="0" eaLnBrk="1" latinLnBrk="0" hangingPunct="1">
                        <a:buAutoNum type="arabicPeriod"/>
                      </a:pPr>
                      <a:r>
                        <a:rPr lang="en-US" sz="1400" b="0" kern="120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Void / Refund</a:t>
                      </a: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US" sz="1400" b="0" kern="120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Reshop</a:t>
                      </a:r>
                    </a:p>
                    <a:p>
                      <a:pPr marL="685800" marR="0" lvl="1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US" sz="1400" b="0" kern="120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Instant payment</a:t>
                      </a:r>
                    </a:p>
                    <a:p>
                      <a:pPr marL="685800" marR="0" lvl="1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US" sz="1400" b="0" kern="120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Deferred payment – reshop with double inventory</a:t>
                      </a: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US" sz="1400" b="0" kern="120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Split PNR</a:t>
                      </a:r>
                    </a:p>
                    <a:p>
                      <a:pPr marL="228600" indent="-228600" algn="l" rtl="0" eaLnBrk="1" latinLnBrk="0" hangingPunct="1">
                        <a:buAutoNum type="arabicPeriod"/>
                      </a:pPr>
                      <a:r>
                        <a:rPr lang="en-US" sz="1400" b="0" kern="120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Cross-Channel Servicing (Import Ticketed PNR)</a:t>
                      </a:r>
                    </a:p>
                    <a:p>
                      <a:pPr marL="228600" indent="-228600" algn="l" rtl="0" eaLnBrk="1" latinLnBrk="0" hangingPunct="1">
                        <a:buAutoNum type="arabicPeriod"/>
                      </a:pPr>
                      <a:r>
                        <a:rPr lang="en-US" sz="1400" b="0" kern="120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Passenger profiles</a:t>
                      </a:r>
                    </a:p>
                    <a:p>
                      <a:pPr marL="228600" indent="-228600" algn="l" rtl="0" eaLnBrk="1" latinLnBrk="0" hangingPunct="1">
                        <a:buAutoNum type="arabicPeriod"/>
                      </a:pPr>
                      <a:r>
                        <a:rPr lang="en-US" sz="1400" b="0" kern="120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Reports</a:t>
                      </a:r>
                    </a:p>
                    <a:p>
                      <a:pPr marL="685800" lvl="1" indent="-228600" algn="l" rtl="0" eaLnBrk="1" latinLnBrk="0" hangingPunct="1">
                        <a:buAutoNum type="arabicPeriod"/>
                      </a:pPr>
                      <a:r>
                        <a:rPr lang="en-US" sz="1400" b="0" kern="120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Download IUR Accounting Files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2338833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1A83A592-5AAD-47F9-A601-36BAB672DABE}"/>
              </a:ext>
            </a:extLst>
          </p:cNvPr>
          <p:cNvSpPr/>
          <p:nvPr/>
        </p:nvSpPr>
        <p:spPr>
          <a:xfrm>
            <a:off x="2008962" y="82710"/>
            <a:ext cx="40086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spc="300">
                <a:solidFill>
                  <a:srgbClr val="002060"/>
                </a:solidFill>
                <a:latin typeface="Aptos" panose="020B0004020202020204" pitchFamily="34" charset="0"/>
              </a:rPr>
              <a:t>SUMMARY OF </a:t>
            </a:r>
          </a:p>
          <a:p>
            <a:pPr algn="ctr"/>
            <a:r>
              <a:rPr lang="en-US" sz="1400" b="1" spc="300">
                <a:solidFill>
                  <a:srgbClr val="002060"/>
                </a:solidFill>
                <a:latin typeface="Aptos" panose="020B0004020202020204" pitchFamily="34" charset="0"/>
              </a:rPr>
              <a:t>AGENT 360 CAPABILITIES</a:t>
            </a:r>
            <a:endParaRPr lang="en-SG" sz="14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2B56991-C6A0-3845-6A31-95CA793DFE77}"/>
              </a:ext>
            </a:extLst>
          </p:cNvPr>
          <p:cNvSpPr/>
          <p:nvPr/>
        </p:nvSpPr>
        <p:spPr>
          <a:xfrm>
            <a:off x="2008962" y="616722"/>
            <a:ext cx="1920240" cy="274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50" i="1">
                <a:solidFill>
                  <a:schemeClr val="tx1"/>
                </a:solidFill>
                <a:latin typeface="Aptos" panose="020B0004020202020204" pitchFamily="34" charset="0"/>
              </a:rPr>
              <a:t>*varies across markets</a:t>
            </a:r>
            <a:endParaRPr lang="en-SG" sz="1050" i="1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2910289"/>
      </p:ext>
    </p:extLst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70CCF5D7-C638-B457-3D75-204C31ADF3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0458540"/>
              </p:ext>
            </p:extLst>
          </p:nvPr>
        </p:nvGraphicFramePr>
        <p:xfrm>
          <a:off x="213360" y="1568154"/>
          <a:ext cx="11765281" cy="3688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6218">
                  <a:extLst>
                    <a:ext uri="{9D8B030D-6E8A-4147-A177-3AD203B41FA5}">
                      <a16:colId xmlns:a16="http://schemas.microsoft.com/office/drawing/2014/main" val="4073077401"/>
                    </a:ext>
                  </a:extLst>
                </a:gridCol>
                <a:gridCol w="1033460">
                  <a:extLst>
                    <a:ext uri="{9D8B030D-6E8A-4147-A177-3AD203B41FA5}">
                      <a16:colId xmlns:a16="http://schemas.microsoft.com/office/drawing/2014/main" val="1436477344"/>
                    </a:ext>
                  </a:extLst>
                </a:gridCol>
                <a:gridCol w="988931">
                  <a:extLst>
                    <a:ext uri="{9D8B030D-6E8A-4147-A177-3AD203B41FA5}">
                      <a16:colId xmlns:a16="http://schemas.microsoft.com/office/drawing/2014/main" val="508507902"/>
                    </a:ext>
                  </a:extLst>
                </a:gridCol>
                <a:gridCol w="1089584">
                  <a:extLst>
                    <a:ext uri="{9D8B030D-6E8A-4147-A177-3AD203B41FA5}">
                      <a16:colId xmlns:a16="http://schemas.microsoft.com/office/drawing/2014/main" val="2134053093"/>
                    </a:ext>
                  </a:extLst>
                </a:gridCol>
                <a:gridCol w="1089584">
                  <a:extLst>
                    <a:ext uri="{9D8B030D-6E8A-4147-A177-3AD203B41FA5}">
                      <a16:colId xmlns:a16="http://schemas.microsoft.com/office/drawing/2014/main" val="2875789652"/>
                    </a:ext>
                  </a:extLst>
                </a:gridCol>
                <a:gridCol w="1089584">
                  <a:extLst>
                    <a:ext uri="{9D8B030D-6E8A-4147-A177-3AD203B41FA5}">
                      <a16:colId xmlns:a16="http://schemas.microsoft.com/office/drawing/2014/main" val="3973354799"/>
                    </a:ext>
                  </a:extLst>
                </a:gridCol>
                <a:gridCol w="1089584">
                  <a:extLst>
                    <a:ext uri="{9D8B030D-6E8A-4147-A177-3AD203B41FA5}">
                      <a16:colId xmlns:a16="http://schemas.microsoft.com/office/drawing/2014/main" val="3701666745"/>
                    </a:ext>
                  </a:extLst>
                </a:gridCol>
                <a:gridCol w="1089584">
                  <a:extLst>
                    <a:ext uri="{9D8B030D-6E8A-4147-A177-3AD203B41FA5}">
                      <a16:colId xmlns:a16="http://schemas.microsoft.com/office/drawing/2014/main" val="2616382943"/>
                    </a:ext>
                  </a:extLst>
                </a:gridCol>
                <a:gridCol w="1089584">
                  <a:extLst>
                    <a:ext uri="{9D8B030D-6E8A-4147-A177-3AD203B41FA5}">
                      <a16:colId xmlns:a16="http://schemas.microsoft.com/office/drawing/2014/main" val="1498192725"/>
                    </a:ext>
                  </a:extLst>
                </a:gridCol>
                <a:gridCol w="1089584">
                  <a:extLst>
                    <a:ext uri="{9D8B030D-6E8A-4147-A177-3AD203B41FA5}">
                      <a16:colId xmlns:a16="http://schemas.microsoft.com/office/drawing/2014/main" val="3600874320"/>
                    </a:ext>
                  </a:extLst>
                </a:gridCol>
                <a:gridCol w="1089584">
                  <a:extLst>
                    <a:ext uri="{9D8B030D-6E8A-4147-A177-3AD203B41FA5}">
                      <a16:colId xmlns:a16="http://schemas.microsoft.com/office/drawing/2014/main" val="361261605"/>
                    </a:ext>
                  </a:extLst>
                </a:gridCol>
              </a:tblGrid>
              <a:tr h="680627"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Type of Booking</a:t>
                      </a:r>
                      <a:endParaRPr lang="en-SG" sz="1400">
                        <a:solidFill>
                          <a:schemeClr val="bg1"/>
                        </a:solidFill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+mj-lt"/>
                        </a:rPr>
                        <a:t>Type of Booking</a:t>
                      </a:r>
                      <a:endParaRPr lang="en-SG" sz="140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Split PNR</a:t>
                      </a:r>
                    </a:p>
                    <a:p>
                      <a:pPr algn="ctr"/>
                      <a:r>
                        <a:rPr lang="en-US" sz="1000" b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Split single pax</a:t>
                      </a:r>
                      <a:endParaRPr lang="en-SG" sz="1000" b="0">
                        <a:solidFill>
                          <a:schemeClr val="bg1"/>
                        </a:solidFill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Manual Reprice</a:t>
                      </a:r>
                      <a:endParaRPr lang="en-SG" sz="1400">
                        <a:solidFill>
                          <a:schemeClr val="bg1"/>
                        </a:solidFill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Void</a:t>
                      </a:r>
                      <a:endParaRPr lang="en-SG" sz="1400">
                        <a:solidFill>
                          <a:schemeClr val="bg1"/>
                        </a:solidFill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Cancel / Refund</a:t>
                      </a:r>
                      <a:endParaRPr lang="en-SG" sz="1400">
                        <a:solidFill>
                          <a:schemeClr val="bg1"/>
                        </a:solidFill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err="1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Reshop</a:t>
                      </a:r>
                      <a:r>
                        <a:rPr lang="en-US" sz="140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 </a:t>
                      </a:r>
                      <a:r>
                        <a:rPr lang="en-US" sz="1000" b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Immediate / deferred payment</a:t>
                      </a:r>
                      <a:endParaRPr lang="en-SG" sz="1000" b="0">
                        <a:solidFill>
                          <a:schemeClr val="bg1"/>
                        </a:solidFill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Add Seats</a:t>
                      </a:r>
                      <a:endParaRPr lang="en-SG" sz="1400">
                        <a:solidFill>
                          <a:schemeClr val="bg1"/>
                        </a:solidFill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Add XBAG</a:t>
                      </a:r>
                      <a:endParaRPr lang="en-SG" sz="1400">
                        <a:solidFill>
                          <a:schemeClr val="bg1"/>
                        </a:solidFill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Add Meals</a:t>
                      </a:r>
                      <a:endParaRPr lang="en-SG" sz="1400">
                        <a:solidFill>
                          <a:schemeClr val="bg1"/>
                        </a:solidFill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Add SSR</a:t>
                      </a:r>
                    </a:p>
                    <a:p>
                      <a:pPr algn="ctr"/>
                      <a:r>
                        <a:rPr lang="en-US" sz="1000" b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BLND, DEAF, MAAS, WCHR</a:t>
                      </a:r>
                      <a:endParaRPr lang="en-SG" sz="1000" b="0">
                        <a:solidFill>
                          <a:schemeClr val="bg1"/>
                        </a:solidFill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3626780"/>
                  </a:ext>
                </a:extLst>
              </a:tr>
              <a:tr h="731520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ptos" panose="020B0004020202020204" pitchFamily="34" charset="0"/>
                        </a:rPr>
                        <a:t>AGENT 360 Booking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ptos" panose="020B0004020202020204" pitchFamily="34" charset="0"/>
                        </a:rPr>
                        <a:t>Unticketed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en-US" sz="1400">
                          <a:latin typeface="Aptos" panose="020B0004020202020204" pitchFamily="34" charset="0"/>
                        </a:rPr>
                        <a:t>Y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en-US" sz="1400">
                          <a:latin typeface="Aptos" panose="020B0004020202020204" pitchFamily="34" charset="0"/>
                        </a:rPr>
                        <a:t>Y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ptos" panose="020B0004020202020204" pitchFamily="34" charset="0"/>
                        </a:rPr>
                        <a:t>N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ptos" panose="020B0004020202020204" pitchFamily="34" charset="0"/>
                        </a:rPr>
                        <a:t>Y</a:t>
                      </a:r>
                    </a:p>
                    <a:p>
                      <a:pPr algn="ctr"/>
                      <a:r>
                        <a:rPr lang="en-US" sz="100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Cancel</a:t>
                      </a:r>
                      <a:endParaRPr lang="en-SG" sz="1000" kern="1200">
                        <a:solidFill>
                          <a:schemeClr val="dk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ptos" panose="020B0004020202020204" pitchFamily="34" charset="0"/>
                        </a:rPr>
                        <a:t>Y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ptos" panose="020B0004020202020204" pitchFamily="34" charset="0"/>
                        </a:rPr>
                        <a:t>Y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ptos" panose="020B0004020202020204" pitchFamily="34" charset="0"/>
                        </a:rPr>
                        <a:t>Y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ptos" panose="020B0004020202020204" pitchFamily="34" charset="0"/>
                        </a:rPr>
                        <a:t>Y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ptos" panose="020B0004020202020204" pitchFamily="34" charset="0"/>
                        </a:rPr>
                        <a:t>Y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6326370"/>
                  </a:ext>
                </a:extLst>
              </a:tr>
              <a:tr h="731520">
                <a:tc vMerge="1">
                  <a:txBody>
                    <a:bodyPr/>
                    <a:lstStyle/>
                    <a:p>
                      <a:endParaRPr lang="en-SG" sz="140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ptos" panose="020B0004020202020204" pitchFamily="34" charset="0"/>
                        </a:rPr>
                        <a:t>Ticketed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ptos" panose="020B0004020202020204" pitchFamily="34" charset="0"/>
                        </a:rPr>
                        <a:t>Y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ptos" panose="020B0004020202020204" pitchFamily="34" charset="0"/>
                        </a:rPr>
                        <a:t>N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ptos" panose="020B0004020202020204" pitchFamily="34" charset="0"/>
                        </a:rPr>
                        <a:t>Y</a:t>
                      </a:r>
                    </a:p>
                    <a:p>
                      <a:pPr algn="ctr"/>
                      <a:r>
                        <a:rPr lang="en-US" sz="1000">
                          <a:latin typeface="Aptos" panose="020B0004020202020204" pitchFamily="34" charset="0"/>
                        </a:rPr>
                        <a:t>Within same BSP day</a:t>
                      </a:r>
                      <a:endParaRPr lang="en-SG" sz="10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ptos" panose="020B0004020202020204" pitchFamily="34" charset="0"/>
                        </a:rPr>
                        <a:t>Y</a:t>
                      </a:r>
                    </a:p>
                    <a:p>
                      <a:pPr algn="ctr"/>
                      <a:r>
                        <a:rPr lang="en-US" sz="100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Refund</a:t>
                      </a:r>
                      <a:endParaRPr lang="en-SG" sz="1000" kern="1200">
                        <a:solidFill>
                          <a:schemeClr val="dk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ptos" panose="020B0004020202020204" pitchFamily="34" charset="0"/>
                        </a:rPr>
                        <a:t>Y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ptos" panose="020B0004020202020204" pitchFamily="34" charset="0"/>
                        </a:rPr>
                        <a:t>Y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ptos" panose="020B0004020202020204" pitchFamily="34" charset="0"/>
                        </a:rPr>
                        <a:t>Y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ptos" panose="020B0004020202020204" pitchFamily="34" charset="0"/>
                        </a:rPr>
                        <a:t>Y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ptos" panose="020B0004020202020204" pitchFamily="34" charset="0"/>
                        </a:rPr>
                        <a:t>Y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1562331"/>
                  </a:ext>
                </a:extLst>
              </a:tr>
              <a:tr h="731520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/>
                        <a:t>Imported Booking from other NDC platforms</a:t>
                      </a:r>
                      <a:endParaRPr lang="en-SG" sz="1400"/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err="1">
                          <a:latin typeface="Aptos" panose="020B0004020202020204" pitchFamily="34" charset="0"/>
                        </a:rPr>
                        <a:t>Unticketed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9">
                  <a:txBody>
                    <a:bodyPr/>
                    <a:lstStyle/>
                    <a:p>
                      <a:pPr algn="ctr"/>
                      <a:r>
                        <a:rPr lang="en-US" sz="1400" err="1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Unticketed</a:t>
                      </a:r>
                      <a:r>
                        <a:rPr lang="en-US" sz="140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 bookings cannot be imported</a:t>
                      </a:r>
                      <a:endParaRPr lang="en-SG" sz="1400">
                        <a:solidFill>
                          <a:schemeClr val="bg1"/>
                        </a:solidFill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SG" sz="1000">
                        <a:solidFill>
                          <a:schemeClr val="bg1"/>
                        </a:solidFill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SG" sz="1000" kern="1200">
                        <a:solidFill>
                          <a:schemeClr val="dk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5500561"/>
                  </a:ext>
                </a:extLst>
              </a:tr>
              <a:tr h="731520">
                <a:tc vMerge="1">
                  <a:txBody>
                    <a:bodyPr/>
                    <a:lstStyle/>
                    <a:p>
                      <a:pPr algn="ctr"/>
                      <a:endParaRPr lang="en-SG" sz="140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ptos" panose="020B0004020202020204" pitchFamily="34" charset="0"/>
                        </a:rPr>
                        <a:t>Ticketed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ptos" panose="020B0004020202020204" pitchFamily="34" charset="0"/>
                        </a:rPr>
                        <a:t>Y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Bookings must be voided in original NDC platform</a:t>
                      </a:r>
                      <a:endParaRPr lang="en-SG" sz="1000">
                        <a:solidFill>
                          <a:schemeClr val="bg1"/>
                        </a:solidFill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ptos" panose="020B0004020202020204" pitchFamily="34" charset="0"/>
                        </a:rPr>
                        <a:t>Y</a:t>
                      </a:r>
                    </a:p>
                    <a:p>
                      <a:pPr algn="ctr"/>
                      <a:r>
                        <a:rPr lang="en-US" sz="100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Refund</a:t>
                      </a:r>
                      <a:endParaRPr lang="en-SG" sz="1000" kern="1200">
                        <a:solidFill>
                          <a:schemeClr val="dk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ptos" panose="020B0004020202020204" pitchFamily="34" charset="0"/>
                        </a:rPr>
                        <a:t>Y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ptos" panose="020B0004020202020204" pitchFamily="34" charset="0"/>
                        </a:rPr>
                        <a:t>Y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ptos" panose="020B0004020202020204" pitchFamily="34" charset="0"/>
                        </a:rPr>
                        <a:t>Y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ptos" panose="020B0004020202020204" pitchFamily="34" charset="0"/>
                        </a:rPr>
                        <a:t>Y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ptos" panose="020B0004020202020204" pitchFamily="34" charset="0"/>
                        </a:rPr>
                        <a:t>Y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3105153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E8F9F2EF-7380-4D7A-09AB-FD9282627143}"/>
              </a:ext>
            </a:extLst>
          </p:cNvPr>
          <p:cNvSpPr/>
          <p:nvPr/>
        </p:nvSpPr>
        <p:spPr>
          <a:xfrm>
            <a:off x="2008962" y="82710"/>
            <a:ext cx="40086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spc="300">
                <a:solidFill>
                  <a:srgbClr val="002060"/>
                </a:solidFill>
                <a:latin typeface="Aptos" panose="020B0004020202020204" pitchFamily="34" charset="0"/>
              </a:rPr>
              <a:t>SUMMARY OF </a:t>
            </a:r>
          </a:p>
          <a:p>
            <a:pPr algn="ctr"/>
            <a:r>
              <a:rPr lang="en-US" sz="1400" b="1" spc="300">
                <a:solidFill>
                  <a:srgbClr val="002060"/>
                </a:solidFill>
                <a:latin typeface="Aptos" panose="020B0004020202020204" pitchFamily="34" charset="0"/>
              </a:rPr>
              <a:t>AGENT 360 FUNCTIONS</a:t>
            </a:r>
            <a:endParaRPr lang="en-SG" sz="14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5568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1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A477E7EB-AE6E-984D-692B-600271042F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2195" y="1501497"/>
            <a:ext cx="3413282" cy="4830792"/>
          </a:xfrm>
          <a:prstGeom prst="rect">
            <a:avLst/>
          </a:prstGeom>
          <a:ln w="38100"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21FC779-603A-4CA6-ABA9-7F9541E86B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55" r="2655"/>
          <a:stretch/>
        </p:blipFill>
        <p:spPr>
          <a:xfrm>
            <a:off x="336523" y="2147727"/>
            <a:ext cx="3413282" cy="3413282"/>
          </a:xfrm>
          <a:prstGeom prst="rect">
            <a:avLst/>
          </a:prstGeom>
          <a:ln w="38100">
            <a:noFill/>
          </a:ln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EB61657C-40A1-4C68-8C23-DA88D79E0A58}"/>
              </a:ext>
            </a:extLst>
          </p:cNvPr>
          <p:cNvGrpSpPr/>
          <p:nvPr/>
        </p:nvGrpSpPr>
        <p:grpSpPr>
          <a:xfrm>
            <a:off x="707145" y="986836"/>
            <a:ext cx="2879573" cy="494975"/>
            <a:chOff x="232437" y="1379275"/>
            <a:chExt cx="4160892" cy="715223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2C6D6E5-7A4C-4847-81C3-352F21A7CA06}"/>
                </a:ext>
              </a:extLst>
            </p:cNvPr>
            <p:cNvSpPr/>
            <p:nvPr/>
          </p:nvSpPr>
          <p:spPr>
            <a:xfrm>
              <a:off x="838632" y="1487240"/>
              <a:ext cx="3554697" cy="53367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>
              <a:spAutoFit/>
            </a:bodyPr>
            <a:lstStyle/>
            <a:p>
              <a:pPr marL="85725" algn="ctr"/>
              <a:r>
                <a:rPr lang="en-US">
                  <a:latin typeface="Aptos" panose="020B0004020202020204" pitchFamily="34" charset="0"/>
                  <a:cs typeface="Calibri Light"/>
                </a:rPr>
                <a:t>Create Team Name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DAF7B5A-3AEA-48B4-84B3-EAB5C14514B5}"/>
                </a:ext>
              </a:extLst>
            </p:cNvPr>
            <p:cNvSpPr/>
            <p:nvPr/>
          </p:nvSpPr>
          <p:spPr>
            <a:xfrm>
              <a:off x="232437" y="1379275"/>
              <a:ext cx="747260" cy="715223"/>
            </a:xfrm>
            <a:prstGeom prst="ellipse">
              <a:avLst/>
            </a:prstGeom>
            <a:solidFill>
              <a:srgbClr val="0025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FFC000"/>
                  </a:solidFill>
                  <a:latin typeface="Aptos" panose="020B0004020202020204" pitchFamily="34" charset="0"/>
                </a:rPr>
                <a:t>1</a:t>
              </a:r>
              <a:endParaRPr lang="en-SG" sz="2400">
                <a:solidFill>
                  <a:srgbClr val="FFC000"/>
                </a:solidFill>
                <a:latin typeface="Aptos" panose="020B0004020202020204" pitchFamily="34" charset="0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7FEB7747-BC63-4C61-B86D-1907E7C259E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9584373" y="3910729"/>
            <a:ext cx="776883" cy="77688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15E90CC-0D2D-4427-985B-24C547548397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1222997" y="4146065"/>
            <a:ext cx="737611" cy="737611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2863781E-FE2A-451A-BE56-B8C5001A10B5}"/>
              </a:ext>
            </a:extLst>
          </p:cNvPr>
          <p:cNvGrpSpPr/>
          <p:nvPr/>
        </p:nvGrpSpPr>
        <p:grpSpPr>
          <a:xfrm>
            <a:off x="8335467" y="960482"/>
            <a:ext cx="3518204" cy="521329"/>
            <a:chOff x="232437" y="1375990"/>
            <a:chExt cx="4962190" cy="715223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36C8EF8-7814-41D5-8F2F-FF2DE56DC187}"/>
                </a:ext>
              </a:extLst>
            </p:cNvPr>
            <p:cNvSpPr/>
            <p:nvPr/>
          </p:nvSpPr>
          <p:spPr>
            <a:xfrm>
              <a:off x="838631" y="1487241"/>
              <a:ext cx="4355996" cy="50669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>
              <a:spAutoFit/>
            </a:bodyPr>
            <a:lstStyle/>
            <a:p>
              <a:pPr marL="85725" algn="ctr"/>
              <a:r>
                <a:rPr lang="en-US">
                  <a:latin typeface="Aptos" panose="020B0004020202020204" pitchFamily="34" charset="0"/>
                  <a:cs typeface="Calibri Light"/>
                </a:rPr>
                <a:t>Add Admins / Users to Team</a:t>
              </a: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DDE29AC-4421-4EA5-81D4-F7BCC07F6713}"/>
                </a:ext>
              </a:extLst>
            </p:cNvPr>
            <p:cNvSpPr/>
            <p:nvPr/>
          </p:nvSpPr>
          <p:spPr>
            <a:xfrm>
              <a:off x="232437" y="1375990"/>
              <a:ext cx="747260" cy="715223"/>
            </a:xfrm>
            <a:prstGeom prst="ellipse">
              <a:avLst/>
            </a:prstGeom>
            <a:solidFill>
              <a:srgbClr val="0025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FFC000"/>
                  </a:solidFill>
                  <a:latin typeface="Aptos" panose="020B0004020202020204" pitchFamily="34" charset="0"/>
                </a:rPr>
                <a:t>3</a:t>
              </a:r>
              <a:endParaRPr lang="en-SG" sz="2400">
                <a:solidFill>
                  <a:srgbClr val="FFC000"/>
                </a:solidFill>
                <a:latin typeface="Aptos" panose="020B0004020202020204" pitchFamily="34" charset="0"/>
              </a:endParaRPr>
            </a:p>
          </p:txBody>
        </p:sp>
      </p:grpSp>
      <p:sp>
        <p:nvSpPr>
          <p:cNvPr id="30" name="Title 1">
            <a:extLst>
              <a:ext uri="{FF2B5EF4-FFF2-40B4-BE49-F238E27FC236}">
                <a16:creationId xmlns:a16="http://schemas.microsoft.com/office/drawing/2014/main" id="{8693591E-BD6E-44AD-8FD6-3F6C123960EC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4016189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CREATING A NEW TEAM</a:t>
            </a:r>
            <a:endParaRPr lang="en-US">
              <a:latin typeface="Aptos" panose="020B0004020202020204" pitchFamily="34" charset="0"/>
            </a:endParaRPr>
          </a:p>
        </p:txBody>
      </p:sp>
      <p:pic>
        <p:nvPicPr>
          <p:cNvPr id="8" name="Picture 11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133674BB-995F-49EB-B0CC-9D0BFBB77C1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758" b="2758"/>
          <a:stretch/>
        </p:blipFill>
        <p:spPr>
          <a:xfrm>
            <a:off x="4389359" y="2147726"/>
            <a:ext cx="3413282" cy="3413282"/>
          </a:xfrm>
          <a:prstGeom prst="rect">
            <a:avLst/>
          </a:prstGeom>
          <a:ln w="38100">
            <a:noFill/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431D733-136A-2E91-181C-71E38E05D949}"/>
              </a:ext>
            </a:extLst>
          </p:cNvPr>
          <p:cNvGrpSpPr/>
          <p:nvPr/>
        </p:nvGrpSpPr>
        <p:grpSpPr>
          <a:xfrm>
            <a:off x="4656213" y="960482"/>
            <a:ext cx="2879573" cy="494975"/>
            <a:chOff x="232437" y="1379275"/>
            <a:chExt cx="4160892" cy="71522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2CF8FE3-65E8-C2DE-732D-CF7A4434CEE2}"/>
                </a:ext>
              </a:extLst>
            </p:cNvPr>
            <p:cNvSpPr/>
            <p:nvPr/>
          </p:nvSpPr>
          <p:spPr>
            <a:xfrm>
              <a:off x="838632" y="1487240"/>
              <a:ext cx="3554697" cy="53367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>
              <a:spAutoFit/>
            </a:bodyPr>
            <a:lstStyle/>
            <a:p>
              <a:pPr marL="85725" algn="ctr"/>
              <a:r>
                <a:rPr lang="en-US">
                  <a:latin typeface="Aptos" panose="020B0004020202020204" pitchFamily="34" charset="0"/>
                  <a:cs typeface="Calibri Light"/>
                </a:rPr>
                <a:t>Assign Code to Team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6B2FEB6-55DB-B8DF-4E84-D0C721862D29}"/>
                </a:ext>
              </a:extLst>
            </p:cNvPr>
            <p:cNvSpPr/>
            <p:nvPr/>
          </p:nvSpPr>
          <p:spPr>
            <a:xfrm>
              <a:off x="232437" y="1379275"/>
              <a:ext cx="747260" cy="715223"/>
            </a:xfrm>
            <a:prstGeom prst="ellipse">
              <a:avLst/>
            </a:prstGeom>
            <a:solidFill>
              <a:srgbClr val="0025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FFC000"/>
                  </a:solidFill>
                  <a:latin typeface="Aptos" panose="020B0004020202020204" pitchFamily="34" charset="0"/>
                </a:rPr>
                <a:t>2</a:t>
              </a:r>
              <a:endParaRPr lang="en-SG" sz="2400">
                <a:solidFill>
                  <a:srgbClr val="FFC000"/>
                </a:solidFill>
                <a:latin typeface="Aptos" panose="020B0004020202020204" pitchFamily="34" charset="0"/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3AD1BE90-F6D3-6B7F-078D-7D6892A9D806}"/>
              </a:ext>
            </a:extLst>
          </p:cNvPr>
          <p:cNvSpPr/>
          <p:nvPr/>
        </p:nvSpPr>
        <p:spPr>
          <a:xfrm>
            <a:off x="4621923" y="3831854"/>
            <a:ext cx="1599041" cy="15018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1000">
                <a:solidFill>
                  <a:schemeClr val="tx1"/>
                </a:solidFill>
                <a:latin typeface="Aptos" panose="020B0004020202020204" pitchFamily="34" charset="0"/>
              </a:rPr>
              <a:t>323XXXXX</a:t>
            </a: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8F58B4-9847-489E-B8F7-E558A63C3371}"/>
              </a:ext>
            </a:extLst>
          </p:cNvPr>
          <p:cNvSpPr/>
          <p:nvPr/>
        </p:nvSpPr>
        <p:spPr>
          <a:xfrm>
            <a:off x="8116389" y="4598126"/>
            <a:ext cx="2801592" cy="204487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  <a:t>No limit 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to the number of admins/users that can be added to a team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Max 20 admins/users at a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Admins can also add users to the same team through this method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E0B4F043-3A13-9365-DD04-532F5F31D1D9}"/>
              </a:ext>
            </a:extLst>
          </p:cNvPr>
          <p:cNvSpPr/>
          <p:nvPr/>
        </p:nvSpPr>
        <p:spPr>
          <a:xfrm>
            <a:off x="8930389" y="2661542"/>
            <a:ext cx="2382045" cy="392290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Minimum 1 admin per team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645317"/>
      </p:ext>
    </p:extLst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8854520"/>
              </p:ext>
            </p:extLst>
          </p:nvPr>
        </p:nvGraphicFramePr>
        <p:xfrm>
          <a:off x="1570025" y="2015059"/>
          <a:ext cx="9051951" cy="224478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3669728">
                  <a:extLst>
                    <a:ext uri="{9D8B030D-6E8A-4147-A177-3AD203B41FA5}">
                      <a16:colId xmlns:a16="http://schemas.microsoft.com/office/drawing/2014/main" val="1881947143"/>
                    </a:ext>
                  </a:extLst>
                </a:gridCol>
                <a:gridCol w="5382223">
                  <a:extLst>
                    <a:ext uri="{9D8B030D-6E8A-4147-A177-3AD203B41FA5}">
                      <a16:colId xmlns:a16="http://schemas.microsoft.com/office/drawing/2014/main" val="2140838090"/>
                    </a:ext>
                  </a:extLst>
                </a:gridCol>
              </a:tblGrid>
              <a:tr h="382720">
                <a:tc>
                  <a:txBody>
                    <a:bodyPr/>
                    <a:lstStyle/>
                    <a:p>
                      <a:pPr marL="88900" indent="0" algn="l" rtl="0" fontAlgn="base"/>
                      <a:r>
                        <a:rPr lang="en-US" sz="1400" b="1">
                          <a:solidFill>
                            <a:schemeClr val="bg1"/>
                          </a:solidFill>
                          <a:effectLst/>
                          <a:latin typeface="Aptos"/>
                        </a:rPr>
                        <a:t>If Agent have feedback for us for the following:</a:t>
                      </a:r>
                      <a:endParaRPr lang="en-US" sz="1400" b="1" i="0">
                        <a:solidFill>
                          <a:schemeClr val="bg1"/>
                        </a:solidFill>
                        <a:effectLst/>
                        <a:latin typeface="Aptos"/>
                      </a:endParaRPr>
                    </a:p>
                  </a:txBody>
                  <a:tcPr marL="42660" marR="42660" marT="21330" marB="21330" anchor="ctr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8900" indent="0" algn="l" rtl="0" fontAlgn="base"/>
                      <a:r>
                        <a:rPr lang="en-US" sz="1400" b="1" i="0">
                          <a:solidFill>
                            <a:schemeClr val="bg1"/>
                          </a:solidFill>
                          <a:effectLst/>
                          <a:latin typeface="Aptos"/>
                        </a:rPr>
                        <a:t>Agents can reach out to us via the following platform:</a:t>
                      </a:r>
                    </a:p>
                  </a:txBody>
                  <a:tcPr marL="42660" marR="42660" marT="21330" marB="21330" anchor="ctr"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0898748"/>
                  </a:ext>
                </a:extLst>
              </a:tr>
              <a:tr h="1158795">
                <a:tc>
                  <a:txBody>
                    <a:bodyPr/>
                    <a:lstStyle/>
                    <a:p>
                      <a:pPr marL="88900" indent="0" algn="l" rtl="0" fontAlgn="base"/>
                      <a:r>
                        <a:rPr lang="en-US" sz="1400">
                          <a:effectLst/>
                          <a:latin typeface="Aptos"/>
                        </a:rPr>
                        <a:t>General feedback, AGENT 360 technical support​</a:t>
                      </a:r>
                      <a:endParaRPr lang="en-US" sz="1400" b="0" i="0">
                        <a:solidFill>
                          <a:srgbClr val="000000"/>
                        </a:solidFill>
                        <a:effectLst/>
                        <a:latin typeface="Aptos"/>
                      </a:endParaRPr>
                    </a:p>
                  </a:txBody>
                  <a:tcPr marL="42660" marR="42660" marT="21330" marB="21330" anchor="ctr"/>
                </a:tc>
                <a:tc>
                  <a:txBody>
                    <a:bodyPr/>
                    <a:lstStyle/>
                    <a:p>
                      <a:pPr marL="88900" indent="0" algn="l" rtl="0" fontAlgn="base">
                        <a:buFont typeface="+mj-lt"/>
                        <a:buNone/>
                      </a:pPr>
                      <a:r>
                        <a:rPr lang="en-SG" sz="1400">
                          <a:effectLst/>
                          <a:latin typeface="Aptos"/>
                        </a:rPr>
                        <a:t>Reach out to your local SIA Sales Office with:</a:t>
                      </a:r>
                    </a:p>
                    <a:p>
                      <a:pPr marL="88900" lvl="0" indent="0" algn="l">
                        <a:buFont typeface="+mj-lt"/>
                        <a:buNone/>
                      </a:pPr>
                      <a:r>
                        <a:rPr lang="en-SG" sz="1400">
                          <a:effectLst/>
                          <a:latin typeface="Aptos"/>
                        </a:rPr>
                        <a:t>1. Description of issue</a:t>
                      </a:r>
                    </a:p>
                    <a:p>
                      <a:pPr marL="88900" lvl="0" indent="0" algn="l">
                        <a:buFont typeface="+mj-lt"/>
                        <a:buNone/>
                      </a:pPr>
                      <a:r>
                        <a:rPr lang="en-SG" sz="1400">
                          <a:effectLst/>
                          <a:latin typeface="Aptos"/>
                        </a:rPr>
                        <a:t>2. Email address, IATA number used &amp; PNR (if applicable)</a:t>
                      </a:r>
                    </a:p>
                    <a:p>
                      <a:pPr marL="88900" lvl="0" indent="0" algn="l">
                        <a:buFont typeface="+mj-lt"/>
                        <a:buNone/>
                      </a:pPr>
                      <a:r>
                        <a:rPr lang="en-SG" sz="1400">
                          <a:effectLst/>
                          <a:latin typeface="Aptos"/>
                        </a:rPr>
                        <a:t>3. Screenshots with timestamp where applicable</a:t>
                      </a:r>
                    </a:p>
                    <a:p>
                      <a:pPr marL="88900" lvl="0" indent="0" algn="l">
                        <a:buFont typeface="+mj-lt"/>
                        <a:buNone/>
                      </a:pPr>
                      <a:r>
                        <a:rPr lang="en-SG" sz="1400">
                          <a:effectLst/>
                          <a:latin typeface="Aptos"/>
                        </a:rPr>
                        <a:t>4. Browser version</a:t>
                      </a:r>
                    </a:p>
                  </a:txBody>
                  <a:tcPr marL="42660" marR="42660" marT="21330" marB="21330" anchor="ctr"/>
                </a:tc>
                <a:extLst>
                  <a:ext uri="{0D108BD9-81ED-4DB2-BD59-A6C34878D82A}">
                    <a16:rowId xmlns:a16="http://schemas.microsoft.com/office/drawing/2014/main" val="259460382"/>
                  </a:ext>
                </a:extLst>
              </a:tr>
              <a:tr h="616605">
                <a:tc>
                  <a:txBody>
                    <a:bodyPr/>
                    <a:lstStyle/>
                    <a:p>
                      <a:pPr marL="88900" indent="0" algn="l" rtl="0" fontAlgn="base"/>
                      <a:r>
                        <a:rPr lang="en-SG" sz="1400">
                          <a:effectLst/>
                          <a:latin typeface="Aptos"/>
                        </a:rPr>
                        <a:t>NDC servicing that cannot be self-serviced via the AGENT 360 NDC Booking Portal</a:t>
                      </a:r>
                    </a:p>
                  </a:txBody>
                  <a:tcPr marL="42660" marR="42660" marT="21330" marB="21330" anchor="ctr"/>
                </a:tc>
                <a:tc>
                  <a:txBody>
                    <a:bodyPr/>
                    <a:lstStyle/>
                    <a:p>
                      <a:pPr marL="88900" indent="0" algn="l" rtl="0" fontAlgn="base">
                        <a:buFont typeface="+mj-lt"/>
                        <a:buNone/>
                      </a:pPr>
                      <a:r>
                        <a:rPr lang="en-SG" sz="1400">
                          <a:effectLst/>
                          <a:latin typeface="Aptos"/>
                        </a:rPr>
                        <a:t>Reach out to your local SIA Sales Office.</a:t>
                      </a:r>
                    </a:p>
                  </a:txBody>
                  <a:tcPr marL="42660" marR="42660" marT="21330" marB="21330" anchor="ctr"/>
                </a:tc>
                <a:extLst>
                  <a:ext uri="{0D108BD9-81ED-4DB2-BD59-A6C34878D82A}">
                    <a16:rowId xmlns:a16="http://schemas.microsoft.com/office/drawing/2014/main" val="3365804232"/>
                  </a:ext>
                </a:extLst>
              </a:tr>
            </a:tbl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CEC2F5A5-0355-47A5-8460-FCE8B4EB035D}"/>
              </a:ext>
            </a:extLst>
          </p:cNvPr>
          <p:cNvGrpSpPr/>
          <p:nvPr/>
        </p:nvGrpSpPr>
        <p:grpSpPr>
          <a:xfrm>
            <a:off x="10985201" y="5559854"/>
            <a:ext cx="1143737" cy="1089122"/>
            <a:chOff x="10985201" y="5559854"/>
            <a:chExt cx="1143737" cy="1089122"/>
          </a:xfrm>
        </p:grpSpPr>
        <p:pic>
          <p:nvPicPr>
            <p:cNvPr id="6" name="Picture 30" descr="A picture containing umbrella&#10;&#10;Description generated with very high confiden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985201" y="5559854"/>
              <a:ext cx="952540" cy="93293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236539" y="5758480"/>
              <a:ext cx="892399" cy="890496"/>
            </a:xfrm>
            <a:prstGeom prst="rect">
              <a:avLst/>
            </a:prstGeom>
          </p:spPr>
        </p:pic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1C4974D6-AB6E-40B1-9E6E-010D8BDEF693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CONTACT SUPPORT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131331"/>
      </p:ext>
    </p:extLst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390C3F-9063-FE47-59CB-A7E1006251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C6B3AB-23EF-FB94-FF04-3429D6B582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A352EC-E4D2-C8B5-E4E7-DF359EA5806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9300" y="1875147"/>
            <a:ext cx="5092700" cy="3107705"/>
          </a:xfrm>
          <a:prstGeom prst="rect">
            <a:avLst/>
          </a:prstGeom>
        </p:spPr>
      </p:pic>
      <p:pic>
        <p:nvPicPr>
          <p:cNvPr id="1026" name="Picture 2" descr="Singapore Airlines | singaporeuat.mashery.com">
            <a:extLst>
              <a:ext uri="{FF2B5EF4-FFF2-40B4-BE49-F238E27FC236}">
                <a16:creationId xmlns:a16="http://schemas.microsoft.com/office/drawing/2014/main" id="{896B1DBC-B436-C33D-AC71-E6CA5C2B2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CC9FDC9-4B0A-8229-D8F4-3BDD0DC2C209}"/>
              </a:ext>
            </a:extLst>
          </p:cNvPr>
          <p:cNvGrpSpPr/>
          <p:nvPr/>
        </p:nvGrpSpPr>
        <p:grpSpPr>
          <a:xfrm>
            <a:off x="345440" y="4705757"/>
            <a:ext cx="7518400" cy="1838960"/>
            <a:chOff x="233680" y="4624477"/>
            <a:chExt cx="7518400" cy="1838960"/>
          </a:xfrm>
        </p:grpSpPr>
        <p:sp>
          <p:nvSpPr>
            <p:cNvPr id="8" name="Rectangle: Diagonal Corners Rounded 7">
              <a:extLst>
                <a:ext uri="{FF2B5EF4-FFF2-40B4-BE49-F238E27FC236}">
                  <a16:creationId xmlns:a16="http://schemas.microsoft.com/office/drawing/2014/main" id="{E4E68B01-0C99-4D65-2699-080D6C58104E}"/>
                </a:ext>
              </a:extLst>
            </p:cNvPr>
            <p:cNvSpPr/>
            <p:nvPr/>
          </p:nvSpPr>
          <p:spPr>
            <a:xfrm>
              <a:off x="233680" y="4624477"/>
              <a:ext cx="7518400" cy="1838960"/>
            </a:xfrm>
            <a:prstGeom prst="round2Diag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latin typeface="Aptos" panose="020B000402020202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7BFDF22-4314-7203-6B0B-D99564250706}"/>
                </a:ext>
              </a:extLst>
            </p:cNvPr>
            <p:cNvSpPr txBox="1"/>
            <p:nvPr/>
          </p:nvSpPr>
          <p:spPr>
            <a:xfrm>
              <a:off x="619760" y="4871671"/>
              <a:ext cx="6598986" cy="144655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4000" b="1">
                  <a:solidFill>
                    <a:srgbClr val="FFC000"/>
                  </a:solidFill>
                  <a:latin typeface="Aptos" panose="020B0004020202020204" pitchFamily="34" charset="0"/>
                </a:rPr>
                <a:t>THANK YOU</a:t>
              </a:r>
            </a:p>
            <a:p>
              <a:r>
                <a:rPr lang="en-SG" sz="2400" b="1">
                  <a:solidFill>
                    <a:schemeClr val="bg1"/>
                  </a:solidFill>
                  <a:latin typeface="Aptos" panose="020B0004020202020204" pitchFamily="34" charset="0"/>
                </a:rPr>
                <a:t>Please reach out to your local SQ Sales Office </a:t>
              </a:r>
            </a:p>
            <a:p>
              <a:r>
                <a:rPr lang="en-SG" sz="2400" b="1">
                  <a:solidFill>
                    <a:schemeClr val="bg1"/>
                  </a:solidFill>
                  <a:latin typeface="Aptos" panose="020B0004020202020204" pitchFamily="34" charset="0"/>
                </a:rPr>
                <a:t>for questions or clarifications.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3958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5517C6-0362-4895-75C2-244EB4D6E1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AAD557-131F-7E67-806B-2C296A1FCA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53" t="9379" r="1583" b="13156"/>
          <a:stretch/>
        </p:blipFill>
        <p:spPr>
          <a:xfrm>
            <a:off x="5440039" y="1434546"/>
            <a:ext cx="6520580" cy="5216464"/>
          </a:xfrm>
          <a:prstGeom prst="rect">
            <a:avLst/>
          </a:prstGeom>
          <a:ln w="38100"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F6FA55-8C30-5752-7968-8DB59A86FB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2" t="4001" r="2061"/>
          <a:stretch/>
        </p:blipFill>
        <p:spPr>
          <a:xfrm>
            <a:off x="231381" y="2708131"/>
            <a:ext cx="4940320" cy="3513934"/>
          </a:xfrm>
          <a:prstGeom prst="rect">
            <a:avLst/>
          </a:prstGeom>
          <a:ln w="38100">
            <a:noFill/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342D04A-3F9E-645D-5A1D-2DFED42B0E91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2734969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CREATING A NEW TEAM</a:t>
            </a:r>
            <a:endParaRPr lang="en-US">
              <a:latin typeface="Aptos" panose="020B00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4BFAD5C-9AF0-EAC2-AB53-86B7428FB12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6871933" y="4251049"/>
            <a:ext cx="737611" cy="737611"/>
          </a:xfrm>
          <a:prstGeom prst="rect">
            <a:avLst/>
          </a:prstGeom>
        </p:spPr>
      </p:pic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20A95777-DD0D-9999-4421-801545DD9CBE}"/>
              </a:ext>
            </a:extLst>
          </p:cNvPr>
          <p:cNvSpPr/>
          <p:nvPr/>
        </p:nvSpPr>
        <p:spPr>
          <a:xfrm>
            <a:off x="471529" y="1719364"/>
            <a:ext cx="4403644" cy="70996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Admins &amp; Users will receive an email notification link sent by Masters to complete their registration.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67A53D5-6549-7332-C461-56A1D272089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1693077" y="4096291"/>
            <a:ext cx="737611" cy="737611"/>
          </a:xfrm>
          <a:prstGeom prst="rect">
            <a:avLst/>
          </a:prstGeom>
        </p:spPr>
      </p:pic>
      <p:sp>
        <p:nvSpPr>
          <p:cNvPr id="18" name="Rectangle: Diagonal Corners Rounded 17">
            <a:extLst>
              <a:ext uri="{FF2B5EF4-FFF2-40B4-BE49-F238E27FC236}">
                <a16:creationId xmlns:a16="http://schemas.microsoft.com/office/drawing/2014/main" id="{12F84A82-095C-49F3-CDF3-7D501A223D1E}"/>
              </a:ext>
            </a:extLst>
          </p:cNvPr>
          <p:cNvSpPr/>
          <p:nvPr/>
        </p:nvSpPr>
        <p:spPr>
          <a:xfrm>
            <a:off x="7663057" y="4147139"/>
            <a:ext cx="2759039" cy="462080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The invited email is auto-populated and cannot be edited.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36033A6-E2AC-62AF-70E9-45737778CEE4}"/>
              </a:ext>
            </a:extLst>
          </p:cNvPr>
          <p:cNvGrpSpPr/>
          <p:nvPr/>
        </p:nvGrpSpPr>
        <p:grpSpPr>
          <a:xfrm>
            <a:off x="4336898" y="874759"/>
            <a:ext cx="3518204" cy="521329"/>
            <a:chOff x="232437" y="1375990"/>
            <a:chExt cx="4962190" cy="71522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3646380-0059-344A-ECDD-42200213D3E8}"/>
                </a:ext>
              </a:extLst>
            </p:cNvPr>
            <p:cNvSpPr/>
            <p:nvPr/>
          </p:nvSpPr>
          <p:spPr>
            <a:xfrm>
              <a:off x="838631" y="1487241"/>
              <a:ext cx="4355996" cy="50669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>
              <a:spAutoFit/>
            </a:bodyPr>
            <a:lstStyle/>
            <a:p>
              <a:pPr marL="85725" algn="ctr"/>
              <a:r>
                <a:rPr lang="en-US">
                  <a:latin typeface="Aptos" panose="020B0004020202020204" pitchFamily="34" charset="0"/>
                  <a:cs typeface="Calibri Light"/>
                </a:rPr>
                <a:t>Complete Registration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D8929B71-1334-7A8D-4EDD-27C0E2B9EC72}"/>
                </a:ext>
              </a:extLst>
            </p:cNvPr>
            <p:cNvSpPr/>
            <p:nvPr/>
          </p:nvSpPr>
          <p:spPr>
            <a:xfrm>
              <a:off x="232437" y="1375990"/>
              <a:ext cx="747260" cy="715223"/>
            </a:xfrm>
            <a:prstGeom prst="ellipse">
              <a:avLst/>
            </a:prstGeom>
            <a:solidFill>
              <a:srgbClr val="0025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FFC000"/>
                  </a:solidFill>
                  <a:latin typeface="Aptos" panose="020B0004020202020204" pitchFamily="34" charset="0"/>
                </a:rPr>
                <a:t>4</a:t>
              </a:r>
              <a:endParaRPr lang="en-SG" sz="2400">
                <a:solidFill>
                  <a:srgbClr val="FFC000"/>
                </a:solidFill>
                <a:latin typeface="Aptos" panose="020B00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74244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A6AFE2-D2E1-A897-3784-40141D8B9C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2FAE91A-F4C2-7527-96E2-7AB7558A8D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746" y="1772482"/>
            <a:ext cx="5119178" cy="4680000"/>
          </a:xfrm>
          <a:prstGeom prst="rect">
            <a:avLst/>
          </a:prstGeom>
          <a:ln w="38100">
            <a:noFill/>
          </a:ln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508495E-A021-6927-354F-615C0FCFDB55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2734969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CREATING A NEW TEAM</a:t>
            </a:r>
            <a:endParaRPr lang="en-US">
              <a:latin typeface="Aptos" panose="020B0004020202020204" pitchFamily="34" charset="0"/>
            </a:endParaRPr>
          </a:p>
        </p:txBody>
      </p:sp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395F6A88-0F51-D525-FF75-B6DFE269C155}"/>
              </a:ext>
            </a:extLst>
          </p:cNvPr>
          <p:cNvSpPr/>
          <p:nvPr/>
        </p:nvSpPr>
        <p:spPr>
          <a:xfrm>
            <a:off x="2956298" y="3213463"/>
            <a:ext cx="2214520" cy="732820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Admins / users set a password during registration</a:t>
            </a:r>
          </a:p>
        </p:txBody>
      </p:sp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0DECE9F-A70C-6AF6-DD29-0CBCB9DCE7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681" y="1772482"/>
            <a:ext cx="6050573" cy="4680000"/>
          </a:xfrm>
          <a:prstGeom prst="rect">
            <a:avLst/>
          </a:prstGeom>
          <a:ln w="38100">
            <a:noFill/>
          </a:ln>
        </p:spPr>
      </p:pic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179E983E-9BE2-A3A7-EBDA-573CF3736FA7}"/>
              </a:ext>
            </a:extLst>
          </p:cNvPr>
          <p:cNvSpPr/>
          <p:nvPr/>
        </p:nvSpPr>
        <p:spPr>
          <a:xfrm>
            <a:off x="9235702" y="3378319"/>
            <a:ext cx="2149617" cy="93032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Account has been created and Agents can now login to AGENT 360!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A2AB59E-F97D-CFBE-8F48-8B4C96A85FF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1954387" y="3474678"/>
            <a:ext cx="737611" cy="737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C5AA40-5179-8286-8A9B-05E4E9CEE65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8437543" y="2831428"/>
            <a:ext cx="737611" cy="73761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E798B26-4836-74D2-2AE3-86CD8CF327EA}"/>
              </a:ext>
            </a:extLst>
          </p:cNvPr>
          <p:cNvGrpSpPr/>
          <p:nvPr/>
        </p:nvGrpSpPr>
        <p:grpSpPr>
          <a:xfrm>
            <a:off x="4336898" y="874759"/>
            <a:ext cx="3518204" cy="521329"/>
            <a:chOff x="232437" y="1375990"/>
            <a:chExt cx="4962190" cy="71522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BF17556-F33B-85C8-A81B-7F66550185CD}"/>
                </a:ext>
              </a:extLst>
            </p:cNvPr>
            <p:cNvSpPr/>
            <p:nvPr/>
          </p:nvSpPr>
          <p:spPr>
            <a:xfrm>
              <a:off x="838631" y="1487241"/>
              <a:ext cx="4355996" cy="50669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>
              <a:spAutoFit/>
            </a:bodyPr>
            <a:lstStyle/>
            <a:p>
              <a:pPr marL="85725" algn="ctr"/>
              <a:r>
                <a:rPr lang="en-US">
                  <a:latin typeface="Aptos" panose="020B0004020202020204" pitchFamily="34" charset="0"/>
                  <a:cs typeface="Calibri Light"/>
                </a:rPr>
                <a:t>Complete Registration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6A2E0404-E27C-F21A-6EF5-8CC6DD7C95FF}"/>
                </a:ext>
              </a:extLst>
            </p:cNvPr>
            <p:cNvSpPr/>
            <p:nvPr/>
          </p:nvSpPr>
          <p:spPr>
            <a:xfrm>
              <a:off x="232437" y="1375990"/>
              <a:ext cx="747260" cy="715223"/>
            </a:xfrm>
            <a:prstGeom prst="ellipse">
              <a:avLst/>
            </a:prstGeom>
            <a:solidFill>
              <a:srgbClr val="0025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FFC000"/>
                  </a:solidFill>
                  <a:latin typeface="Aptos" panose="020B0004020202020204" pitchFamily="34" charset="0"/>
                </a:rPr>
                <a:t>4</a:t>
              </a:r>
              <a:endParaRPr lang="en-SG" sz="2400">
                <a:solidFill>
                  <a:srgbClr val="FFC000"/>
                </a:solidFill>
                <a:latin typeface="Aptos" panose="020B0004020202020204" pitchFamily="34" charset="0"/>
              </a:endParaRPr>
            </a:p>
          </p:txBody>
        </p:sp>
      </p:grp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81538559-92E0-A671-5674-8018CDEEEE5F}"/>
              </a:ext>
            </a:extLst>
          </p:cNvPr>
          <p:cNvSpPr/>
          <p:nvPr/>
        </p:nvSpPr>
        <p:spPr>
          <a:xfrm>
            <a:off x="463844" y="6052456"/>
            <a:ext cx="2874060" cy="57553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Admins / users accept the general AGENT 360 T&amp;Cs (Section A) only</a:t>
            </a:r>
          </a:p>
        </p:txBody>
      </p:sp>
    </p:spTree>
    <p:extLst>
      <p:ext uri="{BB962C8B-B14F-4D97-AF65-F5344CB8AC3E}">
        <p14:creationId xmlns:p14="http://schemas.microsoft.com/office/powerpoint/2010/main" val="4061490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1217DD5-0076-4318-AED5-313739A350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9672" y="1314349"/>
            <a:ext cx="9132657" cy="5504881"/>
          </a:xfrm>
          <a:prstGeom prst="rect">
            <a:avLst/>
          </a:prstGeom>
          <a:ln w="38100"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FA9B729-5F4A-406F-BADE-BCB30B564DE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5936954" y="2572513"/>
            <a:ext cx="737611" cy="737611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9B10B86D-CDB3-42A2-88BB-6DDCF73531D9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2734969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CREATING A NEW TEAM</a:t>
            </a:r>
            <a:endParaRPr lang="en-US">
              <a:latin typeface="Aptos" panose="020B0004020202020204" pitchFamily="34" charset="0"/>
            </a:endParaRPr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37914148-7B05-211D-EF54-9D16BCF54843}"/>
              </a:ext>
            </a:extLst>
          </p:cNvPr>
          <p:cNvSpPr/>
          <p:nvPr/>
        </p:nvSpPr>
        <p:spPr>
          <a:xfrm>
            <a:off x="5016238" y="3363637"/>
            <a:ext cx="2579041" cy="844636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Masters can click on the team name to view admin and users in the team</a:t>
            </a:r>
          </a:p>
        </p:txBody>
      </p:sp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B7A1D4C7-FBF9-16D5-0EEF-7A011CA6BEDE}"/>
              </a:ext>
            </a:extLst>
          </p:cNvPr>
          <p:cNvSpPr/>
          <p:nvPr/>
        </p:nvSpPr>
        <p:spPr>
          <a:xfrm>
            <a:off x="217713" y="2722477"/>
            <a:ext cx="3004457" cy="437681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Under “Manage Agency” &gt; “Teams”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C957C10-9195-1C0F-BADE-58A31F986773}"/>
              </a:ext>
            </a:extLst>
          </p:cNvPr>
          <p:cNvSpPr/>
          <p:nvPr/>
        </p:nvSpPr>
        <p:spPr>
          <a:xfrm>
            <a:off x="1430061" y="2333263"/>
            <a:ext cx="1765352" cy="185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B299018-498B-36E2-4C94-33918F66FFC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2853364" y="1992332"/>
            <a:ext cx="737611" cy="73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3276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A81151-C704-00AF-FA8B-868EFAFD79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A771295-09FC-29B5-135E-EB7031C4B8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5" r="343" b="2122"/>
          <a:stretch/>
        </p:blipFill>
        <p:spPr>
          <a:xfrm>
            <a:off x="0" y="1019544"/>
            <a:ext cx="12192000" cy="5838456"/>
          </a:xfrm>
          <a:prstGeom prst="rect">
            <a:avLst/>
          </a:prstGeom>
          <a:ln w="38100">
            <a:noFill/>
          </a:ln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3D36F524-89A3-52E6-240D-39533B5A8B1F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4016189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CREATING A NEW TEAM</a:t>
            </a:r>
            <a:endParaRPr lang="en-US">
              <a:latin typeface="Aptos" panose="020B00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6EA10B-41A3-5171-04C2-D4814BB947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4523" y="1158034"/>
            <a:ext cx="1632433" cy="31535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8D1AAFE-2C3F-D0E4-B73A-141B6965A01A}"/>
              </a:ext>
            </a:extLst>
          </p:cNvPr>
          <p:cNvSpPr/>
          <p:nvPr/>
        </p:nvSpPr>
        <p:spPr>
          <a:xfrm>
            <a:off x="2061883" y="2836599"/>
            <a:ext cx="1765352" cy="371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9732579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BB1004-C6DF-69E8-188E-4AFFF277D6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04F15A1-ED1A-677B-C31F-B312B0E499C5}"/>
              </a:ext>
            </a:extLst>
          </p:cNvPr>
          <p:cNvGrpSpPr/>
          <p:nvPr/>
        </p:nvGrpSpPr>
        <p:grpSpPr>
          <a:xfrm>
            <a:off x="0" y="890244"/>
            <a:ext cx="12192000" cy="5967756"/>
            <a:chOff x="0" y="890244"/>
            <a:chExt cx="12192000" cy="596775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ABE0AD2-AF45-CBFD-A9C5-A9CA78E606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118" r="741"/>
            <a:stretch/>
          </p:blipFill>
          <p:spPr>
            <a:xfrm>
              <a:off x="0" y="890244"/>
              <a:ext cx="12192000" cy="5967756"/>
            </a:xfrm>
            <a:prstGeom prst="rect">
              <a:avLst/>
            </a:prstGeom>
            <a:ln w="38100">
              <a:noFill/>
            </a:ln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F39E191-DD02-ADEA-64D6-E2292761F310}"/>
                </a:ext>
              </a:extLst>
            </p:cNvPr>
            <p:cNvSpPr/>
            <p:nvPr/>
          </p:nvSpPr>
          <p:spPr>
            <a:xfrm>
              <a:off x="4486275" y="6732495"/>
              <a:ext cx="857250" cy="1255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E6161269-667C-A3AD-7913-151BE29E8021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4016189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CREATING A NEW TEAM</a:t>
            </a:r>
            <a:endParaRPr lang="en-US">
              <a:latin typeface="Aptos" panose="020B00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33CC29-80C2-B81E-6AB6-827035FE8B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9079" y="1020246"/>
            <a:ext cx="1632433" cy="3153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5326997-E231-D7AD-C013-8663080EB4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8432" y="5467893"/>
            <a:ext cx="1061636" cy="99224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A33C5C-E9A3-E7E1-6314-D9A63F8692C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8991649" y="5567542"/>
            <a:ext cx="737611" cy="737611"/>
          </a:xfrm>
          <a:prstGeom prst="rect">
            <a:avLst/>
          </a:prstGeom>
        </p:spPr>
      </p:pic>
      <p:sp>
        <p:nvSpPr>
          <p:cNvPr id="19" name="Rectangle: Diagonal Corners Rounded 18">
            <a:extLst>
              <a:ext uri="{FF2B5EF4-FFF2-40B4-BE49-F238E27FC236}">
                <a16:creationId xmlns:a16="http://schemas.microsoft.com/office/drawing/2014/main" id="{CCC2E85E-7046-2FAF-10B2-EAF560F08A67}"/>
              </a:ext>
            </a:extLst>
          </p:cNvPr>
          <p:cNvSpPr/>
          <p:nvPr/>
        </p:nvSpPr>
        <p:spPr>
          <a:xfrm>
            <a:off x="9782773" y="4746171"/>
            <a:ext cx="2146151" cy="191182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The invitation email expires after 72 hours. If the team’s invitation expires, please click on resend invite to re-trigger verification email.</a:t>
            </a:r>
          </a:p>
        </p:txBody>
      </p:sp>
      <p:sp>
        <p:nvSpPr>
          <p:cNvPr id="18" name="Rectangle: Diagonal Corners Rounded 17">
            <a:extLst>
              <a:ext uri="{FF2B5EF4-FFF2-40B4-BE49-F238E27FC236}">
                <a16:creationId xmlns:a16="http://schemas.microsoft.com/office/drawing/2014/main" id="{0EDB964C-F954-1BC3-2EC8-B9253018F967}"/>
              </a:ext>
            </a:extLst>
          </p:cNvPr>
          <p:cNvSpPr/>
          <p:nvPr/>
        </p:nvSpPr>
        <p:spPr>
          <a:xfrm>
            <a:off x="133595" y="4335106"/>
            <a:ext cx="3747731" cy="2357846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Master will be able to track the status of their invitation.</a:t>
            </a:r>
          </a:p>
          <a:p>
            <a:pPr algn="ctr"/>
            <a:endParaRPr lang="en-US" sz="14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Admins/users that have not completed registration yet have “Invitation pending” status</a:t>
            </a:r>
          </a:p>
          <a:p>
            <a:pPr algn="ctr"/>
            <a:endParaRPr lang="en-US" sz="14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algn="ctr"/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Once Admins/users have completed account registration, the status will be updated accordingly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448404E-9210-BEDF-220F-CE2E1A0F22A7}"/>
              </a:ext>
            </a:extLst>
          </p:cNvPr>
          <p:cNvSpPr/>
          <p:nvPr/>
        </p:nvSpPr>
        <p:spPr>
          <a:xfrm>
            <a:off x="2115974" y="2695575"/>
            <a:ext cx="1765352" cy="371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3593215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CB4F28E-729A-72BB-3648-B8E03BC82ABE}"/>
              </a:ext>
            </a:extLst>
          </p:cNvPr>
          <p:cNvSpPr txBox="1"/>
          <p:nvPr/>
        </p:nvSpPr>
        <p:spPr>
          <a:xfrm>
            <a:off x="683643" y="1104051"/>
            <a:ext cx="8572500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n-SG" b="1">
                <a:solidFill>
                  <a:srgbClr val="212121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Booking Portal</a:t>
            </a:r>
            <a:endParaRPr lang="en-SG" b="1">
              <a:solidFill>
                <a:srgbClr val="212121"/>
              </a:solidFill>
              <a:effectLst/>
              <a:latin typeface="Aptos" panose="020B00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eriod"/>
              <a:tabLst>
                <a:tab pos="457200" algn="l"/>
              </a:tabLst>
            </a:pPr>
            <a:r>
              <a:rPr lang="en-SG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2" action="ppaction://hlinksldjump"/>
              </a:rPr>
              <a:t>Dashboard</a:t>
            </a:r>
            <a:r>
              <a:rPr lang="en-SG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includes sales from imported PNRs</a:t>
            </a:r>
            <a:endParaRPr lang="en-SG">
              <a:solidFill>
                <a:srgbClr val="212121"/>
              </a:solidFill>
              <a:effectLst/>
              <a:latin typeface="Aptos" panose="020B0004020202020204" pitchFamily="34" charset="0"/>
              <a:ea typeface="DengXian" panose="02010600030101010101" pitchFamily="2" charset="-122"/>
              <a:cs typeface="Aptos" panose="020B00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eriod"/>
              <a:tabLst>
                <a:tab pos="457200" algn="l"/>
              </a:tabLst>
            </a:pPr>
            <a:r>
              <a:rPr lang="en-SG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Booking Flight</a:t>
            </a:r>
          </a:p>
          <a:p>
            <a:pPr marL="800100" lvl="1" indent="-342900">
              <a:buSzPct val="100000"/>
              <a:buFont typeface="+mj-lt"/>
              <a:buAutoNum type="alphaLcPeriod"/>
              <a:tabLst>
                <a:tab pos="457200" algn="l"/>
              </a:tabLst>
            </a:pPr>
            <a:r>
              <a:rPr lang="en-SG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3" action="ppaction://hlinksldjump"/>
              </a:rPr>
              <a:t>Flight filters </a:t>
            </a:r>
            <a:endParaRPr lang="en-SG">
              <a:solidFill>
                <a:srgbClr val="212121"/>
              </a:solidFill>
              <a:effectLst/>
              <a:latin typeface="Aptos" panose="020B0004020202020204" pitchFamily="34" charset="0"/>
              <a:ea typeface="DengXian" panose="02010600030101010101" pitchFamily="2" charset="-122"/>
              <a:cs typeface="Aptos" panose="020B0004020202020204" pitchFamily="34" charset="0"/>
            </a:endParaRPr>
          </a:p>
          <a:p>
            <a:pPr marL="800100" lvl="1" indent="-342900">
              <a:buSzPct val="100000"/>
              <a:buFont typeface="+mj-lt"/>
              <a:buAutoNum type="alphaLcPeriod"/>
              <a:tabLst>
                <a:tab pos="457200" algn="l"/>
              </a:tabLst>
            </a:pPr>
            <a:r>
              <a:rPr lang="en-SG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4" action="ppaction://hlinksldjump"/>
              </a:rPr>
              <a:t>Prioritisation of fare types withi</a:t>
            </a:r>
            <a:r>
              <a:rPr lang="en-SG">
                <a:solidFill>
                  <a:srgbClr val="212121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4" action="ppaction://hlinksldjump"/>
              </a:rPr>
              <a:t>n fare family</a:t>
            </a:r>
            <a:endParaRPr lang="en-SG">
              <a:solidFill>
                <a:srgbClr val="212121"/>
              </a:solidFill>
              <a:effectLst/>
              <a:latin typeface="Aptos" panose="020B0004020202020204" pitchFamily="34" charset="0"/>
              <a:ea typeface="DengXian" panose="02010600030101010101" pitchFamily="2" charset="-122"/>
              <a:cs typeface="Aptos" panose="020B0004020202020204" pitchFamily="34" charset="0"/>
            </a:endParaRPr>
          </a:p>
          <a:p>
            <a:pPr marL="800100" lvl="1" indent="-342900">
              <a:buSzPct val="100000"/>
              <a:buFont typeface="+mj-lt"/>
              <a:buAutoNum type="alphaLcPeriod"/>
              <a:tabLst>
                <a:tab pos="457200" algn="l"/>
              </a:tabLst>
            </a:pPr>
            <a:r>
              <a:rPr lang="en-SG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5" action="ppaction://hlinksldjump"/>
              </a:rPr>
              <a:t>Save traveller </a:t>
            </a:r>
            <a:r>
              <a:rPr lang="en-SG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and </a:t>
            </a:r>
            <a:r>
              <a:rPr lang="en-SG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6" action="ppaction://hlinksldjump"/>
              </a:rPr>
              <a:t>Passenger Management </a:t>
            </a:r>
            <a:endParaRPr lang="en-SG">
              <a:solidFill>
                <a:srgbClr val="212121"/>
              </a:solidFill>
              <a:latin typeface="Aptos" panose="020B00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pPr marL="800100" lvl="1" indent="-342900">
              <a:buSzPct val="100000"/>
              <a:buFont typeface="+mj-lt"/>
              <a:buAutoNum type="alphaLcPeriod"/>
              <a:tabLst>
                <a:tab pos="457200" algn="l"/>
              </a:tabLst>
            </a:pPr>
            <a:r>
              <a:rPr lang="en-SG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5" action="ppaction://hlinksldjump"/>
              </a:rPr>
              <a:t>Doc info optional for all itineraries</a:t>
            </a:r>
            <a:endParaRPr lang="en-SG">
              <a:solidFill>
                <a:srgbClr val="212121"/>
              </a:solidFill>
              <a:effectLst/>
              <a:latin typeface="Aptos" panose="020B0004020202020204" pitchFamily="34" charset="0"/>
              <a:ea typeface="DengXian" panose="02010600030101010101" pitchFamily="2" charset="-122"/>
              <a:cs typeface="Aptos" panose="020B0004020202020204" pitchFamily="34" charset="0"/>
            </a:endParaRPr>
          </a:p>
          <a:p>
            <a:pPr marL="800100" lvl="1" indent="-342900">
              <a:buSzPct val="100000"/>
              <a:buFont typeface="+mj-lt"/>
              <a:buAutoNum type="alphaLcPeriod"/>
              <a:tabLst>
                <a:tab pos="457200" algn="l"/>
              </a:tabLst>
            </a:pPr>
            <a:r>
              <a:rPr lang="en-SG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7" action="ppaction://hlinksldjump"/>
              </a:rPr>
              <a:t>Pay instantly </a:t>
            </a:r>
            <a:endParaRPr lang="en-SG">
              <a:solidFill>
                <a:srgbClr val="212121"/>
              </a:solidFill>
              <a:effectLst/>
              <a:latin typeface="Aptos" panose="020B0004020202020204" pitchFamily="34" charset="0"/>
              <a:ea typeface="DengXian" panose="02010600030101010101" pitchFamily="2" charset="-122"/>
              <a:cs typeface="Aptos" panose="020B00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eriod"/>
              <a:tabLst>
                <a:tab pos="457200" algn="l"/>
              </a:tabLst>
            </a:pPr>
            <a:r>
              <a:rPr lang="en-SG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Servicing bookings</a:t>
            </a:r>
          </a:p>
          <a:p>
            <a:pPr marL="800100" lvl="1" indent="-342900">
              <a:buSzPct val="100000"/>
              <a:buFont typeface="+mj-lt"/>
              <a:buAutoNum type="alphaLcPeriod"/>
              <a:tabLst>
                <a:tab pos="457200" algn="l"/>
              </a:tabLst>
            </a:pPr>
            <a:r>
              <a:rPr lang="en-SG" err="1">
                <a:solidFill>
                  <a:srgbClr val="212121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Reshop</a:t>
            </a:r>
            <a:endParaRPr lang="en-SG">
              <a:solidFill>
                <a:srgbClr val="212121"/>
              </a:solidFill>
              <a:effectLst/>
              <a:latin typeface="Aptos" panose="020B00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pPr marL="1314450" lvl="2" indent="-400050">
              <a:buSzPct val="100000"/>
              <a:buFont typeface="+mj-lt"/>
              <a:buAutoNum type="romanLcPeriod"/>
              <a:tabLst>
                <a:tab pos="457200" algn="l"/>
              </a:tabLst>
            </a:pPr>
            <a:r>
              <a:rPr lang="en-SG" err="1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8" action="ppaction://hlinksldjump"/>
              </a:rPr>
              <a:t>Reshop</a:t>
            </a:r>
            <a:r>
              <a:rPr lang="en-SG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8" action="ppaction://hlinksldjump"/>
              </a:rPr>
              <a:t> </a:t>
            </a:r>
            <a:r>
              <a:rPr lang="en-SG" err="1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8" action="ppaction://hlinksldjump"/>
              </a:rPr>
              <a:t>unticketed</a:t>
            </a:r>
            <a:r>
              <a:rPr lang="en-SG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8" action="ppaction://hlinksldjump"/>
              </a:rPr>
              <a:t> with deferred payment (</a:t>
            </a:r>
            <a:r>
              <a:rPr lang="en-SG">
                <a:solidFill>
                  <a:srgbClr val="212121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8" action="ppaction://hlinksldjump"/>
              </a:rPr>
              <a:t>double inventory</a:t>
            </a:r>
            <a:r>
              <a:rPr lang="en-SG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8" action="ppaction://hlinksldjump"/>
              </a:rPr>
              <a:t>)</a:t>
            </a:r>
            <a:endParaRPr lang="en-SG">
              <a:solidFill>
                <a:srgbClr val="212121"/>
              </a:solidFill>
              <a:effectLst/>
              <a:latin typeface="Aptos" panose="020B0004020202020204" pitchFamily="34" charset="0"/>
              <a:ea typeface="DengXian" panose="02010600030101010101" pitchFamily="2" charset="-122"/>
              <a:cs typeface="Aptos" panose="020B0004020202020204" pitchFamily="34" charset="0"/>
            </a:endParaRPr>
          </a:p>
          <a:p>
            <a:pPr marL="1314450" lvl="2" indent="-400050">
              <a:buSzPct val="100000"/>
              <a:buFont typeface="+mj-lt"/>
              <a:buAutoNum type="romanLcPeriod"/>
              <a:tabLst>
                <a:tab pos="457200" algn="l"/>
              </a:tabLst>
            </a:pPr>
            <a:r>
              <a:rPr lang="en-SG" err="1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9" action="ppaction://hlinksldjump"/>
              </a:rPr>
              <a:t>Reshop</a:t>
            </a:r>
            <a:r>
              <a:rPr lang="en-SG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9" action="ppaction://hlinksldjump"/>
              </a:rPr>
              <a:t> ticketed with deferred payment (</a:t>
            </a:r>
            <a:r>
              <a:rPr lang="en-SG">
                <a:solidFill>
                  <a:srgbClr val="212121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9" action="ppaction://hlinksldjump"/>
              </a:rPr>
              <a:t>double inventory</a:t>
            </a:r>
            <a:r>
              <a:rPr lang="en-SG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9" action="ppaction://hlinksldjump"/>
              </a:rPr>
              <a:t>)</a:t>
            </a:r>
            <a:endParaRPr lang="en-SG">
              <a:solidFill>
                <a:srgbClr val="212121"/>
              </a:solidFill>
              <a:effectLst/>
              <a:latin typeface="Aptos" panose="020B00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pPr marL="800100" lvl="1" indent="-342900">
              <a:buSzPct val="100000"/>
              <a:buFont typeface="+mj-lt"/>
              <a:buAutoNum type="alphaLcPeriod"/>
              <a:tabLst>
                <a:tab pos="457200" algn="l"/>
              </a:tabLst>
            </a:pPr>
            <a:r>
              <a:rPr lang="en-SG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Ancillaries</a:t>
            </a:r>
          </a:p>
          <a:p>
            <a:pPr marL="1257300" lvl="2" indent="-342900">
              <a:buSzPct val="100000"/>
              <a:buFont typeface="+mj-lt"/>
              <a:buAutoNum type="alphaLcPeriod"/>
              <a:tabLst>
                <a:tab pos="457200" algn="l"/>
              </a:tabLst>
            </a:pPr>
            <a:r>
              <a:rPr lang="en-SG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10" action="ppaction://hlinksldjump"/>
              </a:rPr>
              <a:t>Hold ancillaries for ticketed bookings</a:t>
            </a:r>
            <a:endParaRPr lang="en-SG">
              <a:solidFill>
                <a:srgbClr val="212121"/>
              </a:solidFill>
              <a:effectLst/>
              <a:latin typeface="Aptos" panose="020B0004020202020204" pitchFamily="34" charset="0"/>
              <a:ea typeface="DengXian" panose="02010600030101010101" pitchFamily="2" charset="-122"/>
              <a:cs typeface="Aptos" panose="020B0004020202020204" pitchFamily="34" charset="0"/>
            </a:endParaRPr>
          </a:p>
          <a:p>
            <a:pPr marL="800100" lvl="1" indent="-342900">
              <a:buSzPct val="100000"/>
              <a:buFont typeface="+mj-lt"/>
              <a:buAutoNum type="alphaLcPeriod"/>
              <a:tabLst>
                <a:tab pos="457200" algn="l"/>
              </a:tabLst>
            </a:pPr>
            <a:r>
              <a:rPr lang="en-SG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Reports</a:t>
            </a:r>
          </a:p>
          <a:p>
            <a:pPr marL="1257300" lvl="2" indent="-342900">
              <a:buSzPct val="100000"/>
              <a:buFont typeface="+mj-lt"/>
              <a:buAutoNum type="alphaLcPeriod"/>
              <a:tabLst>
                <a:tab pos="457200" algn="l"/>
              </a:tabLst>
            </a:pPr>
            <a:r>
              <a:rPr lang="en-SG">
                <a:solidFill>
                  <a:srgbClr val="212121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11" action="ppaction://hlinksldjump"/>
              </a:rPr>
              <a:t>Download </a:t>
            </a:r>
            <a:r>
              <a:rPr lang="en-SG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11" action="ppaction://hlinksldjump"/>
              </a:rPr>
              <a:t>IUR accounting files </a:t>
            </a:r>
            <a:r>
              <a:rPr lang="en-SG">
                <a:solidFill>
                  <a:srgbClr val="212121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11" action="ppaction://hlinksldjump"/>
              </a:rPr>
              <a:t>directly</a:t>
            </a:r>
            <a:endParaRPr lang="en-SG">
              <a:solidFill>
                <a:srgbClr val="212121"/>
              </a:solidFill>
              <a:effectLst/>
              <a:latin typeface="Aptos" panose="020B0004020202020204" pitchFamily="34" charset="0"/>
              <a:ea typeface="DengXian" panose="02010600030101010101" pitchFamily="2" charset="-122"/>
              <a:cs typeface="Aptos" panose="020B0004020202020204" pitchFamily="34" charset="0"/>
            </a:endParaRPr>
          </a:p>
          <a:p>
            <a:pPr marL="1257300" lvl="2" indent="-342900">
              <a:buSzPct val="100000"/>
              <a:buFont typeface="+mj-lt"/>
              <a:buAutoNum type="alphaLcPeriod"/>
              <a:tabLst>
                <a:tab pos="457200" algn="l"/>
              </a:tabLst>
            </a:pPr>
            <a:r>
              <a:rPr lang="en-SG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12" action="ppaction://hlinksldjump"/>
              </a:rPr>
              <a:t>Import multiple PNRs </a:t>
            </a:r>
            <a:endParaRPr lang="en-SG">
              <a:solidFill>
                <a:srgbClr val="212121"/>
              </a:solidFill>
              <a:effectLst/>
              <a:latin typeface="Aptos" panose="020B00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pPr marL="1257300" lvl="2" indent="-342900">
              <a:buSzPct val="100000"/>
              <a:buFont typeface="+mj-lt"/>
              <a:buAutoNum type="alphaLcPeriod"/>
              <a:tabLst>
                <a:tab pos="457200" algn="l"/>
              </a:tabLst>
            </a:pPr>
            <a:r>
              <a:rPr lang="en-SG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13" action="ppaction://hlinksldjump"/>
              </a:rPr>
              <a:t>Share bookings automatically in</a:t>
            </a:r>
            <a:r>
              <a:rPr lang="en-SG">
                <a:solidFill>
                  <a:srgbClr val="212121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13" action="ppaction://hlinksldjump"/>
              </a:rPr>
              <a:t> u</a:t>
            </a:r>
            <a:r>
              <a:rPr lang="en-SG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13" action="ppaction://hlinksldjump"/>
              </a:rPr>
              <a:t>ser group </a:t>
            </a:r>
            <a:endParaRPr lang="en-SG">
              <a:solidFill>
                <a:srgbClr val="212121"/>
              </a:solidFill>
              <a:effectLst/>
              <a:latin typeface="Aptos" panose="020B00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pPr marL="342900" indent="-342900">
              <a:buSzPct val="100000"/>
              <a:buFont typeface="+mj-lt"/>
              <a:buAutoNum type="arabicPeriod"/>
              <a:tabLst>
                <a:tab pos="457200" algn="l"/>
              </a:tabLst>
            </a:pPr>
            <a:r>
              <a:rPr lang="en-SG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14" action="ppaction://hlinksldjump"/>
              </a:rPr>
              <a:t>Subagent-consolidator flow </a:t>
            </a:r>
            <a:endParaRPr lang="en-SG">
              <a:solidFill>
                <a:srgbClr val="212121"/>
              </a:solidFill>
              <a:effectLst/>
              <a:latin typeface="Aptos" panose="020B0004020202020204" pitchFamily="34" charset="0"/>
              <a:ea typeface="DengXian" panose="02010600030101010101" pitchFamily="2" charset="-122"/>
              <a:cs typeface="Aptos" panose="020B00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2D9BD4D-1243-B558-F4CD-65CD70DBB1DA}"/>
              </a:ext>
            </a:extLst>
          </p:cNvPr>
          <p:cNvSpPr/>
          <p:nvPr/>
        </p:nvSpPr>
        <p:spPr>
          <a:xfrm>
            <a:off x="2008962" y="212106"/>
            <a:ext cx="40086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spc="300">
                <a:solidFill>
                  <a:srgbClr val="002060"/>
                </a:solidFill>
                <a:latin typeface="Aptos" panose="020B0004020202020204" pitchFamily="34" charset="0"/>
              </a:rPr>
              <a:t>WHAT’S NEW</a:t>
            </a:r>
            <a:endParaRPr lang="en-SG" sz="14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3504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51A93F-3840-724D-BD4C-6322EF6885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28AC25-FD72-50AF-F1C8-F504D17E35D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693CC9-A64B-E54E-146F-B8CEFF6FB98C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28/5/2025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50D4CD-F481-44D7-5BC2-B42A2208D30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30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8999EB15-A16C-9AA9-B351-FFB6E4CDA007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48E1AA-191D-7415-E877-0541595A4FA3}"/>
              </a:ext>
            </a:extLst>
          </p:cNvPr>
          <p:cNvSpPr txBox="1"/>
          <p:nvPr/>
        </p:nvSpPr>
        <p:spPr>
          <a:xfrm>
            <a:off x="5847780" y="604678"/>
            <a:ext cx="5349028" cy="95410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ONBOARDING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Granting Teams Product Access</a:t>
            </a:r>
            <a:endParaRPr lang="en-SG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4F1411D1-6F19-74A8-DD6E-0F71D5BDE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95507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9DEFFD-2002-27EA-90A0-B6B8EF5CD2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" r="98"/>
          <a:stretch/>
        </p:blipFill>
        <p:spPr>
          <a:xfrm>
            <a:off x="0" y="923455"/>
            <a:ext cx="12192000" cy="5934545"/>
          </a:xfrm>
          <a:prstGeom prst="rect">
            <a:avLst/>
          </a:prstGeom>
          <a:ln w="38100">
            <a:noFill/>
          </a:ln>
        </p:spPr>
      </p:pic>
      <p:sp>
        <p:nvSpPr>
          <p:cNvPr id="3" name="Hexagon 2">
            <a:extLst>
              <a:ext uri="{FF2B5EF4-FFF2-40B4-BE49-F238E27FC236}">
                <a16:creationId xmlns:a16="http://schemas.microsoft.com/office/drawing/2014/main" id="{5878C85B-8927-44C1-A7B7-CFEA2DE9C0DD}"/>
              </a:ext>
            </a:extLst>
          </p:cNvPr>
          <p:cNvSpPr/>
          <p:nvPr/>
        </p:nvSpPr>
        <p:spPr>
          <a:xfrm>
            <a:off x="3587304" y="108185"/>
            <a:ext cx="2647052" cy="498475"/>
          </a:xfrm>
          <a:prstGeom prst="hexagon">
            <a:avLst/>
          </a:prstGeom>
          <a:solidFill>
            <a:schemeClr val="accent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330B32-DE6A-413E-9E81-68407CEEC4A1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4728661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GRANTING BOOKING PORTAL ACCESS</a:t>
            </a:r>
            <a:endParaRPr lang="en-US">
              <a:latin typeface="Aptos" panose="020B0004020202020204" pitchFamily="34" charset="0"/>
            </a:endParaRPr>
          </a:p>
        </p:txBody>
      </p:sp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8544CB3C-B130-42E0-AE14-5D7DA067B149}"/>
              </a:ext>
            </a:extLst>
          </p:cNvPr>
          <p:cNvSpPr/>
          <p:nvPr/>
        </p:nvSpPr>
        <p:spPr>
          <a:xfrm>
            <a:off x="410484" y="3094968"/>
            <a:ext cx="3302797" cy="2100621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The Master is responsible for granting product access to the relevant Teams.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By default, team product access is set to “none”.</a:t>
            </a:r>
          </a:p>
          <a:p>
            <a:endParaRPr lang="en-SG" sz="1400" b="1">
              <a:solidFill>
                <a:srgbClr val="FF0000"/>
              </a:solidFill>
              <a:latin typeface="Aptos" panose="020B0004020202020204" pitchFamily="34" charset="0"/>
            </a:endParaRPr>
          </a:p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Master must log in to AGENT 360 and configure the team product access settings.</a:t>
            </a: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31F5087D-8104-5A3C-21F5-2AAB94C9ED4D}"/>
              </a:ext>
            </a:extLst>
          </p:cNvPr>
          <p:cNvSpPr/>
          <p:nvPr/>
        </p:nvSpPr>
        <p:spPr>
          <a:xfrm>
            <a:off x="8013332" y="2921063"/>
            <a:ext cx="3768184" cy="96966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If team booking portal access is granted, all admins/users in the team have access to the Booking Portal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1FD47C8-35D0-F8EB-789E-D236CC9383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4397" y="1042931"/>
            <a:ext cx="1632433" cy="3153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E23C45-3551-B07C-BD03-221A9775A6F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4868567" y="3521921"/>
            <a:ext cx="737611" cy="73761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BE153AA-FD6E-5F42-E22C-44F06B24C5C7}"/>
              </a:ext>
            </a:extLst>
          </p:cNvPr>
          <p:cNvSpPr/>
          <p:nvPr/>
        </p:nvSpPr>
        <p:spPr>
          <a:xfrm>
            <a:off x="5989850" y="3468407"/>
            <a:ext cx="1056938" cy="1979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973D49B-99A5-3798-9B28-28940D06F6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7312" y="4623090"/>
            <a:ext cx="2205000" cy="2343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22F493E-D63D-8E6E-64F9-B092980CF979}"/>
              </a:ext>
            </a:extLst>
          </p:cNvPr>
          <p:cNvSpPr/>
          <p:nvPr/>
        </p:nvSpPr>
        <p:spPr>
          <a:xfrm>
            <a:off x="2428874" y="2723494"/>
            <a:ext cx="1398359" cy="1975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041247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D297DF-F4AE-CC2A-EC70-A192DF2161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017E7F-7597-0E04-027D-39EE57BF330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AB8323-4FBA-EB15-5CEA-391DB7825896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28/5/2025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BB9B7C-B53B-1A3E-6990-BC15818E63D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32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3C3B4E9E-9771-9304-083C-E0097E3A7D8A}"/>
              </a:ext>
            </a:extLst>
          </p:cNvPr>
          <p:cNvSpPr/>
          <p:nvPr/>
        </p:nvSpPr>
        <p:spPr>
          <a:xfrm>
            <a:off x="5557520" y="426412"/>
            <a:ext cx="6187440" cy="1713473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D09646-4DE1-ADE2-C8DF-CB0537A4EF20}"/>
              </a:ext>
            </a:extLst>
          </p:cNvPr>
          <p:cNvSpPr txBox="1"/>
          <p:nvPr/>
        </p:nvSpPr>
        <p:spPr>
          <a:xfrm>
            <a:off x="5797386" y="604678"/>
            <a:ext cx="5430772" cy="138499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ONBOARDING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Removing Admins/Users from Teams</a:t>
            </a:r>
            <a:endParaRPr lang="en-SG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E57E1846-9674-8EE5-D428-156115454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71902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3D221A7-9CAE-7217-6A52-EC6A2299EA8B}"/>
              </a:ext>
            </a:extLst>
          </p:cNvPr>
          <p:cNvGrpSpPr/>
          <p:nvPr/>
        </p:nvGrpSpPr>
        <p:grpSpPr>
          <a:xfrm>
            <a:off x="-1200" y="945304"/>
            <a:ext cx="12193200" cy="5912696"/>
            <a:chOff x="-1200" y="945304"/>
            <a:chExt cx="12193200" cy="591269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6968431-695A-4DBB-8BBA-0248C23C0B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73" t="10000" r="1418" b="1520"/>
            <a:stretch/>
          </p:blipFill>
          <p:spPr>
            <a:xfrm>
              <a:off x="-1200" y="945304"/>
              <a:ext cx="12193200" cy="5912696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73E2B87-E6BB-CC75-A617-9DD7A8F5B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97283" y="1015359"/>
              <a:ext cx="2779767" cy="377685"/>
            </a:xfrm>
            <a:prstGeom prst="rect">
              <a:avLst/>
            </a:prstGeom>
          </p:spPr>
        </p:pic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E63FC9D8-EE3C-4E98-B89E-C956332CDCD5}"/>
              </a:ext>
            </a:extLst>
          </p:cNvPr>
          <p:cNvSpPr txBox="1">
            <a:spLocks/>
          </p:cNvSpPr>
          <p:nvPr/>
        </p:nvSpPr>
        <p:spPr>
          <a:xfrm>
            <a:off x="1966634" y="125505"/>
            <a:ext cx="438654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REMOVING ADMINS/USERS FROM TEAM</a:t>
            </a:r>
            <a:endParaRPr lang="en-US" sz="800">
              <a:latin typeface="Aptos" panose="020B0004020202020204" pitchFamily="34" charset="0"/>
            </a:endParaRP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526C3351-84C4-4F18-9956-88C337DCE8BD}"/>
              </a:ext>
            </a:extLst>
          </p:cNvPr>
          <p:cNvSpPr/>
          <p:nvPr/>
        </p:nvSpPr>
        <p:spPr>
          <a:xfrm>
            <a:off x="7315200" y="4433253"/>
            <a:ext cx="3291252" cy="121476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/>
              </a:rPr>
              <a:t>To remove a member, locate Admin/User that the agent wants to delete from a team and click directly on the name to enter profile.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C443E23-DDA1-4D29-96C3-D96B2994172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5200102" y="4772035"/>
            <a:ext cx="737611" cy="7376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50A7973-402F-9D08-5ABE-2C6CED6ACE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2972" y="1061341"/>
            <a:ext cx="1538829" cy="29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7219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ECCBC5B-CF89-903E-E9A3-F81D6201AF5C}"/>
              </a:ext>
            </a:extLst>
          </p:cNvPr>
          <p:cNvGrpSpPr/>
          <p:nvPr/>
        </p:nvGrpSpPr>
        <p:grpSpPr>
          <a:xfrm>
            <a:off x="0" y="833878"/>
            <a:ext cx="12193200" cy="6024122"/>
            <a:chOff x="0" y="833878"/>
            <a:chExt cx="12193200" cy="602412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1770F8B-D5BA-4C74-B657-7A72632968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42" t="10318" r="1408"/>
            <a:stretch/>
          </p:blipFill>
          <p:spPr>
            <a:xfrm>
              <a:off x="0" y="833878"/>
              <a:ext cx="12193200" cy="6024122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F69A49B-2151-81EC-7132-44A80C2A1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87758" y="900972"/>
              <a:ext cx="2779767" cy="377685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E9856DC0-956B-456E-8F66-212BD07EDDA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5335358" y="3879445"/>
            <a:ext cx="737611" cy="7376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4A05DFB-E3F8-327B-450E-DB09D0100F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0" y="933759"/>
            <a:ext cx="1538829" cy="29727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03A7B82-256A-BA09-C32F-1BC2A3276ACD}"/>
              </a:ext>
            </a:extLst>
          </p:cNvPr>
          <p:cNvSpPr txBox="1">
            <a:spLocks/>
          </p:cNvSpPr>
          <p:nvPr/>
        </p:nvSpPr>
        <p:spPr>
          <a:xfrm>
            <a:off x="1966634" y="125505"/>
            <a:ext cx="438654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REMOVING ADMINS/USERS FROM TEAM</a:t>
            </a:r>
            <a:endParaRPr lang="en-US" sz="80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2094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0EEC451-B066-AAE4-DB7C-1E02CDE5EC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30" r="4630"/>
          <a:stretch/>
        </p:blipFill>
        <p:spPr>
          <a:xfrm>
            <a:off x="-1200" y="910244"/>
            <a:ext cx="12193200" cy="5947756"/>
          </a:xfrm>
          <a:prstGeom prst="rect">
            <a:avLst/>
          </a:prstGeom>
        </p:spPr>
      </p:pic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0E1BAE62-5DCD-4211-8263-9BDD2D8C59C0}"/>
              </a:ext>
            </a:extLst>
          </p:cNvPr>
          <p:cNvSpPr/>
          <p:nvPr/>
        </p:nvSpPr>
        <p:spPr>
          <a:xfrm>
            <a:off x="8550543" y="2580655"/>
            <a:ext cx="3291252" cy="3932466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342900" indent="-342900">
              <a:buFont typeface="+mj-lt"/>
              <a:buAutoNum type="arabicPeriod"/>
            </a:pPr>
            <a:r>
              <a:rPr lang="en-US" sz="1600">
                <a:solidFill>
                  <a:schemeClr val="tx1"/>
                </a:solidFill>
                <a:latin typeface="Aptos" panose="020B0004020202020204" pitchFamily="34" charset="0"/>
              </a:rPr>
              <a:t>Once removed from a team, the user will have their account revoked and become a </a:t>
            </a:r>
            <a:r>
              <a:rPr lang="en-US" sz="1600" b="1">
                <a:solidFill>
                  <a:schemeClr val="tx1"/>
                </a:solidFill>
                <a:latin typeface="Aptos" panose="020B0004020202020204" pitchFamily="34" charset="0"/>
              </a:rPr>
              <a:t>floating user</a:t>
            </a:r>
            <a:r>
              <a:rPr lang="en-US" sz="1600">
                <a:solidFill>
                  <a:schemeClr val="tx1"/>
                </a:solidFill>
                <a:latin typeface="Aptos" panose="020B0004020202020204" pitchFamily="34" charset="0"/>
              </a:rPr>
              <a:t>. This user is not permanently deleted yet.</a:t>
            </a:r>
          </a:p>
          <a:p>
            <a:pPr marL="342900" indent="-342900">
              <a:buFont typeface="+mj-lt"/>
              <a:buAutoNum type="arabicPeriod"/>
            </a:pPr>
            <a:endParaRPr lang="en-US" sz="16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600">
                <a:solidFill>
                  <a:schemeClr val="tx1"/>
                </a:solidFill>
                <a:latin typeface="Aptos" panose="020B0004020202020204" pitchFamily="34" charset="0"/>
              </a:rPr>
              <a:t>Any transactions made are still accessible by Master / Admins in the team</a:t>
            </a:r>
            <a:br>
              <a:rPr lang="en-US" sz="1600">
                <a:solidFill>
                  <a:schemeClr val="tx1"/>
                </a:solidFill>
                <a:latin typeface="Aptos" panose="020B0004020202020204" pitchFamily="34" charset="0"/>
              </a:rPr>
            </a:br>
            <a:endParaRPr lang="en-US" sz="16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600">
                <a:solidFill>
                  <a:schemeClr val="tx1"/>
                </a:solidFill>
                <a:latin typeface="Aptos" panose="020B0004020202020204" pitchFamily="34" charset="0"/>
              </a:rPr>
              <a:t>If there is only 1 admin left in the team, please delete team instead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79C1A7-DB20-2B45-B683-59CC6C5B6AF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7767918" y="4330858"/>
            <a:ext cx="737611" cy="737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8B95F1-B500-8FD3-5CA3-91A877F2DC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5214" y="954437"/>
            <a:ext cx="2073212" cy="5876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580D51-FC51-52ED-9B32-BE42B39D4C6D}"/>
              </a:ext>
            </a:extLst>
          </p:cNvPr>
          <p:cNvSpPr txBox="1">
            <a:spLocks/>
          </p:cNvSpPr>
          <p:nvPr/>
        </p:nvSpPr>
        <p:spPr>
          <a:xfrm>
            <a:off x="1966634" y="125505"/>
            <a:ext cx="438654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REMOVING ADMINS/USERS FROM TEAM</a:t>
            </a:r>
            <a:endParaRPr lang="en-US" sz="800">
              <a:latin typeface="Aptos" panose="020B00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BBDD4BA-14FD-E862-D7AC-C79168295FA5}"/>
              </a:ext>
            </a:extLst>
          </p:cNvPr>
          <p:cNvSpPr/>
          <p:nvPr/>
        </p:nvSpPr>
        <p:spPr>
          <a:xfrm>
            <a:off x="1638300" y="3104494"/>
            <a:ext cx="1581150" cy="324506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97265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183FD2-EF67-4537-49BA-F53BF33B9A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BE473F-DB45-DC1B-A088-31AD5A820CF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E6A95715-2F35-BB60-10FD-0BA984130E76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A9FE5E-F695-2365-66B2-D56DA6B8D49B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28/5/2025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756684-7A49-4CEC-CFD8-E8507A55BCC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36</a:t>
            </a:fld>
            <a:endParaRPr lang="en-SG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2558BA-3F67-1DAC-AE00-3D74B449A059}"/>
              </a:ext>
            </a:extLst>
          </p:cNvPr>
          <p:cNvSpPr txBox="1"/>
          <p:nvPr/>
        </p:nvSpPr>
        <p:spPr>
          <a:xfrm>
            <a:off x="5797385" y="604678"/>
            <a:ext cx="5775489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ONBOARDING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Floating Users</a:t>
            </a:r>
            <a:endParaRPr lang="en-SG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B24ABA8B-D189-B26C-9193-1277294C1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05956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0DEE8B-4FC3-B055-FA55-80F47E1987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3BB3B23-3373-37F7-CE73-97B432762E40}"/>
              </a:ext>
            </a:extLst>
          </p:cNvPr>
          <p:cNvGrpSpPr/>
          <p:nvPr/>
        </p:nvGrpSpPr>
        <p:grpSpPr>
          <a:xfrm>
            <a:off x="2687343" y="838829"/>
            <a:ext cx="8876007" cy="6019171"/>
            <a:chOff x="1039518" y="838828"/>
            <a:chExt cx="8876007" cy="601917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C40E710-9A3C-ECD6-B703-A24C46768C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9518" y="838828"/>
              <a:ext cx="8876007" cy="6019171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5ABB61C-50AB-B633-5427-C89234337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48576" y="957652"/>
              <a:ext cx="1799376" cy="358344"/>
            </a:xfrm>
            <a:prstGeom prst="rect">
              <a:avLst/>
            </a:prstGeom>
          </p:spPr>
        </p:pic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67663DF8-3FD6-4064-8D07-94D2759A4817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2734969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FLOATING USERS</a:t>
            </a:r>
            <a:endParaRPr lang="en-US">
              <a:latin typeface="Aptos" panose="020B0004020202020204" pitchFamily="34" charset="0"/>
            </a:endParaRPr>
          </a:p>
        </p:txBody>
      </p:sp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ACACA989-FBD2-ADB2-A627-5747E1FBCA74}"/>
              </a:ext>
            </a:extLst>
          </p:cNvPr>
          <p:cNvSpPr/>
          <p:nvPr/>
        </p:nvSpPr>
        <p:spPr>
          <a:xfrm>
            <a:off x="221937" y="5011356"/>
            <a:ext cx="4350063" cy="1448956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Aparajita" panose="020B0502040204020203" pitchFamily="18" charset="0"/>
              </a:rPr>
              <a:t>Floating users are users who have previously been removed from a team</a:t>
            </a:r>
          </a:p>
          <a:p>
            <a:endParaRPr lang="en-SG" sz="1400">
              <a:solidFill>
                <a:schemeClr val="tx1"/>
              </a:solidFill>
              <a:latin typeface="Aptos" panose="020B0004020202020204" pitchFamily="34" charset="0"/>
              <a:cs typeface="Aparajita" panose="020B0502040204020203" pitchFamily="18" charset="0"/>
            </a:endParaRPr>
          </a:p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These floating users still have accounts on AGENT 360 but are unable to login until the Master adds them to a team.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  <a:cs typeface="Aparajita" panose="020B0502040204020203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6F24173-7966-209F-E013-688FCB9638A7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7107842" y="5064869"/>
            <a:ext cx="737611" cy="73761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08BB3A5-D1CC-4BB1-029E-04A3AD6CCF1F}"/>
              </a:ext>
            </a:extLst>
          </p:cNvPr>
          <p:cNvSpPr/>
          <p:nvPr/>
        </p:nvSpPr>
        <p:spPr>
          <a:xfrm>
            <a:off x="3172285" y="2876550"/>
            <a:ext cx="1399715" cy="219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364207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BDF8ED-90C0-0543-8C75-010FA4AD0A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9B91491-2C24-85A6-39E0-644FCF1B80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5025" y="904874"/>
            <a:ext cx="9101951" cy="595312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A88B3C1-8B7C-E68F-52A6-5E4BA4C17635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2734969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FLOATING USERS</a:t>
            </a:r>
            <a:endParaRPr lang="en-US">
              <a:latin typeface="Aptos" panose="020B0004020202020204" pitchFamily="34" charset="0"/>
            </a:endParaRPr>
          </a:p>
        </p:txBody>
      </p:sp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90B7F1B5-A0C1-8AE4-6049-53117B5193AD}"/>
              </a:ext>
            </a:extLst>
          </p:cNvPr>
          <p:cNvSpPr/>
          <p:nvPr/>
        </p:nvSpPr>
        <p:spPr>
          <a:xfrm>
            <a:off x="6809897" y="4357483"/>
            <a:ext cx="4280421" cy="171400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Aparajita" panose="020B0502040204020203" pitchFamily="18" charset="0"/>
              </a:rPr>
              <a:t>Click on the team “Floating Users” to view a list of floating users in the team</a:t>
            </a:r>
          </a:p>
          <a:p>
            <a:endParaRPr lang="en-SG" sz="1400">
              <a:solidFill>
                <a:schemeClr val="tx1"/>
              </a:solidFill>
              <a:latin typeface="Aptos" panose="020B0004020202020204" pitchFamily="34" charset="0"/>
              <a:cs typeface="Aparajita" panose="020B0502040204020203" pitchFamily="18" charset="0"/>
            </a:endParaRPr>
          </a:p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Aparajita" panose="020B0502040204020203" pitchFamily="18" charset="0"/>
              </a:rPr>
              <a:t>Master can choose 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Aparajita" panose="020B0502040204020203" pitchFamily="18" charset="0"/>
              </a:rPr>
              <a:t>Re-assign floating users into new / existing teams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Aparajita" panose="020B0502040204020203" pitchFamily="18" charset="0"/>
              </a:rPr>
              <a:t>Permanently delete floating users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4BD7930-23BE-572E-B9AB-36565FEAD76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6441092" y="6207869"/>
            <a:ext cx="737611" cy="7376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BBA16D-FC69-2263-F034-286828BF4D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9916" y="1059157"/>
            <a:ext cx="1799376" cy="35834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B91C30B-91A1-9EE1-2437-C9CD72A8AE26}"/>
              </a:ext>
            </a:extLst>
          </p:cNvPr>
          <p:cNvSpPr/>
          <p:nvPr/>
        </p:nvSpPr>
        <p:spPr>
          <a:xfrm>
            <a:off x="1857835" y="2933700"/>
            <a:ext cx="1399715" cy="219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523027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C4594F-C7F9-2DEB-4F65-EEF579B726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651E7C-5AB1-FF4D-245E-CEC44146A2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105" y="914400"/>
            <a:ext cx="9015791" cy="579165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20A59AA-49D7-9E87-253A-715C43DF02F0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38340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DELETING FLOATING USERS</a:t>
            </a:r>
            <a:endParaRPr lang="en-US" sz="800">
              <a:latin typeface="Aptos" panose="020B0004020202020204" pitchFamily="34" charset="0"/>
            </a:endParaRPr>
          </a:p>
        </p:txBody>
      </p:sp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36BB7BD4-DE5C-0E4C-D46F-E190E62C2BF7}"/>
              </a:ext>
            </a:extLst>
          </p:cNvPr>
          <p:cNvSpPr/>
          <p:nvPr/>
        </p:nvSpPr>
        <p:spPr>
          <a:xfrm>
            <a:off x="8419443" y="4635871"/>
            <a:ext cx="3162957" cy="84463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Aparajita" panose="020B0502040204020203" pitchFamily="18" charset="0"/>
              </a:rPr>
              <a:t>Select Delete to </a:t>
            </a:r>
            <a:r>
              <a:rPr lang="en-SG" sz="1400" b="1">
                <a:solidFill>
                  <a:schemeClr val="tx1"/>
                </a:solidFill>
                <a:latin typeface="Aptos" panose="020B0004020202020204" pitchFamily="34" charset="0"/>
                <a:cs typeface="Aparajita" panose="020B0502040204020203" pitchFamily="18" charset="0"/>
              </a:rPr>
              <a:t>permanently delete </a:t>
            </a: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Aparajita" panose="020B0502040204020203" pitchFamily="18" charset="0"/>
              </a:rPr>
              <a:t>the floating user’s AGENT 360 access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D68D44F-D90E-374A-766F-857E2414AC1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7399720" y="4803683"/>
            <a:ext cx="737611" cy="73761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3A2CBFB-FF38-E625-B016-C8239E4900B4}"/>
              </a:ext>
            </a:extLst>
          </p:cNvPr>
          <p:cNvSpPr/>
          <p:nvPr/>
        </p:nvSpPr>
        <p:spPr>
          <a:xfrm>
            <a:off x="1962610" y="2952750"/>
            <a:ext cx="1399715" cy="219075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1583719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35DE3A-F098-624E-72BC-80D8BEDFA2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369D9D-1A80-5EC3-AA62-CA0E6077880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C20170-0E30-179F-0053-EBDE06B40658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28/5/2025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4850CB-E40C-A032-365E-FDB1D9CECCE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4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5B5CE40D-DE4F-AD11-8C08-90FE523F5F3A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F17FD3-A2BD-49BA-FE3F-907E21D81340}"/>
              </a:ext>
            </a:extLst>
          </p:cNvPr>
          <p:cNvSpPr txBox="1"/>
          <p:nvPr/>
        </p:nvSpPr>
        <p:spPr>
          <a:xfrm>
            <a:off x="6745231" y="604678"/>
            <a:ext cx="3554114" cy="95410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ONBOARDING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AGENT 360 Overview</a:t>
            </a:r>
            <a:endParaRPr lang="en-SG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454B0127-253E-5377-6FF3-DA7218D86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78437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6A6387-FAE7-6C4B-265E-E63FD34D25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4010968-0396-A0E7-3443-D5D7A57F44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" t="-1" r="26" b="21489"/>
          <a:stretch/>
        </p:blipFill>
        <p:spPr>
          <a:xfrm>
            <a:off x="0" y="1018764"/>
            <a:ext cx="12192000" cy="5839236"/>
          </a:xfrm>
          <a:prstGeom prst="rect">
            <a:avLst/>
          </a:prstGeom>
          <a:ln w="38100">
            <a:noFill/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559709E-654D-B232-D280-08539EB74FAA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386266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RE-ASSIGNING FLOATING USERS</a:t>
            </a:r>
            <a:endParaRPr lang="en-US" sz="800">
              <a:latin typeface="Aptos" panose="020B0004020202020204" pitchFamily="34" charset="0"/>
            </a:endParaRPr>
          </a:p>
        </p:txBody>
      </p:sp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3B6130EB-0653-CFCC-0DB3-BAFB6E9B71F4}"/>
              </a:ext>
            </a:extLst>
          </p:cNvPr>
          <p:cNvSpPr/>
          <p:nvPr/>
        </p:nvSpPr>
        <p:spPr>
          <a:xfrm>
            <a:off x="8190843" y="4750171"/>
            <a:ext cx="3461375" cy="84463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Aparajita" panose="020B0502040204020203" pitchFamily="18" charset="0"/>
              </a:rPr>
              <a:t>Floating users can be re-assigned to a new or existing team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Aparajita" panose="020B0502040204020203" pitchFamily="18" charset="0"/>
              </a:rPr>
              <a:t>Appear as a drop-down option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A6E7CDF-36A0-5B5F-3913-5372D4C4EA7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5498117" y="4642553"/>
            <a:ext cx="737611" cy="737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F4CFFED-E9E1-33D2-4B59-6178701F8E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6098" y="1143498"/>
            <a:ext cx="1732353" cy="344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0470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439CAF-895B-B2C0-1FA8-BFC033E995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66F5CD-3479-1DCE-EEDC-9078E8AD376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896E2DE2-52EF-2DE5-392D-7B39BBE939AD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45A5DC-F76A-A453-1433-8B32631E042A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28/5/2025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7FA95E-E806-2FD9-D343-02318DE19CC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41</a:t>
            </a:fld>
            <a:endParaRPr lang="en-SG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42DBA2-0D9A-6197-ABF0-E093F7CED0C0}"/>
              </a:ext>
            </a:extLst>
          </p:cNvPr>
          <p:cNvSpPr txBox="1"/>
          <p:nvPr/>
        </p:nvSpPr>
        <p:spPr>
          <a:xfrm>
            <a:off x="5797385" y="604678"/>
            <a:ext cx="5775489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ONBOARDING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Adding Admins/Users to Teams</a:t>
            </a:r>
            <a:endParaRPr lang="en-SG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DAC14E5B-7AEB-A946-21C8-1EF31255A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46934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A3CEAE4-36A0-400D-87FB-E011F15F10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1" t="10636" r="4133" b="3630"/>
          <a:stretch/>
        </p:blipFill>
        <p:spPr>
          <a:xfrm>
            <a:off x="0" y="900523"/>
            <a:ext cx="12193200" cy="5957477"/>
          </a:xfrm>
          <a:prstGeom prst="rect">
            <a:avLst/>
          </a:prstGeom>
          <a:ln w="38100"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36A36CA-931D-46CE-A3E7-3DB0119223F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9190054" y="3481132"/>
            <a:ext cx="737611" cy="737611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5B797329-85B0-40A1-9770-B45AC54A33AA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4214930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ADDING ADMINS/USERS TO TEAMS</a:t>
            </a:r>
            <a:endParaRPr lang="en-US" sz="800">
              <a:latin typeface="Aptos" panose="020B00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759017-1026-DC0C-93AD-8638FB860F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8105" y="986248"/>
            <a:ext cx="1538829" cy="297273"/>
          </a:xfrm>
          <a:prstGeom prst="rect">
            <a:avLst/>
          </a:prstGeom>
        </p:spPr>
      </p:pic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1E219C56-A066-8BD3-6A50-D0FB1185D793}"/>
              </a:ext>
            </a:extLst>
          </p:cNvPr>
          <p:cNvSpPr/>
          <p:nvPr/>
        </p:nvSpPr>
        <p:spPr>
          <a:xfrm>
            <a:off x="648456" y="4265707"/>
            <a:ext cx="3291252" cy="899051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To add admins/users to an existing team, navigate to the team and click “Add users”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145B09-FD80-1382-7709-78DE6EA9464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3148585" y="2404807"/>
            <a:ext cx="737611" cy="73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4587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FDC039-2CDD-F62A-152A-C1DCDDF30E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473"/>
          <a:stretch/>
        </p:blipFill>
        <p:spPr>
          <a:xfrm>
            <a:off x="4796968" y="815794"/>
            <a:ext cx="6814007" cy="55395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76AD3DC-240A-3BE7-F170-68AF4F3002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613" t="13350" r="32604" b="8232"/>
          <a:stretch/>
        </p:blipFill>
        <p:spPr>
          <a:xfrm>
            <a:off x="128242" y="1028236"/>
            <a:ext cx="4525026" cy="5704259"/>
          </a:xfrm>
          <a:prstGeom prst="rect">
            <a:avLst/>
          </a:prstGeom>
          <a:ln w="38100">
            <a:noFill/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984BDD3C-FEC2-4C31-8B74-07A497B0405E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5182768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ADDING ADMINS/USERS TO TEAMS</a:t>
            </a:r>
            <a:endParaRPr lang="en-US" sz="800">
              <a:latin typeface="Aptos" panose="020B0004020202020204" pitchFamily="34" charset="0"/>
            </a:endParaRPr>
          </a:p>
        </p:txBody>
      </p:sp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38DFAA5F-1821-4796-8854-1AF9A615BD1B}"/>
              </a:ext>
            </a:extLst>
          </p:cNvPr>
          <p:cNvSpPr/>
          <p:nvPr/>
        </p:nvSpPr>
        <p:spPr>
          <a:xfrm>
            <a:off x="6359607" y="5726107"/>
            <a:ext cx="3688727" cy="899051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An error message will appear if the admin/user’s email is already registered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30336B0-C54B-4F69-BBF5-C9A0B3F5928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9879980" y="4526403"/>
            <a:ext cx="737611" cy="737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FE12136-A5D8-2815-0563-29FEA55D444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2539652" y="3738583"/>
            <a:ext cx="737611" cy="737611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5E626A45-4199-6E1B-C863-C37490649C3E}"/>
              </a:ext>
            </a:extLst>
          </p:cNvPr>
          <p:cNvSpPr/>
          <p:nvPr/>
        </p:nvSpPr>
        <p:spPr>
          <a:xfrm>
            <a:off x="581025" y="5086568"/>
            <a:ext cx="3461375" cy="108906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Aparajita" panose="020B0502040204020203" pitchFamily="18" charset="0"/>
              </a:rPr>
              <a:t>Floating users are automatically displayed as a drop-down option and can be selected to be added to the team</a:t>
            </a:r>
          </a:p>
        </p:txBody>
      </p:sp>
    </p:spTree>
    <p:extLst>
      <p:ext uri="{BB962C8B-B14F-4D97-AF65-F5344CB8AC3E}">
        <p14:creationId xmlns:p14="http://schemas.microsoft.com/office/powerpoint/2010/main" val="1721953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ABA5DB1D-422A-4F47-BAC0-409AE1A19296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ADDING ADMINS/USERS TO TEAMS</a:t>
            </a:r>
            <a:endParaRPr lang="en-US" sz="800">
              <a:latin typeface="Aptos" panose="020B00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8C13E1A-FDBF-4856-A615-03C063503F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7" t="10478" r="1204"/>
          <a:stretch/>
        </p:blipFill>
        <p:spPr>
          <a:xfrm>
            <a:off x="0" y="911608"/>
            <a:ext cx="12193200" cy="5984380"/>
          </a:xfrm>
          <a:prstGeom prst="rect">
            <a:avLst/>
          </a:prstGeom>
          <a:ln w="38100">
            <a:noFill/>
          </a:ln>
        </p:spPr>
      </p:pic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4D0C15A5-16BD-4C63-8434-55ACD10E3A45}"/>
              </a:ext>
            </a:extLst>
          </p:cNvPr>
          <p:cNvSpPr/>
          <p:nvPr/>
        </p:nvSpPr>
        <p:spPr>
          <a:xfrm>
            <a:off x="7839945" y="4131330"/>
            <a:ext cx="3291252" cy="104206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The invitation will remain pending until the user registers the account (within 72 hours).</a:t>
            </a:r>
          </a:p>
        </p:txBody>
      </p:sp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350C22CC-E4B5-4009-A98B-2EC6B66D8D44}"/>
              </a:ext>
            </a:extLst>
          </p:cNvPr>
          <p:cNvSpPr/>
          <p:nvPr/>
        </p:nvSpPr>
        <p:spPr>
          <a:xfrm>
            <a:off x="7839945" y="5711222"/>
            <a:ext cx="3291252" cy="104206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Once Admin/User has completed their account registration, the status will be updated accordingly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CA6837-EFE9-5EBA-0B67-F5A99CBFA4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8337" y="986413"/>
            <a:ext cx="1463283" cy="28267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BD60828-3BA2-7D42-2940-E46E8118A68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5383120" y="4283558"/>
            <a:ext cx="737611" cy="7376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ACCC58-942B-A9FB-B133-742017B452D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6149513" y="5962166"/>
            <a:ext cx="737611" cy="73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1336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8F73B6-6E07-7EEE-F099-3D2BC242C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70DFA0-A3FA-BCF2-9E26-35BF5B1FB8B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BBDA19-9207-EE70-B4E3-CCBDDE75C47E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28/5/2025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0DE0D1-86BB-6FE6-C35F-DB8F3BBB509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45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73F18F7F-C85E-930D-5E15-E4C74BCDC16C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4F2EE6-6902-6D70-A04D-F67D6B264529}"/>
              </a:ext>
            </a:extLst>
          </p:cNvPr>
          <p:cNvSpPr txBox="1"/>
          <p:nvPr/>
        </p:nvSpPr>
        <p:spPr>
          <a:xfrm>
            <a:off x="7176344" y="604678"/>
            <a:ext cx="2691891" cy="95410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ONBOARDING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Deleting Teams</a:t>
            </a:r>
            <a:endParaRPr lang="en-SG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2D914777-9BDD-3C0A-D15A-F413F3CD7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76773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3B1F78-C083-0D94-8C30-21E6A66797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84DA9B9-F1EF-CB6C-3A79-0045AC8449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" r="237"/>
          <a:stretch/>
        </p:blipFill>
        <p:spPr>
          <a:xfrm>
            <a:off x="-1" y="868440"/>
            <a:ext cx="12192001" cy="5988991"/>
          </a:xfrm>
          <a:prstGeom prst="rect">
            <a:avLst/>
          </a:prstGeom>
          <a:ln w="38100">
            <a:noFill/>
          </a:ln>
        </p:spPr>
      </p:pic>
      <p:sp>
        <p:nvSpPr>
          <p:cNvPr id="3" name="Hexagon 2">
            <a:extLst>
              <a:ext uri="{FF2B5EF4-FFF2-40B4-BE49-F238E27FC236}">
                <a16:creationId xmlns:a16="http://schemas.microsoft.com/office/drawing/2014/main" id="{6CB9D95F-FD2A-7557-E965-09E937CF300B}"/>
              </a:ext>
            </a:extLst>
          </p:cNvPr>
          <p:cNvSpPr/>
          <p:nvPr/>
        </p:nvSpPr>
        <p:spPr>
          <a:xfrm>
            <a:off x="3587304" y="108185"/>
            <a:ext cx="2647052" cy="498475"/>
          </a:xfrm>
          <a:prstGeom prst="hexagon">
            <a:avLst/>
          </a:prstGeom>
          <a:solidFill>
            <a:schemeClr val="accent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B86C98-4564-9060-E386-4F917125F256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4728661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DELETING A TEAM</a:t>
            </a:r>
            <a:endParaRPr lang="en-US">
              <a:latin typeface="Aptos" panose="020B00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F6CF13-A043-C1B5-D7A3-F3C8ECE357E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7557890" y="3769990"/>
            <a:ext cx="737611" cy="737611"/>
          </a:xfrm>
          <a:prstGeom prst="rect">
            <a:avLst/>
          </a:prstGeom>
        </p:spPr>
      </p:pic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1D35EB1B-77D2-2EC1-4B01-6D79F15A4C42}"/>
              </a:ext>
            </a:extLst>
          </p:cNvPr>
          <p:cNvSpPr/>
          <p:nvPr/>
        </p:nvSpPr>
        <p:spPr>
          <a:xfrm>
            <a:off x="647037" y="3498346"/>
            <a:ext cx="3461375" cy="2287551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Master can also delete teams</a:t>
            </a:r>
          </a:p>
          <a:p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Once a team is deleted, the Admins &amp; Users will still have accounts on AGENT 360 and become </a:t>
            </a: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hlinkClick r:id="rId4" action="ppaction://hlinksldjump"/>
              </a:rPr>
              <a:t>Floating Users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Floating Users still have an account but are unable to login until the Master adds them to a team.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3078BA0-E6DE-E8FB-0BE2-3A783A4B38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9856" y="995914"/>
            <a:ext cx="1720126" cy="24606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808F190-8F4D-0087-91B7-B652FA6954A4}"/>
              </a:ext>
            </a:extLst>
          </p:cNvPr>
          <p:cNvSpPr/>
          <p:nvPr/>
        </p:nvSpPr>
        <p:spPr>
          <a:xfrm>
            <a:off x="2689647" y="2474437"/>
            <a:ext cx="1399715" cy="219075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865587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A94E97-E676-DDFF-E284-E8FFA2813E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1282A7-2D98-BB34-0AEA-BD600F91E2E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11C397-87B2-B778-8D85-E3DCBFEECE3C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28/5/2025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0CD925-5FE6-2B5D-0EF2-F2AE28AF7E5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47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59BA8968-0441-0704-ECC4-3C90E6CBEFA5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9F9AD0-729B-C4CE-49FA-19C53D1887C3}"/>
              </a:ext>
            </a:extLst>
          </p:cNvPr>
          <p:cNvSpPr txBox="1"/>
          <p:nvPr/>
        </p:nvSpPr>
        <p:spPr>
          <a:xfrm>
            <a:off x="5738070" y="604678"/>
            <a:ext cx="5872293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ONBOARDING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Switching Teams and Roles</a:t>
            </a:r>
            <a:endParaRPr lang="en-SG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408319DF-97F6-B74A-C7B6-360520922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67210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AFB42A8-7D57-2BF6-8FD3-F6E958A6FC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524"/>
          <a:stretch/>
        </p:blipFill>
        <p:spPr>
          <a:xfrm>
            <a:off x="1747115" y="1999770"/>
            <a:ext cx="8697770" cy="3861867"/>
          </a:xfrm>
          <a:prstGeom prst="rect">
            <a:avLst/>
          </a:prstGeom>
          <a:ln w="38100">
            <a:noFill/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922A82DA-79F3-45BA-A691-53C71FADBCEE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SWITCHING TEAM</a:t>
            </a:r>
            <a:endParaRPr lang="en-US" sz="800">
              <a:latin typeface="Aptos" panose="020B00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311209C-9491-4A62-B5ED-B310015BCE3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9741281" y="3561899"/>
            <a:ext cx="737611" cy="737611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2B180C6F-6CA8-9AC6-8A4E-0F77696820CC}"/>
              </a:ext>
            </a:extLst>
          </p:cNvPr>
          <p:cNvSpPr/>
          <p:nvPr/>
        </p:nvSpPr>
        <p:spPr>
          <a:xfrm>
            <a:off x="5156461" y="5441921"/>
            <a:ext cx="3469063" cy="121476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To switch an admin/user’s role, select the three dots and select “Switch team”.</a:t>
            </a:r>
          </a:p>
        </p:txBody>
      </p:sp>
    </p:spTree>
    <p:extLst>
      <p:ext uri="{BB962C8B-B14F-4D97-AF65-F5344CB8AC3E}">
        <p14:creationId xmlns:p14="http://schemas.microsoft.com/office/powerpoint/2010/main" val="47565654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6CF409-B2FE-0BC8-5335-B37268727D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BC9A4FCA-E260-C730-F141-43AC148FEF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757" y="2034336"/>
            <a:ext cx="5354548" cy="3827303"/>
          </a:xfrm>
          <a:prstGeom prst="rect">
            <a:avLst/>
          </a:prstGeom>
          <a:ln w="38100">
            <a:noFill/>
          </a:ln>
        </p:spPr>
      </p:pic>
      <p:pic>
        <p:nvPicPr>
          <p:cNvPr id="9" name="Picture 1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E57936DD-3B16-EA21-29A5-7AC0F346EA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1531" y="2031984"/>
            <a:ext cx="5782638" cy="3832008"/>
          </a:xfrm>
          <a:prstGeom prst="rect">
            <a:avLst/>
          </a:prstGeom>
          <a:ln w="38100">
            <a:noFill/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1F8A915-5BB6-4C3D-B5F0-0A32E36E49BD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SWITCHING TEAM</a:t>
            </a:r>
            <a:endParaRPr lang="en-US" sz="800">
              <a:latin typeface="Aptos" panose="020B00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0E58625-2947-483A-D452-4C0DB734CB0B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1556848" y="3904863"/>
            <a:ext cx="737611" cy="737611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3245291-CF6D-4964-D945-10DB9CD034F1}"/>
              </a:ext>
            </a:extLst>
          </p:cNvPr>
          <p:cNvCxnSpPr>
            <a:cxnSpLocks/>
          </p:cNvCxnSpPr>
          <p:nvPr/>
        </p:nvCxnSpPr>
        <p:spPr>
          <a:xfrm flipH="1">
            <a:off x="1894658" y="2563668"/>
            <a:ext cx="4201342" cy="0"/>
          </a:xfrm>
          <a:prstGeom prst="line">
            <a:avLst/>
          </a:prstGeom>
          <a:ln w="28575">
            <a:solidFill>
              <a:schemeClr val="accent4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CE64C846-9C58-C9C7-FD25-9A5C8298BB0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3529018" y="4749499"/>
            <a:ext cx="737611" cy="737611"/>
          </a:xfrm>
          <a:prstGeom prst="rect">
            <a:avLst/>
          </a:prstGeom>
        </p:spPr>
      </p:pic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6A834EE0-18C0-1BB0-CC1F-A25318849333}"/>
              </a:ext>
            </a:extLst>
          </p:cNvPr>
          <p:cNvSpPr/>
          <p:nvPr/>
        </p:nvSpPr>
        <p:spPr>
          <a:xfrm>
            <a:off x="2780906" y="5468986"/>
            <a:ext cx="3676455" cy="121476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Select the name of the new team that the agent would like to move this admin/user to.</a:t>
            </a:r>
          </a:p>
        </p:txBody>
      </p:sp>
    </p:spTree>
    <p:extLst>
      <p:ext uri="{BB962C8B-B14F-4D97-AF65-F5344CB8AC3E}">
        <p14:creationId xmlns:p14="http://schemas.microsoft.com/office/powerpoint/2010/main" val="11238266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28E5C0-D844-3098-5975-5C9B9258EB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77732"/>
          <a:stretch/>
        </p:blipFill>
        <p:spPr>
          <a:xfrm>
            <a:off x="0" y="0"/>
            <a:ext cx="12192000" cy="152714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5D8D2E8-42AC-48AA-83FD-B55C35DF6B70}"/>
              </a:ext>
            </a:extLst>
          </p:cNvPr>
          <p:cNvSpPr/>
          <p:nvPr/>
        </p:nvSpPr>
        <p:spPr>
          <a:xfrm>
            <a:off x="1" y="218995"/>
            <a:ext cx="121919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spc="600">
                <a:solidFill>
                  <a:schemeClr val="bg1">
                    <a:lumMod val="95000"/>
                  </a:schemeClr>
                </a:solidFill>
                <a:latin typeface="Aptos" panose="020B0004020202020204" pitchFamily="34" charset="0"/>
              </a:rPr>
              <a:t>CURRENT FEATURES</a:t>
            </a:r>
            <a:endParaRPr lang="en-SG" sz="2800" b="1" spc="600">
              <a:solidFill>
                <a:schemeClr val="bg1">
                  <a:lumMod val="95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0A8744-D62E-4728-A3CC-89DA7C270083}"/>
              </a:ext>
            </a:extLst>
          </p:cNvPr>
          <p:cNvSpPr/>
          <p:nvPr/>
        </p:nvSpPr>
        <p:spPr>
          <a:xfrm>
            <a:off x="835820" y="836772"/>
            <a:ext cx="105203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SG">
                <a:solidFill>
                  <a:schemeClr val="bg1"/>
                </a:solidFill>
                <a:latin typeface="Aptos" panose="020B0004020202020204" pitchFamily="34" charset="0"/>
              </a:rPr>
              <a:t>A one-stop travel agent portal for our travel agents to work with Singapore Airlines.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36C127F-8A03-5230-2A01-04BD8BDB7DC9}"/>
              </a:ext>
            </a:extLst>
          </p:cNvPr>
          <p:cNvSpPr/>
          <p:nvPr/>
        </p:nvSpPr>
        <p:spPr>
          <a:xfrm>
            <a:off x="835820" y="2738483"/>
            <a:ext cx="2899518" cy="307440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Knowledge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1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ptos" panose="020B0004020202020204" pitchFamily="34" charset="0"/>
              </a:rPr>
              <a:t>Providing a centralized information and support portal to empower travel agents</a:t>
            </a:r>
            <a:endParaRPr kumimoji="0" lang="en-SG" b="0" i="1" u="none" strike="noStrike" kern="120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40F286D-D2D7-1415-9A6E-8C3EFA57F62C}"/>
              </a:ext>
            </a:extLst>
          </p:cNvPr>
          <p:cNvSpPr/>
          <p:nvPr/>
        </p:nvSpPr>
        <p:spPr>
          <a:xfrm>
            <a:off x="1738086" y="2155519"/>
            <a:ext cx="1094986" cy="109498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1</a:t>
            </a:r>
            <a:endParaRPr kumimoji="0" lang="en-SG" sz="4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C311412-2F4D-91B7-D8B5-5D3547C94475}"/>
              </a:ext>
            </a:extLst>
          </p:cNvPr>
          <p:cNvSpPr/>
          <p:nvPr/>
        </p:nvSpPr>
        <p:spPr>
          <a:xfrm>
            <a:off x="4599677" y="2738483"/>
            <a:ext cx="2899518" cy="307440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NDC Bookings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b="0" i="1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Book flights, service bookings, add ancillaries and gain access to exclusive SIA NDC content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71FD221-ED87-76D5-996C-A2D542999560}"/>
              </a:ext>
            </a:extLst>
          </p:cNvPr>
          <p:cNvSpPr/>
          <p:nvPr/>
        </p:nvSpPr>
        <p:spPr>
          <a:xfrm>
            <a:off x="5548507" y="2155519"/>
            <a:ext cx="1094986" cy="109498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>
                <a:solidFill>
                  <a:prstClr val="white"/>
                </a:solidFill>
                <a:latin typeface="Aptos" panose="020B0004020202020204" pitchFamily="34" charset="0"/>
              </a:rPr>
              <a:t>2</a:t>
            </a:r>
            <a:endParaRPr kumimoji="0" lang="en-SG" sz="4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0786DB7-A8A4-63BE-94CA-96A3BB4C3C47}"/>
              </a:ext>
            </a:extLst>
          </p:cNvPr>
          <p:cNvSpPr/>
          <p:nvPr/>
        </p:nvSpPr>
        <p:spPr>
          <a:xfrm>
            <a:off x="8363534" y="2738483"/>
            <a:ext cx="2899518" cy="307440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Servicing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b="0" i="1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Streamline service requests for more efficient servicing and tracking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A623D41C-FA09-36AB-9933-CDFAD3FEDA3F}"/>
              </a:ext>
            </a:extLst>
          </p:cNvPr>
          <p:cNvSpPr/>
          <p:nvPr/>
        </p:nvSpPr>
        <p:spPr>
          <a:xfrm>
            <a:off x="9265800" y="2155519"/>
            <a:ext cx="1094986" cy="109498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3</a:t>
            </a:r>
            <a:endParaRPr kumimoji="0" lang="en-SG" sz="4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58549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2FCB72B7-D436-4C85-A321-063A45C07B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231" y="1910591"/>
            <a:ext cx="5345631" cy="3920136"/>
          </a:xfrm>
          <a:prstGeom prst="rect">
            <a:avLst/>
          </a:prstGeom>
          <a:ln w="38100">
            <a:noFill/>
          </a:ln>
        </p:spPr>
      </p:pic>
      <p:pic>
        <p:nvPicPr>
          <p:cNvPr id="15" name="Picture 20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506619DB-E62E-4338-BF8E-86D3DB1BA9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1398" y="1913313"/>
            <a:ext cx="5743381" cy="3917414"/>
          </a:xfrm>
          <a:prstGeom prst="rect">
            <a:avLst/>
          </a:prstGeom>
          <a:ln w="38100">
            <a:noFill/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0003C06-70C9-437B-AA1F-D8E5E8C5FDBA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SWITCHING ROLE</a:t>
            </a:r>
            <a:endParaRPr lang="en-US" sz="800">
              <a:latin typeface="Aptos" panose="020B00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BE63C47-C164-4A1A-81A3-A40636438ED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2692240" y="5351864"/>
            <a:ext cx="737611" cy="737611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6D089FA-249D-44E1-A267-B29D589A0D5F}"/>
              </a:ext>
            </a:extLst>
          </p:cNvPr>
          <p:cNvCxnSpPr>
            <a:cxnSpLocks/>
          </p:cNvCxnSpPr>
          <p:nvPr/>
        </p:nvCxnSpPr>
        <p:spPr>
          <a:xfrm flipH="1">
            <a:off x="1503336" y="4494508"/>
            <a:ext cx="4788976" cy="402956"/>
          </a:xfrm>
          <a:prstGeom prst="line">
            <a:avLst/>
          </a:prstGeom>
          <a:ln w="28575">
            <a:solidFill>
              <a:schemeClr val="accent4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F2F5665D-9C90-1ACE-A077-DAA7CD060403}"/>
              </a:ext>
            </a:extLst>
          </p:cNvPr>
          <p:cNvSpPr/>
          <p:nvPr/>
        </p:nvSpPr>
        <p:spPr>
          <a:xfrm>
            <a:off x="3710900" y="5630283"/>
            <a:ext cx="3956245" cy="80177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T</a:t>
            </a: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o switch role, select “Change role to admin”.</a:t>
            </a:r>
          </a:p>
        </p:txBody>
      </p:sp>
    </p:spTree>
    <p:extLst>
      <p:ext uri="{BB962C8B-B14F-4D97-AF65-F5344CB8AC3E}">
        <p14:creationId xmlns:p14="http://schemas.microsoft.com/office/powerpoint/2010/main" val="97823321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14074BE0-9060-6D3C-5D3B-B8D935DCA80B}"/>
              </a:ext>
            </a:extLst>
          </p:cNvPr>
          <p:cNvGrpSpPr/>
          <p:nvPr/>
        </p:nvGrpSpPr>
        <p:grpSpPr>
          <a:xfrm>
            <a:off x="0" y="926924"/>
            <a:ext cx="12192000" cy="5931075"/>
            <a:chOff x="0" y="926924"/>
            <a:chExt cx="12192000" cy="593107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7278327-EBFC-4F52-8FF6-7E5F01988A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662" t="490" r="6902" b="12681"/>
            <a:stretch/>
          </p:blipFill>
          <p:spPr>
            <a:xfrm>
              <a:off x="0" y="926924"/>
              <a:ext cx="12192000" cy="5931075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F335B25-F819-DC90-2A95-A75844E05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35937" y="1005463"/>
              <a:ext cx="1463283" cy="282679"/>
            </a:xfrm>
            <a:prstGeom prst="rect">
              <a:avLst/>
            </a:prstGeom>
          </p:spPr>
        </p:pic>
      </p:grp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346972EC-137F-4CE3-AF0C-F61C1E920521}"/>
              </a:ext>
            </a:extLst>
          </p:cNvPr>
          <p:cNvSpPr/>
          <p:nvPr/>
        </p:nvSpPr>
        <p:spPr>
          <a:xfrm>
            <a:off x="8065660" y="2504112"/>
            <a:ext cx="3450760" cy="92488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85725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Admin/User will also be able to view who their Master and team members are under ‘My Team’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E038081-A0CD-4310-B399-A5AA98B82337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AGENCY’S MASTER</a:t>
            </a:r>
            <a:endParaRPr lang="en-US" sz="800">
              <a:latin typeface="Aptos" panose="020B00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EF6902-B7C3-2861-21E5-08B0A6BF96B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6203712" y="2597749"/>
            <a:ext cx="737611" cy="73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52818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169D03-27FA-2BE0-086A-2FDED2BF06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2F11E0-434C-9C44-CA5F-BB140C1F4FC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C37567-BAE2-E021-958E-172500E65FD1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28/5/2025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E66595-04DE-3B81-28CF-88E9A6274EA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52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545E9024-E77C-5AC3-9B7A-536A2CC918A4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79EC7C-F4D0-13C8-CE44-CD7583081D46}"/>
              </a:ext>
            </a:extLst>
          </p:cNvPr>
          <p:cNvSpPr txBox="1"/>
          <p:nvPr/>
        </p:nvSpPr>
        <p:spPr>
          <a:xfrm>
            <a:off x="5620606" y="604678"/>
            <a:ext cx="5972979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ONBOARDING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Adding Additional IATA Numbers</a:t>
            </a:r>
            <a:endParaRPr lang="en-SG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827602CD-866F-D228-41EB-F7F3B2A5C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581426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19C5044-8850-E3B1-9388-4EE6C7DE62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0356"/>
            <a:ext cx="12192000" cy="556308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BF4CA3D-531E-49F0-9FFB-A50E433ECF5A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ADDING ADDITIONAL IATA NUMBERS</a:t>
            </a:r>
            <a:endParaRPr lang="en-US" sz="800">
              <a:latin typeface="Aptos" panose="020B0004020202020204" pitchFamily="34" charset="0"/>
            </a:endParaRP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408CDB06-71C1-45A2-8C6F-5705E1014FDE}"/>
              </a:ext>
            </a:extLst>
          </p:cNvPr>
          <p:cNvSpPr/>
          <p:nvPr/>
        </p:nvSpPr>
        <p:spPr>
          <a:xfrm>
            <a:off x="262541" y="3535758"/>
            <a:ext cx="3252183" cy="917746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Under </a:t>
            </a:r>
            <a:r>
              <a:rPr lang="en-SG" sz="1400" b="1">
                <a:solidFill>
                  <a:schemeClr val="tx1"/>
                </a:solidFill>
                <a:latin typeface="Aptos" panose="020B0004020202020204" pitchFamily="34" charset="0"/>
              </a:rPr>
              <a:t>“Manage Agency” &gt; “Agency Details”</a:t>
            </a: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, Master can view list of IATA / ARC / TIDS codes registered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CE8E995-E3DE-4806-B72A-C1D2D0E79C2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9176556" y="2555497"/>
            <a:ext cx="737611" cy="7376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DBF780-586D-FE14-C1EC-8164817241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9614" y="1153847"/>
            <a:ext cx="1546861" cy="2746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E16783-66E7-580B-4EC1-195B13E01B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1877"/>
          <a:stretch/>
        </p:blipFill>
        <p:spPr>
          <a:xfrm>
            <a:off x="6694170" y="1166882"/>
            <a:ext cx="687706" cy="2537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5C3B93-6D65-38DE-0D85-1AB084C92C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8851"/>
          <a:stretch/>
        </p:blipFill>
        <p:spPr>
          <a:xfrm>
            <a:off x="7863839" y="1145962"/>
            <a:ext cx="791211" cy="27467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D1CBF92-5C1E-ED83-A981-3D4FF3D8553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3145919" y="2345948"/>
            <a:ext cx="737611" cy="737611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695C4EAD-1F31-68B2-FA64-784574CA8D22}"/>
              </a:ext>
            </a:extLst>
          </p:cNvPr>
          <p:cNvSpPr/>
          <p:nvPr/>
        </p:nvSpPr>
        <p:spPr>
          <a:xfrm>
            <a:off x="8103695" y="3511379"/>
            <a:ext cx="3585559" cy="134686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Click “</a:t>
            </a:r>
            <a:r>
              <a:rPr lang="en-SG" sz="1400" b="1">
                <a:solidFill>
                  <a:schemeClr val="tx1"/>
                </a:solidFill>
                <a:latin typeface="Aptos" panose="020B0004020202020204" pitchFamily="34" charset="0"/>
              </a:rPr>
              <a:t>Register another code</a:t>
            </a: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” to register additional IATA / ARC / TIDS codes</a:t>
            </a:r>
          </a:p>
          <a:p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Additional codes will be reviewed by your local SQ office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A84DE68-CD69-2309-B8DC-8AFCCAB1D769}"/>
              </a:ext>
            </a:extLst>
          </p:cNvPr>
          <p:cNvSpPr/>
          <p:nvPr/>
        </p:nvSpPr>
        <p:spPr>
          <a:xfrm>
            <a:off x="2061883" y="3007802"/>
            <a:ext cx="1399715" cy="219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0031391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FAF02D-CC97-5E68-6461-2454BBD8CD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47EB536-EF7A-EAB8-2A32-B133ADDC87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3693" y="932286"/>
            <a:ext cx="6804614" cy="592571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F7574CA-A946-AE1C-5676-52BE049B48B7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ADDING ADDITIONAL IATA NUMBERS</a:t>
            </a:r>
            <a:endParaRPr lang="en-US" sz="800">
              <a:latin typeface="Aptos" panose="020B00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80ABB7-68BE-C9A7-2DA6-F376CCB481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3350" y="1045370"/>
            <a:ext cx="1245868" cy="2212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881F49F-6458-CF5A-54D4-481EFC4FAEA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4742054" y="2706534"/>
            <a:ext cx="737611" cy="737611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B9952801-D1B8-A4E9-0DA2-F2AAFEDD574A}"/>
              </a:ext>
            </a:extLst>
          </p:cNvPr>
          <p:cNvSpPr/>
          <p:nvPr/>
        </p:nvSpPr>
        <p:spPr>
          <a:xfrm>
            <a:off x="7511238" y="4229100"/>
            <a:ext cx="3585559" cy="76249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Similar to registration, enter the IATA / ARC / TIDS code details and submit</a:t>
            </a:r>
          </a:p>
        </p:txBody>
      </p:sp>
    </p:spTree>
    <p:extLst>
      <p:ext uri="{BB962C8B-B14F-4D97-AF65-F5344CB8AC3E}">
        <p14:creationId xmlns:p14="http://schemas.microsoft.com/office/powerpoint/2010/main" val="409811610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D8899B-13C8-870C-4884-6F9B91879B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279497-0E0E-5362-824D-2CA2FE40EE6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45B2EA-231D-5538-B776-A176483F680D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28/5/2025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26357B-C982-2F7A-C957-660E99523EA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55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18CE7845-082B-5CFD-A95A-29A300E44FEB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E7BA18-647B-0BE1-652A-ECEF510B00D0}"/>
              </a:ext>
            </a:extLst>
          </p:cNvPr>
          <p:cNvSpPr txBox="1"/>
          <p:nvPr/>
        </p:nvSpPr>
        <p:spPr>
          <a:xfrm>
            <a:off x="6488058" y="604678"/>
            <a:ext cx="4068486" cy="95410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ONBOARDING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Assigning IATA to Teams</a:t>
            </a:r>
            <a:endParaRPr lang="en-SG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584A9964-7B50-93A9-5B7F-7E80FA0C1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697729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8935FF1-D15D-4CA1-B115-B59240FD5E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435" t="10566" r="19986" b="30338"/>
          <a:stretch/>
        </p:blipFill>
        <p:spPr>
          <a:xfrm>
            <a:off x="689382" y="1017496"/>
            <a:ext cx="10666376" cy="5714999"/>
          </a:xfrm>
          <a:prstGeom prst="rect">
            <a:avLst/>
          </a:prstGeom>
          <a:ln w="38100"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7B9FE85-5C05-8847-B4AC-F17C6E086633}"/>
              </a:ext>
            </a:extLst>
          </p:cNvPr>
          <p:cNvSpPr/>
          <p:nvPr/>
        </p:nvSpPr>
        <p:spPr>
          <a:xfrm>
            <a:off x="5178341" y="3554319"/>
            <a:ext cx="289788" cy="153417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ptos" panose="020B00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E144D8A-D5DA-4247-9E3D-4A7B40896F6E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ASSIGNING IATA TO TEAM</a:t>
            </a:r>
            <a:endParaRPr lang="en-US" sz="800">
              <a:latin typeface="Aptos" panose="020B0004020202020204" pitchFamily="34" charset="0"/>
            </a:endParaRPr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C51B121A-2810-46F8-8632-5305A8A5ACC5}"/>
              </a:ext>
            </a:extLst>
          </p:cNvPr>
          <p:cNvSpPr/>
          <p:nvPr/>
        </p:nvSpPr>
        <p:spPr>
          <a:xfrm>
            <a:off x="135348" y="3679471"/>
            <a:ext cx="2825583" cy="210568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After registering additional IATA / ARC / TIDS codes, Master can assign additional codes to Teams</a:t>
            </a:r>
          </a:p>
          <a:p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Check a Team’s assigned codes under </a:t>
            </a:r>
            <a:r>
              <a:rPr lang="en-SG" sz="1400" b="1">
                <a:solidFill>
                  <a:schemeClr val="tx1"/>
                </a:solidFill>
                <a:latin typeface="Aptos" panose="020B0004020202020204" pitchFamily="34" charset="0"/>
              </a:rPr>
              <a:t>“Teams” &gt; “Assigned Codes”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9B8C0CD-E68F-4C7A-9873-42B21DE7BF6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5521641" y="3684539"/>
            <a:ext cx="737611" cy="7376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7632756-36FF-43F1-82A1-97CF3E62644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10046295" y="4443206"/>
            <a:ext cx="737611" cy="7376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688B38-C3F4-E424-1ACF-94099D97DE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5429" y="1122709"/>
            <a:ext cx="1965434" cy="349003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2452CCAF-38E5-5867-6982-6B6C08BE6891}"/>
              </a:ext>
            </a:extLst>
          </p:cNvPr>
          <p:cNvSpPr/>
          <p:nvPr/>
        </p:nvSpPr>
        <p:spPr>
          <a:xfrm>
            <a:off x="9036605" y="5234330"/>
            <a:ext cx="2532713" cy="110165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Select “</a:t>
            </a:r>
            <a:r>
              <a:rPr lang="en-SG" sz="1400" b="1">
                <a:solidFill>
                  <a:schemeClr val="tx1"/>
                </a:solidFill>
                <a:latin typeface="Aptos" panose="020B0004020202020204" pitchFamily="34" charset="0"/>
              </a:rPr>
              <a:t>Assign Codes</a:t>
            </a: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” to assign additional IATA / ARC / TIDS codes to the Team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F9D7E9-2341-B50E-B423-5DE9340BD0D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2320948" y="2916614"/>
            <a:ext cx="737611" cy="73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20551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A2C0AA9-8312-44A8-81B3-D08BBBD914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4" t="10319" r="1086"/>
          <a:stretch/>
        </p:blipFill>
        <p:spPr>
          <a:xfrm>
            <a:off x="0" y="863264"/>
            <a:ext cx="12193200" cy="5994736"/>
          </a:xfrm>
          <a:prstGeom prst="rect">
            <a:avLst/>
          </a:prstGeom>
          <a:ln w="38100">
            <a:noFill/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C3D24E0-CDE5-4C33-BB54-1EB0427C47D9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ASSIGNING IATA TO TEAM</a:t>
            </a:r>
            <a:endParaRPr lang="en-US" sz="800">
              <a:latin typeface="Aptos" panose="020B0004020202020204" pitchFamily="34" charset="0"/>
            </a:endParaRPr>
          </a:p>
        </p:txBody>
      </p:sp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EF859DE1-7BDD-45EA-B64A-6317CA8C8EF4}"/>
              </a:ext>
            </a:extLst>
          </p:cNvPr>
          <p:cNvSpPr/>
          <p:nvPr/>
        </p:nvSpPr>
        <p:spPr>
          <a:xfrm>
            <a:off x="1699848" y="3672257"/>
            <a:ext cx="3291252" cy="99133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Search for an approved IATA code and click “</a:t>
            </a:r>
            <a:r>
              <a:rPr lang="en-SG" sz="1400" b="1">
                <a:solidFill>
                  <a:schemeClr val="tx1"/>
                </a:solidFill>
                <a:latin typeface="Aptos" panose="020B0004020202020204" pitchFamily="34" charset="0"/>
              </a:rPr>
              <a:t>Assign</a:t>
            </a: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”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7C412A4-4A52-4161-8369-DB85F3365D3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7611946" y="3529566"/>
            <a:ext cx="737611" cy="7376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BAD02D5-BA48-28D8-2332-9AB04B3838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9396" y="976314"/>
            <a:ext cx="1479751" cy="26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89183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3F9663-4456-E563-D04C-817A681BB5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78E89E-5498-7360-9877-E82F33D67CB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A18271-09CB-B607-047B-37E0403A21EF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28/5/2025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8A2E71-A676-C84F-8322-0D98D050308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58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04665072-3F9D-6A0A-EBD0-20C9468E346B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9354B9-E051-688E-BBC7-66259CBFA7A4}"/>
              </a:ext>
            </a:extLst>
          </p:cNvPr>
          <p:cNvSpPr txBox="1"/>
          <p:nvPr/>
        </p:nvSpPr>
        <p:spPr>
          <a:xfrm>
            <a:off x="6621655" y="604678"/>
            <a:ext cx="3801297" cy="95410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ONBOARDING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Reactivating Account</a:t>
            </a:r>
            <a:endParaRPr lang="en-SG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6593BFD1-ED21-6FBD-D731-8D959DE78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913465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77A9FB-3D1A-476A-96AD-438FD829A7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43" t="653" r="11245" b="18837"/>
          <a:stretch/>
        </p:blipFill>
        <p:spPr>
          <a:xfrm>
            <a:off x="0" y="916496"/>
            <a:ext cx="12192000" cy="5941504"/>
          </a:xfrm>
          <a:prstGeom prst="rect">
            <a:avLst/>
          </a:prstGeom>
          <a:ln w="38100">
            <a:noFill/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F650604-56D3-4A2F-A74D-2DAE8B3DB7AF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REACTIVATE ACCOUNTS</a:t>
            </a:r>
            <a:endParaRPr lang="en-US" sz="800">
              <a:latin typeface="Aptos" panose="020B0004020202020204" pitchFamily="34" charset="0"/>
            </a:endParaRPr>
          </a:p>
        </p:txBody>
      </p:sp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D4435AD4-9E9B-4A96-8797-4E768F3EF6CB}"/>
              </a:ext>
            </a:extLst>
          </p:cNvPr>
          <p:cNvSpPr/>
          <p:nvPr/>
        </p:nvSpPr>
        <p:spPr>
          <a:xfrm>
            <a:off x="246023" y="1800225"/>
            <a:ext cx="3631719" cy="1466850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Masters are never deactivated</a:t>
            </a:r>
          </a:p>
          <a:p>
            <a:endParaRPr lang="en-US" sz="1400">
              <a:solidFill>
                <a:schemeClr val="tx1"/>
              </a:solidFill>
              <a:latin typeface="Aptos" panose="020B0004020202020204" pitchFamily="34" charset="0"/>
              <a:cs typeface="Calibri Light"/>
            </a:endParaRPr>
          </a:p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Admin / User accounts  that have not logged in for </a:t>
            </a:r>
            <a:r>
              <a:rPr lang="en-US" sz="1400" b="1">
                <a:solidFill>
                  <a:schemeClr val="accent1"/>
                </a:solidFill>
                <a:latin typeface="Aptos" panose="020B0004020202020204" pitchFamily="34" charset="0"/>
                <a:cs typeface="Calibri Light"/>
              </a:rPr>
              <a:t>180 consecutive days 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are</a:t>
            </a:r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 deactivated</a:t>
            </a:r>
            <a:endParaRPr lang="en-SG" sz="1200">
              <a:solidFill>
                <a:schemeClr val="tx1"/>
              </a:solidFill>
              <a:latin typeface="Aptos" panose="020B0004020202020204" pitchFamily="34" charset="0"/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671E75-DB1A-9D91-B9C8-B99B134F11D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6946394" y="4434915"/>
            <a:ext cx="737611" cy="73761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A41C25D-10D4-FA8A-A3F7-F5660016CDFD}"/>
              </a:ext>
            </a:extLst>
          </p:cNvPr>
          <p:cNvGrpSpPr/>
          <p:nvPr/>
        </p:nvGrpSpPr>
        <p:grpSpPr>
          <a:xfrm>
            <a:off x="8033461" y="2085446"/>
            <a:ext cx="3912516" cy="4201054"/>
            <a:chOff x="8067676" y="1466851"/>
            <a:chExt cx="3912516" cy="4201054"/>
          </a:xfrm>
        </p:grpSpPr>
        <p:sp>
          <p:nvSpPr>
            <p:cNvPr id="2" name="Rectangle: Diagonal Corners Rounded 1">
              <a:extLst>
                <a:ext uri="{FF2B5EF4-FFF2-40B4-BE49-F238E27FC236}">
                  <a16:creationId xmlns:a16="http://schemas.microsoft.com/office/drawing/2014/main" id="{B24EF093-BDCD-395C-95C8-7C2EAD0B200A}"/>
                </a:ext>
              </a:extLst>
            </p:cNvPr>
            <p:cNvSpPr/>
            <p:nvPr/>
          </p:nvSpPr>
          <p:spPr>
            <a:xfrm>
              <a:off x="8067676" y="1466851"/>
              <a:ext cx="3912516" cy="4201054"/>
            </a:xfrm>
            <a:prstGeom prst="round2DiagRect">
              <a:avLst>
                <a:gd name="adj1" fmla="val 8633"/>
                <a:gd name="adj2" fmla="val 0"/>
              </a:avLst>
            </a:prstGeom>
            <a:solidFill>
              <a:schemeClr val="bg1"/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t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>
                  <a:solidFill>
                    <a:schemeClr val="tx1"/>
                  </a:solidFill>
                  <a:latin typeface="Aptos" panose="020B0004020202020204" pitchFamily="34" charset="0"/>
                  <a:cs typeface="Calibri Light"/>
                </a:rPr>
                <a:t>Reminder emails will be sent at day 170 and day 175 of inactivity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endParaRPr>
            </a:p>
            <a:p>
              <a:endPara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endParaRPr>
            </a:p>
            <a:p>
              <a:endPara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endParaRPr>
            </a:p>
            <a:p>
              <a:endPara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endParaRPr>
            </a:p>
            <a:p>
              <a:endPara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endParaRPr>
            </a:p>
            <a:p>
              <a:endPara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endParaRPr>
            </a:p>
            <a:p>
              <a:endPara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endParaRPr>
            </a:p>
            <a:p>
              <a:endPara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>
                  <a:solidFill>
                    <a:schemeClr val="tx1"/>
                  </a:solidFill>
                  <a:latin typeface="Aptos" panose="020B0004020202020204" pitchFamily="34" charset="0"/>
                  <a:cs typeface="Calibri Light"/>
                </a:rPr>
                <a:t>Deactivation email will be sent on day 180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en-SG" sz="1200">
                <a:solidFill>
                  <a:schemeClr val="tx1"/>
                </a:solidFill>
                <a:latin typeface="Aptos" panose="020B0004020202020204" pitchFamily="34" charset="0"/>
                <a:cs typeface="Calibri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94BE84C-D2D1-69E7-2BC0-5472D9F3EB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9545" r="1106"/>
            <a:stretch/>
          </p:blipFill>
          <p:spPr>
            <a:xfrm>
              <a:off x="8451109" y="3091289"/>
              <a:ext cx="2974831" cy="101456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6ED320F-32ED-D808-6BDB-D1A65B363B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78332" y="4430677"/>
              <a:ext cx="2920387" cy="101993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04EC388-6C2A-8C31-94D1-98E79F943A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51351"/>
            <a:stretch/>
          </p:blipFill>
          <p:spPr>
            <a:xfrm>
              <a:off x="8478332" y="2062123"/>
              <a:ext cx="2974830" cy="10291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85834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80496-61A5-CCD2-8C5D-26D60E7584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91C648-8FE6-02C9-47DE-BADB8A63FD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77732"/>
          <a:stretch/>
        </p:blipFill>
        <p:spPr>
          <a:xfrm>
            <a:off x="0" y="0"/>
            <a:ext cx="12192000" cy="152714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DB28900-7918-89C7-1139-A73E700F0B3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333" r="8333"/>
          <a:stretch/>
        </p:blipFill>
        <p:spPr>
          <a:xfrm>
            <a:off x="6501155" y="4366710"/>
            <a:ext cx="3910400" cy="2199600"/>
          </a:xfrm>
          <a:prstGeom prst="rect">
            <a:avLst/>
          </a:prstGeom>
          <a:ln w="38100"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263F2A4-2794-3FBE-0A86-9201A210A0A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810" r="11810"/>
          <a:stretch/>
        </p:blipFill>
        <p:spPr>
          <a:xfrm>
            <a:off x="1560677" y="4366710"/>
            <a:ext cx="3910400" cy="2199600"/>
          </a:xfrm>
          <a:prstGeom prst="rect">
            <a:avLst/>
          </a:prstGeom>
          <a:ln w="38100"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9BCC5B1-C739-61A7-5811-983DF2E3506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376" t="-127" r="14129" b="16155"/>
          <a:stretch/>
        </p:blipFill>
        <p:spPr>
          <a:xfrm>
            <a:off x="6501155" y="1823601"/>
            <a:ext cx="3910400" cy="2199600"/>
          </a:xfrm>
          <a:prstGeom prst="rect">
            <a:avLst/>
          </a:prstGeom>
          <a:ln w="38100"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6FAB4F-03BC-B1B2-78A2-F22348D60BE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370" t="-11" r="5687" b="37"/>
          <a:stretch/>
        </p:blipFill>
        <p:spPr>
          <a:xfrm>
            <a:off x="1517453" y="1830870"/>
            <a:ext cx="3910400" cy="2199600"/>
          </a:xfrm>
          <a:prstGeom prst="rect">
            <a:avLst/>
          </a:prstGeom>
          <a:ln w="38100"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3FAAE34-47F8-BA3F-DA34-D37206B5CAF4}"/>
              </a:ext>
            </a:extLst>
          </p:cNvPr>
          <p:cNvSpPr/>
          <p:nvPr/>
        </p:nvSpPr>
        <p:spPr>
          <a:xfrm>
            <a:off x="1" y="218995"/>
            <a:ext cx="121919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spc="600">
                <a:solidFill>
                  <a:schemeClr val="bg1">
                    <a:lumMod val="95000"/>
                  </a:schemeClr>
                </a:solidFill>
                <a:latin typeface="Aptos" panose="020B0004020202020204" pitchFamily="34" charset="0"/>
              </a:rPr>
              <a:t>CURRENT FEATURES</a:t>
            </a:r>
            <a:endParaRPr lang="en-SG" sz="2800" b="1" spc="600">
              <a:solidFill>
                <a:schemeClr val="bg1">
                  <a:lumMod val="95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2242E461-D1B5-E60E-61EF-AAA6DDA20945}"/>
              </a:ext>
            </a:extLst>
          </p:cNvPr>
          <p:cNvSpPr/>
          <p:nvPr/>
        </p:nvSpPr>
        <p:spPr>
          <a:xfrm>
            <a:off x="7465765" y="3884785"/>
            <a:ext cx="1981180" cy="29492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latin typeface="Aptos" panose="020B0004020202020204" pitchFamily="34" charset="0"/>
              </a:rPr>
              <a:t>Admin Access System</a:t>
            </a:r>
            <a:endParaRPr lang="en-SG" sz="1200">
              <a:latin typeface="Aptos" panose="020B0004020202020204" pitchFamily="34" charset="0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731AEC21-0798-A696-1528-A65760CCDF4B}"/>
              </a:ext>
            </a:extLst>
          </p:cNvPr>
          <p:cNvSpPr/>
          <p:nvPr/>
        </p:nvSpPr>
        <p:spPr>
          <a:xfrm>
            <a:off x="2482063" y="6419413"/>
            <a:ext cx="1981180" cy="29492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latin typeface="Aptos" panose="020B0004020202020204" pitchFamily="34" charset="0"/>
              </a:rPr>
              <a:t>NDC Booking Portal</a:t>
            </a:r>
            <a:endParaRPr lang="en-SG" sz="1200">
              <a:latin typeface="Aptos" panose="020B00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99C0236-04A8-31F1-032B-BBED7CB0E06B}"/>
              </a:ext>
            </a:extLst>
          </p:cNvPr>
          <p:cNvSpPr/>
          <p:nvPr/>
        </p:nvSpPr>
        <p:spPr>
          <a:xfrm>
            <a:off x="835820" y="836772"/>
            <a:ext cx="105203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SG">
                <a:solidFill>
                  <a:schemeClr val="bg1"/>
                </a:solidFill>
                <a:latin typeface="Aptos" panose="020B0004020202020204" pitchFamily="34" charset="0"/>
              </a:rPr>
              <a:t>Travel agents will have access to the following features on AGENT 360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CBA1FFA-C5D2-CC4F-02C7-AEB6FB0BD5C2}"/>
              </a:ext>
            </a:extLst>
          </p:cNvPr>
          <p:cNvSpPr/>
          <p:nvPr/>
        </p:nvSpPr>
        <p:spPr>
          <a:xfrm>
            <a:off x="2525287" y="3883575"/>
            <a:ext cx="1981180" cy="29492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latin typeface="Aptos" panose="020B0004020202020204" pitchFamily="34" charset="0"/>
              </a:rPr>
              <a:t>Localized Content</a:t>
            </a:r>
            <a:endParaRPr lang="en-SG" sz="1200">
              <a:latin typeface="Aptos" panose="020B00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8772855-3919-82F7-92DC-F81039D1EFFE}"/>
              </a:ext>
            </a:extLst>
          </p:cNvPr>
          <p:cNvSpPr/>
          <p:nvPr/>
        </p:nvSpPr>
        <p:spPr>
          <a:xfrm>
            <a:off x="7398570" y="6419413"/>
            <a:ext cx="2115570" cy="29492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latin typeface="Aptos" panose="020B0004020202020204" pitchFamily="34" charset="0"/>
              </a:rPr>
              <a:t>Service Request Forms</a:t>
            </a:r>
            <a:endParaRPr lang="en-SG" sz="120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47499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B714B5-D2E8-42D1-AC49-3C4ACB7ED9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10" t="12319" r="24501" b="17520"/>
          <a:stretch/>
        </p:blipFill>
        <p:spPr>
          <a:xfrm>
            <a:off x="1019625" y="972495"/>
            <a:ext cx="7200000" cy="5760000"/>
          </a:xfrm>
          <a:prstGeom prst="rect">
            <a:avLst/>
          </a:prstGeom>
          <a:ln w="38100">
            <a:noFill/>
          </a:ln>
        </p:spPr>
      </p:pic>
      <p:sp>
        <p:nvSpPr>
          <p:cNvPr id="17" name="Rectangle: Diagonal Corners Rounded 16">
            <a:extLst>
              <a:ext uri="{FF2B5EF4-FFF2-40B4-BE49-F238E27FC236}">
                <a16:creationId xmlns:a16="http://schemas.microsoft.com/office/drawing/2014/main" id="{796BB673-4F2B-46A7-89E9-B25EB88E10F3}"/>
              </a:ext>
            </a:extLst>
          </p:cNvPr>
          <p:cNvSpPr/>
          <p:nvPr/>
        </p:nvSpPr>
        <p:spPr>
          <a:xfrm>
            <a:off x="8219625" y="4195082"/>
            <a:ext cx="3248605" cy="250298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85725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Deactivated admin/users are highlighted in </a:t>
            </a:r>
            <a:r>
              <a:rPr lang="en-US" sz="1400">
                <a:solidFill>
                  <a:srgbClr val="C00000"/>
                </a:solidFill>
                <a:latin typeface="Aptos" panose="020B0004020202020204" pitchFamily="34" charset="0"/>
                <a:cs typeface="Calibri Light"/>
              </a:rPr>
              <a:t>red</a:t>
            </a:r>
          </a:p>
          <a:p>
            <a:pPr marL="342900" indent="-257175">
              <a:buFontTx/>
              <a:buAutoNum type="arabicPeriod"/>
            </a:pPr>
            <a:endParaRPr lang="en-US" sz="1400">
              <a:solidFill>
                <a:schemeClr val="tx1"/>
              </a:solidFill>
              <a:latin typeface="Aptos" panose="020B0004020202020204" pitchFamily="34" charset="0"/>
              <a:cs typeface="Calibri Light"/>
            </a:endParaRPr>
          </a:p>
          <a:p>
            <a:pPr marL="342900" indent="-257175">
              <a:buFontTx/>
              <a:buAutoNum type="arabicPeriod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Master can reactivate deactivated Admin/User</a:t>
            </a:r>
          </a:p>
          <a:p>
            <a:pPr marL="342900" indent="-257175">
              <a:buFontTx/>
              <a:buAutoNum type="arabicPeriod"/>
            </a:pPr>
            <a:endParaRPr lang="en-US" sz="1400">
              <a:solidFill>
                <a:schemeClr val="tx1"/>
              </a:solidFill>
              <a:latin typeface="Aptos" panose="020B0004020202020204" pitchFamily="34" charset="0"/>
              <a:cs typeface="Calibri Light"/>
            </a:endParaRPr>
          </a:p>
          <a:p>
            <a:pPr marL="342900" indent="-257175">
              <a:buFontTx/>
              <a:buAutoNum type="arabicPeriod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If the Master is unavailable, please approach local your local SQ sales office for assistance.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  <a:cs typeface="Calibri Light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BD0E2C6-BB06-4F91-A90A-FAB5D10F521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7232977" y="5077771"/>
            <a:ext cx="737611" cy="737611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6E88C5E1-72C0-4938-8810-DA649ACAA223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REACTIVATE ACCOUNTS</a:t>
            </a:r>
            <a:endParaRPr lang="en-US" sz="800">
              <a:latin typeface="Aptos" panose="020B00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1E34BAB-0033-F005-F915-BCE999FABD6A}"/>
              </a:ext>
            </a:extLst>
          </p:cNvPr>
          <p:cNvSpPr/>
          <p:nvPr/>
        </p:nvSpPr>
        <p:spPr>
          <a:xfrm>
            <a:off x="1266825" y="2568546"/>
            <a:ext cx="1057275" cy="1753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304510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48AEDE-F58F-680D-CC8F-678D251B7A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EE115F-9A5E-D1EF-6C7F-7F928A50C2B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3151E7-728A-DB5E-B46D-105431E7F97E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28/5/2025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9EF3CB-5A14-C7C6-16BF-1BDF2A61617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61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A2D49B8F-E889-8C37-F9B2-A027C8E9E0E6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AA4F43-601F-5B1F-C660-EEC1C933B3C0}"/>
              </a:ext>
            </a:extLst>
          </p:cNvPr>
          <p:cNvSpPr txBox="1"/>
          <p:nvPr/>
        </p:nvSpPr>
        <p:spPr>
          <a:xfrm>
            <a:off x="6885479" y="604678"/>
            <a:ext cx="3273653" cy="95410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ONBOARDING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Unlocking Account</a:t>
            </a:r>
            <a:endParaRPr lang="en-SG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371CB65E-B49D-C9C4-721D-A3CB10E60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256498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F650604-56D3-4A2F-A74D-2DAE8B3DB7AF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UNLOCKING ACCOUNTS</a:t>
            </a:r>
            <a:endParaRPr lang="en-US" sz="800">
              <a:latin typeface="Aptos" panose="020B00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08E3108-70A8-40BC-A9B5-6D60164761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34" t="10627" r="5305" b="8225"/>
          <a:stretch/>
        </p:blipFill>
        <p:spPr>
          <a:xfrm>
            <a:off x="0" y="890452"/>
            <a:ext cx="12192000" cy="5967547"/>
          </a:xfrm>
          <a:prstGeom prst="rect">
            <a:avLst/>
          </a:prstGeom>
          <a:ln w="38100">
            <a:noFill/>
          </a:ln>
        </p:spPr>
      </p:pic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D4435AD4-9E9B-4A96-8797-4E768F3EF6CB}"/>
              </a:ext>
            </a:extLst>
          </p:cNvPr>
          <p:cNvSpPr/>
          <p:nvPr/>
        </p:nvSpPr>
        <p:spPr>
          <a:xfrm>
            <a:off x="8021698" y="3613810"/>
            <a:ext cx="3694052" cy="152405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After </a:t>
            </a:r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3 incorrect password attempts, 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accounts are </a:t>
            </a:r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locked for 24h</a:t>
            </a:r>
          </a:p>
          <a:p>
            <a:endParaRPr lang="en-US" sz="1400" b="1">
              <a:solidFill>
                <a:schemeClr val="tx1"/>
              </a:solidFill>
              <a:latin typeface="Aptos" panose="020B0004020202020204" pitchFamily="34" charset="0"/>
              <a:cs typeface="Calibri Light"/>
            </a:endParaRPr>
          </a:p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All accounts – Master / admin / user can be locked</a:t>
            </a:r>
            <a:endParaRPr lang="en-SG" sz="1200">
              <a:solidFill>
                <a:schemeClr val="tx1"/>
              </a:solidFill>
              <a:latin typeface="Aptos" panose="020B0004020202020204" pitchFamily="34" charset="0"/>
              <a:cs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6C9114-8B06-07A5-2632-C4F6F06C215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5953973" y="4007035"/>
            <a:ext cx="737611" cy="73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24577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5A44E9-E673-449B-886B-A75DA0BF29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91" t="12668" r="7489" b="14293"/>
          <a:stretch/>
        </p:blipFill>
        <p:spPr>
          <a:xfrm>
            <a:off x="0" y="966197"/>
            <a:ext cx="12192000" cy="5891803"/>
          </a:xfrm>
          <a:prstGeom prst="rect">
            <a:avLst/>
          </a:prstGeom>
          <a:ln w="38100">
            <a:noFill/>
          </a:ln>
        </p:spPr>
      </p:pic>
      <p:sp>
        <p:nvSpPr>
          <p:cNvPr id="17" name="Rectangle: Diagonal Corners Rounded 16">
            <a:extLst>
              <a:ext uri="{FF2B5EF4-FFF2-40B4-BE49-F238E27FC236}">
                <a16:creationId xmlns:a16="http://schemas.microsoft.com/office/drawing/2014/main" id="{796BB673-4F2B-46A7-89E9-B25EB88E10F3}"/>
              </a:ext>
            </a:extLst>
          </p:cNvPr>
          <p:cNvSpPr/>
          <p:nvPr/>
        </p:nvSpPr>
        <p:spPr>
          <a:xfrm>
            <a:off x="378196" y="3269353"/>
            <a:ext cx="3367374" cy="3331471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342900" indent="-257175">
              <a:buFontTx/>
              <a:buAutoNum type="arabicPeriod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For locked Master accounts or urgent admin / user unlock requests, kindly approach your local SQ sales office for assistance.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  <a:cs typeface="Calibri Light"/>
            </a:endParaRPr>
          </a:p>
          <a:p>
            <a:pPr marL="342900" indent="-257175">
              <a:buFontTx/>
              <a:buAutoNum type="arabicPeriod"/>
            </a:pPr>
            <a:endParaRPr lang="en-US" sz="1400">
              <a:solidFill>
                <a:schemeClr val="tx1"/>
              </a:solidFill>
              <a:latin typeface="Aptos" panose="020B0004020202020204" pitchFamily="34" charset="0"/>
              <a:cs typeface="Calibri Light"/>
            </a:endParaRPr>
          </a:p>
          <a:p>
            <a:pPr marL="342900" indent="-257175">
              <a:buFontTx/>
              <a:buAutoNum type="arabicPeriod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For locked Admin accounts, Master can help to unlock</a:t>
            </a:r>
            <a:b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</a:br>
            <a:endParaRPr lang="en-US" sz="1400">
              <a:solidFill>
                <a:schemeClr val="tx1"/>
              </a:solidFill>
              <a:latin typeface="Aptos" panose="020B0004020202020204" pitchFamily="34" charset="0"/>
              <a:cs typeface="Calibri Light"/>
            </a:endParaRPr>
          </a:p>
          <a:p>
            <a:pPr marL="342900" indent="-257175">
              <a:buAutoNum type="arabicPeriod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For locked User accounts, Master/Admin from same team can help to unlock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BD0E2C6-BB06-4F91-A90A-FAB5D10F521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8599470" y="5522997"/>
            <a:ext cx="737611" cy="737611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6E88C5E1-72C0-4938-8810-DA649ACAA223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UNLOCKING ACCOUNTS</a:t>
            </a:r>
            <a:endParaRPr lang="en-US" sz="800">
              <a:latin typeface="Aptos" panose="020B00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4E53C87-9923-C311-8867-BE29BDBF30C8}"/>
              </a:ext>
            </a:extLst>
          </p:cNvPr>
          <p:cNvSpPr/>
          <p:nvPr/>
        </p:nvSpPr>
        <p:spPr>
          <a:xfrm>
            <a:off x="2952750" y="2495550"/>
            <a:ext cx="1066800" cy="209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33155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C6199D-BE3A-FFFD-1D46-F237B7248F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043154-8688-6F5F-DF2F-D4B7F01ADA2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C5405C-A36D-9FF8-813B-9C32B29B2C9A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28/5/2025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21473A-D763-3D32-CEEA-522FC14FED7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64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24227F7F-94F4-FD82-B0A8-7EF83AA9FA45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6DC7DF-61DD-D361-CE4E-CE38E543D829}"/>
              </a:ext>
            </a:extLst>
          </p:cNvPr>
          <p:cNvSpPr txBox="1"/>
          <p:nvPr/>
        </p:nvSpPr>
        <p:spPr>
          <a:xfrm>
            <a:off x="7128785" y="604678"/>
            <a:ext cx="2787045" cy="95410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ONBOARDING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Reset Password</a:t>
            </a:r>
            <a:endParaRPr lang="en-SG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CE16B0FB-7DA5-5443-A978-D55602F40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508334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A4E0EF0-1949-4E17-9F7E-EC42A31515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5" t="3291" r="358" b="25923"/>
          <a:stretch/>
        </p:blipFill>
        <p:spPr>
          <a:xfrm>
            <a:off x="0" y="857250"/>
            <a:ext cx="12193200" cy="6000750"/>
          </a:xfrm>
          <a:prstGeom prst="rect">
            <a:avLst/>
          </a:prstGeom>
          <a:ln w="38100">
            <a:noFill/>
          </a:ln>
        </p:spPr>
      </p:pic>
      <p:sp>
        <p:nvSpPr>
          <p:cNvPr id="17" name="Rectangle: Diagonal Corners Rounded 16">
            <a:extLst>
              <a:ext uri="{FF2B5EF4-FFF2-40B4-BE49-F238E27FC236}">
                <a16:creationId xmlns:a16="http://schemas.microsoft.com/office/drawing/2014/main" id="{796BB673-4F2B-46A7-89E9-B25EB88E10F3}"/>
              </a:ext>
            </a:extLst>
          </p:cNvPr>
          <p:cNvSpPr/>
          <p:nvPr/>
        </p:nvSpPr>
        <p:spPr>
          <a:xfrm>
            <a:off x="388626" y="3429000"/>
            <a:ext cx="3346514" cy="161198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l" rtl="0" fontAlgn="base"/>
            <a:r>
              <a:rPr lang="en-SG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Agents can request for multiple password reset emails</a:t>
            </a:r>
            <a:r>
              <a:rPr lang="en-US" sz="14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​.</a:t>
            </a:r>
          </a:p>
          <a:p>
            <a:pPr algn="l" rtl="0" fontAlgn="base"/>
            <a:endParaRPr lang="en-US" sz="1400">
              <a:solidFill>
                <a:srgbClr val="000000"/>
              </a:solidFill>
              <a:latin typeface="Aptos" panose="020B0004020202020204" pitchFamily="34" charset="0"/>
              <a:cs typeface="Calibri Light"/>
            </a:endParaRPr>
          </a:p>
          <a:p>
            <a:pPr algn="l" rtl="0" fontAlgn="base"/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 Light"/>
              </a:rPr>
              <a:t>To reset password, they can click on “Forgot Password”.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BD0E2C6-BB06-4F91-A90A-FAB5D10F521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6946394" y="4672180"/>
            <a:ext cx="737611" cy="737611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6E88C5E1-72C0-4938-8810-DA649ACAA223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RESET PASSWORD</a:t>
            </a:r>
            <a:endParaRPr lang="en-US" sz="800">
              <a:latin typeface="Aptos" panose="020B00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1AD414-C7C0-40CD-A375-73392191A8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9871" y="1828891"/>
            <a:ext cx="3990975" cy="2686050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424850-70E6-4A56-A996-2CCAA4E87E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9871" y="4708752"/>
            <a:ext cx="3990975" cy="1886986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413112428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49D021-2D3A-C9EF-66B8-DF3BE52400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1402"/>
          <a:stretch/>
        </p:blipFill>
        <p:spPr>
          <a:xfrm>
            <a:off x="6266904" y="0"/>
            <a:ext cx="5925096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38E7363-BE3A-4CB9-8A6D-0E557B86318C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RESET PASSWORD</a:t>
            </a:r>
            <a:endParaRPr lang="en-US" sz="800">
              <a:latin typeface="Aptos" panose="020B00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FA6A78-A095-4967-AEC5-C1F6F98AFA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4685" y="1007137"/>
            <a:ext cx="5150719" cy="3495431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880035F9-C2D7-4FF8-B124-1EF9C9B4C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278" y="4809941"/>
            <a:ext cx="4180826" cy="1740686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1EBE0B8-0CC9-4855-9398-311C2C3E0D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596" y="1074025"/>
            <a:ext cx="5284848" cy="4034416"/>
          </a:xfrm>
          <a:prstGeom prst="rect">
            <a:avLst/>
          </a:prstGeom>
          <a:ln w="38100">
            <a:noFill/>
          </a:ln>
        </p:spPr>
      </p:pic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AE36F9E9-FBAA-4DAA-A928-11E70E60BE04}"/>
              </a:ext>
            </a:extLst>
          </p:cNvPr>
          <p:cNvSpPr/>
          <p:nvPr/>
        </p:nvSpPr>
        <p:spPr>
          <a:xfrm>
            <a:off x="628856" y="5009598"/>
            <a:ext cx="4778949" cy="164814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85725"/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 Light"/>
              </a:rPr>
              <a:t>Password reset email will be sent to agents by </a:t>
            </a:r>
            <a:r>
              <a:rPr lang="en-SG" sz="1400" b="1" u="sng">
                <a:solidFill>
                  <a:schemeClr val="accent1"/>
                </a:solidFill>
                <a:effectLst/>
                <a:latin typeface="Aptos" panose="020B00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agent_360@singaporeair.com.sg</a:t>
            </a:r>
            <a:r>
              <a:rPr lang="en-US" sz="1400" b="1" u="sng">
                <a:solidFill>
                  <a:schemeClr val="accent1"/>
                </a:solidFill>
                <a:latin typeface="Aptos" panose="020B0004020202020204" pitchFamily="34" charset="0"/>
                <a:cs typeface="Calibri Light"/>
              </a:rPr>
              <a:t> </a:t>
            </a:r>
            <a:endParaRPr lang="en-US" sz="1400">
              <a:solidFill>
                <a:schemeClr val="tx1"/>
              </a:solidFill>
              <a:latin typeface="Aptos" panose="020B0004020202020204" pitchFamily="34" charset="0"/>
              <a:cs typeface="Calibri Light"/>
            </a:endParaRPr>
          </a:p>
          <a:p>
            <a:pPr marL="85725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Agents should add to safe sender’s list / whitelist this email.</a:t>
            </a:r>
          </a:p>
          <a:p>
            <a:pPr marL="85725"/>
            <a:endParaRPr lang="en-US" sz="1400">
              <a:solidFill>
                <a:schemeClr val="tx1"/>
              </a:solidFill>
              <a:latin typeface="Aptos" panose="020B0004020202020204" pitchFamily="34" charset="0"/>
              <a:cs typeface="Calibri Light"/>
            </a:endParaRPr>
          </a:p>
          <a:p>
            <a:pPr marL="85725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After a successful password reset, agents can only make another password reset 24h later.</a:t>
            </a: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12CBE105-DE53-2E74-E0D9-7FC505E4F39F}"/>
              </a:ext>
            </a:extLst>
          </p:cNvPr>
          <p:cNvSpPr/>
          <p:nvPr/>
        </p:nvSpPr>
        <p:spPr>
          <a:xfrm>
            <a:off x="7520359" y="247836"/>
            <a:ext cx="3213438" cy="49510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85725"/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 Light"/>
              </a:rPr>
              <a:t>A password reset email will be sent</a:t>
            </a:r>
          </a:p>
        </p:txBody>
      </p:sp>
    </p:spTree>
    <p:extLst>
      <p:ext uri="{BB962C8B-B14F-4D97-AF65-F5344CB8AC3E}">
        <p14:creationId xmlns:p14="http://schemas.microsoft.com/office/powerpoint/2010/main" val="372644394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5BD998-D79F-F931-C111-0534E79122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15C89A-25E5-88AC-72B2-118C486A973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4CB565-9913-95C7-3C2A-A671A9C9F577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28/5/2025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8F1567-3F5E-8396-E2BA-978E7C72999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67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2834C446-963E-2906-1DF6-C236D236DC43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DD91A8-AFFC-2B2D-F0C6-5B8DA057437A}"/>
              </a:ext>
            </a:extLst>
          </p:cNvPr>
          <p:cNvSpPr txBox="1"/>
          <p:nvPr/>
        </p:nvSpPr>
        <p:spPr>
          <a:xfrm>
            <a:off x="6955664" y="604678"/>
            <a:ext cx="3133295" cy="95410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Dashboard</a:t>
            </a:r>
            <a:endParaRPr lang="en-SG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5E2E2D48-37C2-2E87-E72A-35246C5F2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903108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D4A61F-BA08-2408-87DD-67720C33B1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DC8F4E3-3911-3B8E-E218-B400C72C42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6" r="218" b="17916"/>
          <a:stretch/>
        </p:blipFill>
        <p:spPr>
          <a:xfrm>
            <a:off x="0" y="889046"/>
            <a:ext cx="12193200" cy="5968954"/>
          </a:xfrm>
          <a:prstGeom prst="rect">
            <a:avLst/>
          </a:prstGeom>
          <a:ln w="38100">
            <a:noFill/>
          </a:ln>
        </p:spPr>
      </p:pic>
      <p:sp>
        <p:nvSpPr>
          <p:cNvPr id="23" name="Rectangle: Diagonal Corners Rounded 22">
            <a:extLst>
              <a:ext uri="{FF2B5EF4-FFF2-40B4-BE49-F238E27FC236}">
                <a16:creationId xmlns:a16="http://schemas.microsoft.com/office/drawing/2014/main" id="{5B158E77-B4B0-7A9D-F6FC-42A10C512C88}"/>
              </a:ext>
            </a:extLst>
          </p:cNvPr>
          <p:cNvSpPr/>
          <p:nvPr/>
        </p:nvSpPr>
        <p:spPr>
          <a:xfrm>
            <a:off x="653340" y="2810887"/>
            <a:ext cx="4035201" cy="185865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400" b="1">
                <a:solidFill>
                  <a:schemeClr val="tx1"/>
                </a:solidFill>
                <a:latin typeface="Aptos" panose="020B0004020202020204" pitchFamily="34" charset="0"/>
              </a:rPr>
              <a:t>How do Travel Agents access the booking portal?</a:t>
            </a:r>
          </a:p>
          <a:p>
            <a:endParaRPr lang="en-SG" sz="1400" b="1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Agents log into AGENT 360 &gt; “Book Trip”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No additional login is necessary as we have enabled single sign-on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30BE0A3-DCB6-9B1E-C71C-CFAE5AC428F9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ACESSING BOOKING PORTAL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73E4B65-B58A-8667-F066-DA880814F0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7315" y="991093"/>
            <a:ext cx="2100697" cy="3024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792A82-63AA-C9AA-AEB4-E2D6506E9AA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587">
            <a:off x="8732681" y="1026868"/>
            <a:ext cx="628307" cy="62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11137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358F16-22DF-3B84-74A6-7959441CD4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A50E941-7875-122D-12BE-5FA96359C3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7395" y="957232"/>
            <a:ext cx="10325049" cy="5924098"/>
          </a:xfrm>
          <a:prstGeom prst="rect">
            <a:avLst/>
          </a:prstGeom>
        </p:spPr>
      </p:pic>
      <p:sp>
        <p:nvSpPr>
          <p:cNvPr id="23" name="Rectangle: Diagonal Corners Rounded 22">
            <a:extLst>
              <a:ext uri="{FF2B5EF4-FFF2-40B4-BE49-F238E27FC236}">
                <a16:creationId xmlns:a16="http://schemas.microsoft.com/office/drawing/2014/main" id="{188F0658-3ECB-F8CC-72DB-22E76E1F1A75}"/>
              </a:ext>
            </a:extLst>
          </p:cNvPr>
          <p:cNvSpPr/>
          <p:nvPr/>
        </p:nvSpPr>
        <p:spPr>
          <a:xfrm>
            <a:off x="226425" y="2170929"/>
            <a:ext cx="1421577" cy="67785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400" b="1">
                <a:solidFill>
                  <a:schemeClr val="tx1"/>
                </a:solidFill>
                <a:latin typeface="Aptos" panose="020B0004020202020204" pitchFamily="34" charset="0"/>
              </a:rPr>
              <a:t>Number of bookings in that month</a:t>
            </a:r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33A3E516-8CF1-631E-C2C1-1EB139FB69FE}"/>
              </a:ext>
            </a:extLst>
          </p:cNvPr>
          <p:cNvSpPr/>
          <p:nvPr/>
        </p:nvSpPr>
        <p:spPr>
          <a:xfrm>
            <a:off x="10271760" y="1682151"/>
            <a:ext cx="1899920" cy="165540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1400" b="1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algn="ctr"/>
            <a:r>
              <a:rPr lang="en-SG" sz="1400" b="1">
                <a:solidFill>
                  <a:schemeClr val="tx1"/>
                </a:solidFill>
                <a:latin typeface="Aptos" panose="020B0004020202020204" pitchFamily="34" charset="0"/>
              </a:rPr>
              <a:t>Total sales from issued tickets in that month</a:t>
            </a:r>
          </a:p>
          <a:p>
            <a:pPr algn="ctr"/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Includes amount from imported PNRs</a:t>
            </a:r>
          </a:p>
        </p:txBody>
      </p:sp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B4AC841D-2EBA-32C1-1989-E1D5D0F4275E}"/>
              </a:ext>
            </a:extLst>
          </p:cNvPr>
          <p:cNvSpPr/>
          <p:nvPr/>
        </p:nvSpPr>
        <p:spPr>
          <a:xfrm>
            <a:off x="8835088" y="4633168"/>
            <a:ext cx="3064021" cy="2163774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1400" b="1">
                <a:solidFill>
                  <a:schemeClr val="tx1"/>
                </a:solidFill>
                <a:latin typeface="Aptos" panose="020B0004020202020204" pitchFamily="34" charset="0"/>
              </a:rPr>
              <a:t>Viewing permissions for bookings depends on the agent’s role:​​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Master can view all bookings made by agency 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Admin can view all bookings made by team ​​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User can view individual bookings only​​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1FE48E0-0FD9-7F6A-7F25-84E83D327721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BOOKING PORTAL DASHBOARD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88A571C6-7146-9AA0-1ADE-CD6BD632CFF5}"/>
              </a:ext>
            </a:extLst>
          </p:cNvPr>
          <p:cNvSpPr/>
          <p:nvPr/>
        </p:nvSpPr>
        <p:spPr>
          <a:xfrm>
            <a:off x="226424" y="3337560"/>
            <a:ext cx="1421577" cy="1314791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400" b="1">
                <a:solidFill>
                  <a:schemeClr val="tx1"/>
                </a:solidFill>
                <a:latin typeface="Aptos" panose="020B0004020202020204" pitchFamily="34" charset="0"/>
              </a:rPr>
              <a:t>PNRs that have TTL Expiring within 3 days</a:t>
            </a: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F4F09231-8DAE-4093-05E2-352264074C07}"/>
              </a:ext>
            </a:extLst>
          </p:cNvPr>
          <p:cNvSpPr/>
          <p:nvPr/>
        </p:nvSpPr>
        <p:spPr>
          <a:xfrm>
            <a:off x="3812607" y="4492835"/>
            <a:ext cx="3939280" cy="31903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400" b="1">
                <a:solidFill>
                  <a:schemeClr val="tx1"/>
                </a:solidFill>
                <a:latin typeface="Aptos" panose="020B0004020202020204" pitchFamily="34" charset="0"/>
              </a:rPr>
              <a:t>PNRs affected by Schedule/Order Changes</a:t>
            </a: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C40F405D-9A13-84A9-8CBB-E7DFDC983396}"/>
              </a:ext>
            </a:extLst>
          </p:cNvPr>
          <p:cNvSpPr/>
          <p:nvPr/>
        </p:nvSpPr>
        <p:spPr>
          <a:xfrm>
            <a:off x="4570832" y="2848781"/>
            <a:ext cx="1789088" cy="40700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400" b="1">
                <a:solidFill>
                  <a:schemeClr val="tx1"/>
                </a:solidFill>
                <a:latin typeface="Aptos" panose="020B0004020202020204" pitchFamily="34" charset="0"/>
              </a:rPr>
              <a:t>Bookings on hold</a:t>
            </a:r>
          </a:p>
        </p:txBody>
      </p:sp>
    </p:spTree>
    <p:extLst>
      <p:ext uri="{BB962C8B-B14F-4D97-AF65-F5344CB8AC3E}">
        <p14:creationId xmlns:p14="http://schemas.microsoft.com/office/powerpoint/2010/main" val="968925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2" grpId="0" animBg="1"/>
      <p:bldP spid="16" grpId="0" animBg="1"/>
      <p:bldP spid="11" grpId="0" animBg="1"/>
      <p:bldP spid="13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3D6B7F-3ADF-23E4-DC19-88E8B6F4FF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51340"/>
          <a:stretch/>
        </p:blipFill>
        <p:spPr>
          <a:xfrm>
            <a:off x="0" y="0"/>
            <a:ext cx="5932617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E0FB990-8D4C-3B4D-9F59-4E94E7B8084E}"/>
              </a:ext>
            </a:extLst>
          </p:cNvPr>
          <p:cNvSpPr/>
          <p:nvPr/>
        </p:nvSpPr>
        <p:spPr>
          <a:xfrm>
            <a:off x="5932617" y="89703"/>
            <a:ext cx="1534510" cy="6413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ptos" panose="020B00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A237600-3596-4301-AC2C-6EE5233EFD24}"/>
              </a:ext>
            </a:extLst>
          </p:cNvPr>
          <p:cNvSpPr/>
          <p:nvPr/>
        </p:nvSpPr>
        <p:spPr>
          <a:xfrm>
            <a:off x="-219175" y="3099739"/>
            <a:ext cx="63151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spc="600">
                <a:solidFill>
                  <a:schemeClr val="bg1">
                    <a:lumMod val="95000"/>
                  </a:schemeClr>
                </a:solidFill>
                <a:latin typeface="Aptos" panose="020B0004020202020204" pitchFamily="34" charset="0"/>
              </a:rPr>
              <a:t>ADMIN ACCESS</a:t>
            </a:r>
            <a:endParaRPr lang="en-SG" sz="3600" b="1" spc="600">
              <a:solidFill>
                <a:schemeClr val="bg1">
                  <a:lumMod val="95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48A063E3-CC03-48C4-BC3B-B1D3748551E9}"/>
              </a:ext>
            </a:extLst>
          </p:cNvPr>
          <p:cNvSpPr/>
          <p:nvPr/>
        </p:nvSpPr>
        <p:spPr>
          <a:xfrm>
            <a:off x="6477220" y="861978"/>
            <a:ext cx="5567046" cy="3594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lnSpc>
                <a:spcPct val="150000"/>
              </a:lnSpc>
              <a:buFont typeface="+mj-lt"/>
              <a:buAutoNum type="arabicPeriod"/>
            </a:pPr>
            <a:r>
              <a:rPr lang="en-US" sz="220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Comprehensive access management system </a:t>
            </a:r>
          </a:p>
          <a:p>
            <a:pPr marL="342900" indent="-342900" fontAlgn="base">
              <a:lnSpc>
                <a:spcPct val="150000"/>
              </a:lnSpc>
              <a:buFont typeface="+mj-lt"/>
              <a:buAutoNum type="arabicPeriod"/>
            </a:pPr>
            <a:r>
              <a:rPr lang="en-US" sz="220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Caters to </a:t>
            </a:r>
            <a:r>
              <a:rPr lang="en-US" sz="2200" b="1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complex travel agency setup </a:t>
            </a:r>
            <a:r>
              <a:rPr lang="en-US" sz="220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(from local retailers to global consolidators)</a:t>
            </a:r>
          </a:p>
          <a:p>
            <a:pPr marL="342900" indent="-342900" fontAlgn="base">
              <a:lnSpc>
                <a:spcPct val="150000"/>
              </a:lnSpc>
              <a:buFont typeface="+mj-lt"/>
              <a:buAutoNum type="arabicPeriod"/>
            </a:pPr>
            <a:r>
              <a:rPr lang="en-US" sz="2200" b="1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3 Travel Agent Roles</a:t>
            </a:r>
            <a:r>
              <a:rPr lang="en-US" sz="220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 (Master, Admin, User)</a:t>
            </a:r>
          </a:p>
          <a:p>
            <a:pPr marL="342900" indent="-342900" fontAlgn="base">
              <a:lnSpc>
                <a:spcPct val="150000"/>
              </a:lnSpc>
              <a:buFont typeface="+mj-lt"/>
              <a:buAutoNum type="arabicPeriod"/>
            </a:pPr>
            <a:r>
              <a:rPr lang="en-US" sz="2200" b="1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Multi-IATA​, Multi-Country</a:t>
            </a:r>
          </a:p>
          <a:p>
            <a:pPr marL="342900" indent="-342900" fontAlgn="base">
              <a:lnSpc>
                <a:spcPct val="150000"/>
              </a:lnSpc>
              <a:buFont typeface="+mj-lt"/>
              <a:buAutoNum type="arabicPeriod"/>
            </a:pPr>
            <a:r>
              <a:rPr lang="en-US" sz="220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Flexibility to </a:t>
            </a:r>
            <a:r>
              <a:rPr lang="en-US" sz="2200" b="1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self-manage access rights</a:t>
            </a:r>
            <a:r>
              <a:rPr lang="en-US" sz="220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 to AGENT 360 features</a:t>
            </a:r>
          </a:p>
        </p:txBody>
      </p:sp>
    </p:spTree>
    <p:extLst>
      <p:ext uri="{BB962C8B-B14F-4D97-AF65-F5344CB8AC3E}">
        <p14:creationId xmlns:p14="http://schemas.microsoft.com/office/powerpoint/2010/main" val="28549433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ACEC0E-DE65-3765-0283-2F9F4C4334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E45022-ECED-E3BA-D73C-F373C72D59C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2315C2-5DA5-E2D7-5B54-A17C518150B4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28/5/2025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F97D06-B7BD-8394-AAFF-5B8D21546DE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70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FCE47821-8ECF-9406-707F-88054ADEEEC1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86B28C-1C1B-C5EE-D36E-A911FEABED9F}"/>
              </a:ext>
            </a:extLst>
          </p:cNvPr>
          <p:cNvSpPr txBox="1"/>
          <p:nvPr/>
        </p:nvSpPr>
        <p:spPr>
          <a:xfrm>
            <a:off x="6955664" y="604678"/>
            <a:ext cx="3133295" cy="95410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Booking Flights</a:t>
            </a:r>
            <a:endParaRPr lang="en-SG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092A5EBE-A7A0-690E-C5E1-53E049689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132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E6D313-7E64-AFE1-D48A-2811E2005E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78569F4-BCFC-9044-A99A-51D9B246A2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67411"/>
            <a:ext cx="12192000" cy="492317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D38C7EC-0B09-22DC-43D1-76EA6D69C935}"/>
              </a:ext>
            </a:extLst>
          </p:cNvPr>
          <p:cNvSpPr txBox="1">
            <a:spLocks/>
          </p:cNvSpPr>
          <p:nvPr/>
        </p:nvSpPr>
        <p:spPr>
          <a:xfrm>
            <a:off x="1972927" y="125505"/>
            <a:ext cx="4237374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BOOKING FLIGHTS – SEARCH CRITERIA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C8B9E030-4D46-1F49-C7FF-F372F6B47BF9}"/>
              </a:ext>
            </a:extLst>
          </p:cNvPr>
          <p:cNvSpPr/>
          <p:nvPr/>
        </p:nvSpPr>
        <p:spPr>
          <a:xfrm>
            <a:off x="3549895" y="5145314"/>
            <a:ext cx="4471993" cy="124295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  <a:t>Types of Itineraries: 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One-Way, Round-Trip, Multi-city</a:t>
            </a:r>
          </a:p>
          <a:p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  <a:t>Fare Types: 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Market Fare, Private Fare, Corporate Fare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  <a:t>Carriers: 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SQ  / Codeshare / Interline</a:t>
            </a: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AEFFD309-050D-CB9B-7DB7-00A26EEDDEE9}"/>
              </a:ext>
            </a:extLst>
          </p:cNvPr>
          <p:cNvSpPr/>
          <p:nvPr/>
        </p:nvSpPr>
        <p:spPr>
          <a:xfrm>
            <a:off x="4650279" y="1662602"/>
            <a:ext cx="2088347" cy="50964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Click</a:t>
            </a:r>
            <a:r>
              <a:rPr lang="en-SG" sz="1400" b="1">
                <a:solidFill>
                  <a:schemeClr val="tx1"/>
                </a:solidFill>
                <a:latin typeface="Aptos" panose="020B0004020202020204" pitchFamily="34" charset="0"/>
              </a:rPr>
              <a:t> “Book Trip”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D5BFBB-F32D-61F0-D04E-891E3F0134A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8257" flipH="1">
            <a:off x="3667309" y="1113290"/>
            <a:ext cx="876948" cy="876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79407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E97AFB-A725-0C60-117E-5348E5C1A0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3CF89C7-5ED3-1A78-B731-063C665716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67411"/>
            <a:ext cx="12192000" cy="492317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25C8FD0-3B6F-C62C-29DB-9FD0F9044B1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8257" flipH="1">
            <a:off x="8200204" y="2799654"/>
            <a:ext cx="876948" cy="876948"/>
          </a:xfrm>
          <a:prstGeom prst="rect">
            <a:avLst/>
          </a:prstGeom>
        </p:spPr>
      </p:pic>
      <p:sp>
        <p:nvSpPr>
          <p:cNvPr id="18" name="Rectangle: Diagonal Corners Rounded 17">
            <a:extLst>
              <a:ext uri="{FF2B5EF4-FFF2-40B4-BE49-F238E27FC236}">
                <a16:creationId xmlns:a16="http://schemas.microsoft.com/office/drawing/2014/main" id="{C1E33E22-A28E-8654-F0D4-80D324ACCD2D}"/>
              </a:ext>
            </a:extLst>
          </p:cNvPr>
          <p:cNvSpPr/>
          <p:nvPr/>
        </p:nvSpPr>
        <p:spPr>
          <a:xfrm>
            <a:off x="7597999" y="3687704"/>
            <a:ext cx="4138835" cy="111177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  <a:t>Cabin Preference:</a:t>
            </a:r>
            <a:b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</a:b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Choose Cabin Preference</a:t>
            </a:r>
          </a:p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Mixed Cabin Search is supported at Flight Search</a:t>
            </a: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D2038EF3-9A69-D279-5B2C-B377AA1C2EC8}"/>
              </a:ext>
            </a:extLst>
          </p:cNvPr>
          <p:cNvSpPr/>
          <p:nvPr/>
        </p:nvSpPr>
        <p:spPr>
          <a:xfrm>
            <a:off x="2651394" y="3794015"/>
            <a:ext cx="3500879" cy="122909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  <a:t>IATA:</a:t>
            </a:r>
          </a:p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Only AGENT 360 registered codes are displayed</a:t>
            </a:r>
          </a:p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If the agency has more than 1 IATA code, select which code to use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69E679-967E-1B25-A01E-9182BD171BC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8257" flipH="1">
            <a:off x="1657033" y="3355541"/>
            <a:ext cx="876948" cy="876948"/>
          </a:xfrm>
          <a:prstGeom prst="rect">
            <a:avLst/>
          </a:prstGeom>
        </p:spPr>
      </p:pic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1841A3BE-380D-6E83-9D8E-4CF32DE96797}"/>
              </a:ext>
            </a:extLst>
          </p:cNvPr>
          <p:cNvSpPr/>
          <p:nvPr/>
        </p:nvSpPr>
        <p:spPr>
          <a:xfrm>
            <a:off x="8741854" y="1867275"/>
            <a:ext cx="3264408" cy="592196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  <a:t>Add/Delete route:</a:t>
            </a:r>
            <a:b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</a:b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Click to add/delete flight segments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BAFC458-86CE-98EC-0AE9-2B879BFA9511}"/>
              </a:ext>
            </a:extLst>
          </p:cNvPr>
          <p:cNvSpPr txBox="1">
            <a:spLocks/>
          </p:cNvSpPr>
          <p:nvPr/>
        </p:nvSpPr>
        <p:spPr>
          <a:xfrm>
            <a:off x="1972927" y="125505"/>
            <a:ext cx="4237374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BOOKING FLIGHTS – SEARCH CRITERIA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168856-1B7C-10C1-293C-CDBAB4C0226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8257" flipH="1">
            <a:off x="9547662" y="2799654"/>
            <a:ext cx="876948" cy="876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37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B29937-43A1-3C42-5EF5-71E6224B8B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312989-36A3-6280-D1F0-B2382B325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49401"/>
            <a:ext cx="12192000" cy="5085856"/>
          </a:xfrm>
          <a:prstGeom prst="rect">
            <a:avLst/>
          </a:prstGeom>
        </p:spPr>
      </p:pic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582A3284-5BB0-8423-CA65-22B1D9F4865F}"/>
              </a:ext>
            </a:extLst>
          </p:cNvPr>
          <p:cNvSpPr/>
          <p:nvPr/>
        </p:nvSpPr>
        <p:spPr>
          <a:xfrm>
            <a:off x="4133026" y="4534424"/>
            <a:ext cx="3121792" cy="160083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  <a:t>Passenger Type:</a:t>
            </a:r>
          </a:p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Max 9 pax in 1 booking: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Adult (ADT)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Child (CHD)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Infant (INF)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Special PTCs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EC4410-849D-23A2-D39A-96A24FFCA87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8257" flipH="1">
            <a:off x="3213226" y="5140896"/>
            <a:ext cx="876948" cy="87694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6268FBB-D90B-EEBE-9398-FF7F9B87392B}"/>
              </a:ext>
            </a:extLst>
          </p:cNvPr>
          <p:cNvSpPr txBox="1">
            <a:spLocks/>
          </p:cNvSpPr>
          <p:nvPr/>
        </p:nvSpPr>
        <p:spPr>
          <a:xfrm>
            <a:off x="1972927" y="125505"/>
            <a:ext cx="4237374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BOOKING FLIGHTS – SEARCH CRITERIA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82456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D118B6-FAE9-AFC8-5878-37CAD66366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BA9FE5-93F7-456B-4C9B-2C7D1CA87E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67411"/>
            <a:ext cx="12192000" cy="492317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11E7DB1-1C89-5846-3B10-3EA02E82632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8257" flipH="1">
            <a:off x="4250656" y="3877815"/>
            <a:ext cx="876948" cy="876948"/>
          </a:xfrm>
          <a:prstGeom prst="rect">
            <a:avLst/>
          </a:prstGeom>
        </p:spPr>
      </p:pic>
      <p:sp>
        <p:nvSpPr>
          <p:cNvPr id="18" name="Rectangle: Diagonal Corners Rounded 17">
            <a:extLst>
              <a:ext uri="{FF2B5EF4-FFF2-40B4-BE49-F238E27FC236}">
                <a16:creationId xmlns:a16="http://schemas.microsoft.com/office/drawing/2014/main" id="{507E53E2-0D47-0AD1-D6EB-433290B210EC}"/>
              </a:ext>
            </a:extLst>
          </p:cNvPr>
          <p:cNvSpPr/>
          <p:nvPr/>
        </p:nvSpPr>
        <p:spPr>
          <a:xfrm>
            <a:off x="2930206" y="3013570"/>
            <a:ext cx="3181515" cy="74683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  <a:t>Access code:</a:t>
            </a:r>
            <a:b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</a:b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Enter access code to unlock special/private/corporate fares</a:t>
            </a:r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D59D7268-1C5C-9BF2-B6B2-A44762F2C9A7}"/>
              </a:ext>
            </a:extLst>
          </p:cNvPr>
          <p:cNvSpPr/>
          <p:nvPr/>
        </p:nvSpPr>
        <p:spPr>
          <a:xfrm>
            <a:off x="85200" y="5501158"/>
            <a:ext cx="4006414" cy="938386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  <a:t>Currency</a:t>
            </a:r>
            <a:endParaRPr lang="en-SG" sz="1400" b="1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If the country is eligible to transact in multiple currencies, currency can be selected here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782A62-AE3E-B305-1DB9-D5FA97222D9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8257" flipH="1">
            <a:off x="2416251" y="4512759"/>
            <a:ext cx="876948" cy="876948"/>
          </a:xfrm>
          <a:prstGeom prst="rect">
            <a:avLst/>
          </a:prstGeom>
        </p:spPr>
      </p:pic>
      <p:sp>
        <p:nvSpPr>
          <p:cNvPr id="19" name="Rectangle: Diagonal Corners Rounded 18">
            <a:extLst>
              <a:ext uri="{FF2B5EF4-FFF2-40B4-BE49-F238E27FC236}">
                <a16:creationId xmlns:a16="http://schemas.microsoft.com/office/drawing/2014/main" id="{4B1BC853-6890-946A-F33B-AFDBCD128D79}"/>
              </a:ext>
            </a:extLst>
          </p:cNvPr>
          <p:cNvSpPr/>
          <p:nvPr/>
        </p:nvSpPr>
        <p:spPr>
          <a:xfrm>
            <a:off x="8692348" y="3066906"/>
            <a:ext cx="2842177" cy="74683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SG" sz="1400" b="1">
                <a:solidFill>
                  <a:schemeClr val="tx1"/>
                </a:solidFill>
                <a:latin typeface="Aptos" panose="020B0004020202020204" pitchFamily="34" charset="0"/>
              </a:rPr>
              <a:t>Promo Code:</a:t>
            </a:r>
          </a:p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Enter promo code to unlock promotional fares </a:t>
            </a:r>
          </a:p>
        </p:txBody>
      </p:sp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3A552E08-5C91-D120-8E5A-CE76913FA422}"/>
              </a:ext>
            </a:extLst>
          </p:cNvPr>
          <p:cNvSpPr/>
          <p:nvPr/>
        </p:nvSpPr>
        <p:spPr>
          <a:xfrm>
            <a:off x="5709448" y="4856381"/>
            <a:ext cx="3332480" cy="91357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  <a:t>Corporate ID:</a:t>
            </a:r>
          </a:p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Indicate corporate ID to identify this booking as a corporate booking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456664A-360E-B76C-F295-31E38F83C25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8257" flipH="1">
            <a:off x="9507612" y="3896586"/>
            <a:ext cx="876948" cy="87694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2E5B6EF-C108-5D2A-F68F-2F6C060F469B}"/>
              </a:ext>
            </a:extLst>
          </p:cNvPr>
          <p:cNvSpPr txBox="1">
            <a:spLocks/>
          </p:cNvSpPr>
          <p:nvPr/>
        </p:nvSpPr>
        <p:spPr>
          <a:xfrm>
            <a:off x="1972927" y="125505"/>
            <a:ext cx="4237374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BOOKING FLIGHTS – SEARCH CRITERIA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461DEC-1BC4-B6FB-7620-F9C1A79A0DE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8257" flipH="1">
            <a:off x="6879134" y="3877815"/>
            <a:ext cx="876948" cy="876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076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2AC0E2-BC7C-DEDA-06EC-2914FFFDB0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A44A095-982D-4D99-0F87-C4B7AF6477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67411"/>
            <a:ext cx="12192000" cy="49231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1459DCE-D143-4BD6-5157-0DC5029B28F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8257" flipH="1">
            <a:off x="2470287" y="5054265"/>
            <a:ext cx="876948" cy="876948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B592AE5F-1F92-F2ED-F136-FEE9B8CEA5AF}"/>
              </a:ext>
            </a:extLst>
          </p:cNvPr>
          <p:cNvSpPr/>
          <p:nvPr/>
        </p:nvSpPr>
        <p:spPr>
          <a:xfrm>
            <a:off x="1278081" y="3747993"/>
            <a:ext cx="4937872" cy="1184036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  <a:t>Frequent flyer </a:t>
            </a:r>
            <a:r>
              <a:rPr lang="en-US" sz="1400" b="1" err="1">
                <a:solidFill>
                  <a:schemeClr val="tx1"/>
                </a:solidFill>
                <a:latin typeface="Aptos" panose="020B0004020202020204" pitchFamily="34" charset="0"/>
              </a:rPr>
              <a:t>programme</a:t>
            </a:r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  <a:t>:</a:t>
            </a:r>
            <a:endParaRPr lang="en-SG" sz="1400" b="1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Indicate the frequent flyer programme (if any)</a:t>
            </a:r>
          </a:p>
          <a:p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Note:</a:t>
            </a:r>
          </a:p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KF number must match FNAME/LNAME/DOB for KF accruals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113A2B2-7B28-D4A9-DFCE-FC3DA029934A}"/>
              </a:ext>
            </a:extLst>
          </p:cNvPr>
          <p:cNvSpPr txBox="1">
            <a:spLocks/>
          </p:cNvSpPr>
          <p:nvPr/>
        </p:nvSpPr>
        <p:spPr>
          <a:xfrm>
            <a:off x="1972927" y="125505"/>
            <a:ext cx="4237374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BOOKING FLIGHTS – SEARCH CRITERIA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839641-474D-704F-C4BA-FC497844D1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7459" y="5248105"/>
            <a:ext cx="5848350" cy="13716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5451019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2AC0E2-BC7C-DEDA-06EC-2914FFFDB0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9E2ACD8-2361-0C68-30E1-97E19D941F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811" y="915891"/>
            <a:ext cx="10900374" cy="59421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1459DCE-D143-4BD6-5157-0DC5029B28F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8257" flipH="1">
            <a:off x="9550816" y="2517969"/>
            <a:ext cx="876948" cy="876948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B592AE5F-1F92-F2ED-F136-FEE9B8CEA5AF}"/>
              </a:ext>
            </a:extLst>
          </p:cNvPr>
          <p:cNvSpPr/>
          <p:nvPr/>
        </p:nvSpPr>
        <p:spPr>
          <a:xfrm>
            <a:off x="3165473" y="4673600"/>
            <a:ext cx="5861051" cy="1420497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/>
            <a:r>
              <a:rPr lang="en-US" sz="1400" b="1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Stopover:</a:t>
            </a:r>
          </a:p>
          <a:p>
            <a:pPr algn="l" rtl="0" fontAlgn="base"/>
            <a:r>
              <a:rPr lang="en-US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Agents can now indicate desired stop and duration of stopover at the search page for each bound</a:t>
            </a:r>
            <a:r>
              <a:rPr lang="en-US" sz="14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algn="l" rtl="0" fontAlgn="base"/>
            <a:endParaRPr lang="en-US" sz="1400" b="0" i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algn="l" rtl="0" fontAlgn="base"/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However, this d</a:t>
            </a:r>
            <a:r>
              <a:rPr lang="en-US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oes not apply for </a:t>
            </a:r>
            <a:r>
              <a:rPr lang="en-US" sz="1400" b="0" i="0" u="none" strike="noStrike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reshop</a:t>
            </a:r>
            <a:r>
              <a:rPr lang="en-US" sz="14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 (reissuance/revalidation)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113A2B2-7B28-D4A9-DFCE-FC3DA029934A}"/>
              </a:ext>
            </a:extLst>
          </p:cNvPr>
          <p:cNvSpPr txBox="1">
            <a:spLocks/>
          </p:cNvSpPr>
          <p:nvPr/>
        </p:nvSpPr>
        <p:spPr>
          <a:xfrm>
            <a:off x="1972927" y="125505"/>
            <a:ext cx="4237374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BOOKING FLIGHTS – STOPOVER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65105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2AC0E2-BC7C-DEDA-06EC-2914FFFDB0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C54C796-A864-4EC2-1F72-E927B658C3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411" y="946653"/>
            <a:ext cx="10545177" cy="59113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1459DCE-D143-4BD6-5157-0DC5029B28F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8257" flipH="1">
            <a:off x="9967275" y="2434639"/>
            <a:ext cx="876948" cy="876948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B592AE5F-1F92-F2ED-F136-FEE9B8CEA5AF}"/>
              </a:ext>
            </a:extLst>
          </p:cNvPr>
          <p:cNvSpPr/>
          <p:nvPr/>
        </p:nvSpPr>
        <p:spPr>
          <a:xfrm>
            <a:off x="1016233" y="3902326"/>
            <a:ext cx="4126136" cy="2893825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/>
            <a:r>
              <a:rPr lang="en-US" sz="1400" b="1">
                <a:solidFill>
                  <a:srgbClr val="000000"/>
                </a:solidFill>
                <a:latin typeface="Aptos" panose="020B0004020202020204" pitchFamily="34" charset="0"/>
              </a:rPr>
              <a:t>Time Field</a:t>
            </a:r>
            <a:r>
              <a:rPr lang="en-US" sz="1400" b="1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:</a:t>
            </a:r>
          </a:p>
          <a:p>
            <a:pPr algn="l" rtl="0" fontAlgn="base"/>
            <a:r>
              <a:rPr lang="en-SG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Agents can specify flight time when searching for a flight to see flights within a certain window</a:t>
            </a:r>
            <a:r>
              <a:rPr lang="en-US" sz="14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algn="l" rtl="0" fontAlgn="base"/>
            <a:endParaRPr lang="en-US" sz="1400" b="0" i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algn="l" rtl="0" fontAlgn="base"/>
            <a:r>
              <a:rPr lang="en-SG" sz="1400">
                <a:solidFill>
                  <a:srgbClr val="000000"/>
                </a:solidFill>
                <a:latin typeface="Aptos" panose="020B0004020202020204" pitchFamily="34" charset="0"/>
              </a:rPr>
              <a:t>Indicate</a:t>
            </a:r>
            <a:r>
              <a:rPr lang="en-SG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desired flight time </a:t>
            </a:r>
          </a:p>
          <a:p>
            <a:pPr algn="l" rtl="0" fontAlgn="base"/>
            <a:endParaRPr lang="en-SG" sz="1400" b="0" i="0" u="none" strike="noStrike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algn="l" rtl="0" fontAlgn="base"/>
            <a:r>
              <a:rPr lang="en-SG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Indicate flexible time </a:t>
            </a:r>
            <a:r>
              <a:rPr lang="en-US" sz="14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How many hours before</a:t>
            </a:r>
            <a:r>
              <a:rPr lang="en-US" sz="14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How many hours after</a:t>
            </a:r>
            <a:r>
              <a:rPr lang="en-US" sz="14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E.g. 12pm +/- 6h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SG" sz="1400">
              <a:solidFill>
                <a:srgbClr val="000000"/>
              </a:solidFill>
              <a:highlight>
                <a:srgbClr val="F5F5F5"/>
              </a:highlight>
              <a:latin typeface="Aptos" panose="020B0004020202020204" pitchFamily="34" charset="0"/>
            </a:endParaRPr>
          </a:p>
          <a:p>
            <a:pPr fontAlgn="base"/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This d</a:t>
            </a:r>
            <a:r>
              <a:rPr lang="en-US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oes not apply for </a:t>
            </a:r>
            <a:r>
              <a:rPr lang="en-US" sz="1400" b="0" i="0" u="none" strike="noStrike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reshop</a:t>
            </a:r>
            <a:r>
              <a:rPr lang="en-US" sz="14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  <a:endParaRPr lang="en-US" sz="1400" b="0" i="0">
              <a:solidFill>
                <a:srgbClr val="000000"/>
              </a:solidFill>
              <a:effectLst/>
              <a:highlight>
                <a:srgbClr val="F5F5F5"/>
              </a:highlight>
              <a:latin typeface="Aptos" panose="020B00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113A2B2-7B28-D4A9-DFCE-FC3DA029934A}"/>
              </a:ext>
            </a:extLst>
          </p:cNvPr>
          <p:cNvSpPr txBox="1">
            <a:spLocks/>
          </p:cNvSpPr>
          <p:nvPr/>
        </p:nvSpPr>
        <p:spPr>
          <a:xfrm>
            <a:off x="1972927" y="125505"/>
            <a:ext cx="4237374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BOOKING FLIGHTS – TIME FIELD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18619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21F217D-4398-E7C6-189D-D987D8EE50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0251" y="1624649"/>
            <a:ext cx="8412480" cy="17475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0CB113-9E28-2868-188F-B805FD6F13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2614" y="4376662"/>
            <a:ext cx="8412480" cy="1735370"/>
          </a:xfrm>
          <a:prstGeom prst="rect">
            <a:avLst/>
          </a:prstGeom>
        </p:spPr>
      </p:pic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40D15E12-B7F1-4E68-B2AA-42EDDD14460F}"/>
              </a:ext>
            </a:extLst>
          </p:cNvPr>
          <p:cNvSpPr/>
          <p:nvPr/>
        </p:nvSpPr>
        <p:spPr>
          <a:xfrm>
            <a:off x="171398" y="1519086"/>
            <a:ext cx="3114727" cy="459294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After performing a search, the available flight offers will be displayed</a:t>
            </a:r>
          </a:p>
          <a:p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Agents can also choose to perform a flexible search to view the lowest fares. </a:t>
            </a:r>
          </a:p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The window of flexible search depends on the type of itinerary searched</a:t>
            </a:r>
            <a:b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</a:b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One-way: +/- 7 days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2 bounds: +/- 3 days</a:t>
            </a:r>
            <a:endParaRPr lang="en-SG" sz="1400" b="1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3 bounds or more: No flexible search available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80ECECCE-3444-4414-A860-0B1A7A2D3F06}"/>
              </a:ext>
            </a:extLst>
          </p:cNvPr>
          <p:cNvSpPr txBox="1">
            <a:spLocks/>
          </p:cNvSpPr>
          <p:nvPr/>
        </p:nvSpPr>
        <p:spPr>
          <a:xfrm>
            <a:off x="1972028" y="134383"/>
            <a:ext cx="4228748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BOOKING FLIGHTS – FLEXIBLE SEARCH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2DF6BF52-64AB-FE11-0333-DD876D82138B}"/>
              </a:ext>
            </a:extLst>
          </p:cNvPr>
          <p:cNvSpPr/>
          <p:nvPr/>
        </p:nvSpPr>
        <p:spPr>
          <a:xfrm>
            <a:off x="3557366" y="1244865"/>
            <a:ext cx="4785613" cy="350914"/>
          </a:xfrm>
          <a:prstGeom prst="round2Diag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Example 1: SIN-BKK</a:t>
            </a:r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74A73450-E12E-B62E-17B9-6155EE8DEEFF}"/>
              </a:ext>
            </a:extLst>
          </p:cNvPr>
          <p:cNvSpPr/>
          <p:nvPr/>
        </p:nvSpPr>
        <p:spPr>
          <a:xfrm>
            <a:off x="3604991" y="4004282"/>
            <a:ext cx="4785613" cy="350914"/>
          </a:xfrm>
          <a:prstGeom prst="round2Diag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Example 2: SIN-BKK, BKK-SIN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E0ED263-64B0-D42C-3C5E-219132351FE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11400874" y="1801201"/>
            <a:ext cx="737611" cy="737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72005A-D414-3B07-D9A4-1AA73C77382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11400878" y="4593014"/>
            <a:ext cx="737611" cy="73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06822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>
            <a:extLst>
              <a:ext uri="{FF2B5EF4-FFF2-40B4-BE49-F238E27FC236}">
                <a16:creationId xmlns:a16="http://schemas.microsoft.com/office/drawing/2014/main" id="{20628F9D-AEBF-CEDC-76EF-E5363E3F07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323" y="2882006"/>
            <a:ext cx="11350906" cy="2490772"/>
          </a:xfrm>
          <a:prstGeom prst="rect">
            <a:avLst/>
          </a:prstGeom>
        </p:spPr>
      </p:pic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1F459347-A170-4B52-8B81-BE5489632E8D}"/>
              </a:ext>
            </a:extLst>
          </p:cNvPr>
          <p:cNvSpPr/>
          <p:nvPr/>
        </p:nvSpPr>
        <p:spPr>
          <a:xfrm>
            <a:off x="788866" y="1221930"/>
            <a:ext cx="5671717" cy="142800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One-way: +/- 7 days flexible search</a:t>
            </a:r>
          </a:p>
          <a:p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E.g. SIN-BKK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Lowest fare has a yellow marker appended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​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Select the desired departure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 date to view offers for that date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53C96463-140B-45AA-BBED-B0FDB7412457}"/>
              </a:ext>
            </a:extLst>
          </p:cNvPr>
          <p:cNvCxnSpPr>
            <a:cxnSpLocks/>
          </p:cNvCxnSpPr>
          <p:nvPr/>
        </p:nvCxnSpPr>
        <p:spPr>
          <a:xfrm flipH="1">
            <a:off x="1271872" y="5677929"/>
            <a:ext cx="7668928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528328F-9E9C-4DF2-9A84-B0E04E3756BD}"/>
              </a:ext>
            </a:extLst>
          </p:cNvPr>
          <p:cNvSpPr txBox="1"/>
          <p:nvPr/>
        </p:nvSpPr>
        <p:spPr>
          <a:xfrm>
            <a:off x="8267393" y="4993977"/>
            <a:ext cx="20095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1200" b="1" i="0">
                <a:solidFill>
                  <a:schemeClr val="accent1"/>
                </a:solidFill>
                <a:effectLst/>
                <a:latin typeface="Aptos" panose="020B0004020202020204" pitchFamily="34" charset="0"/>
              </a:rPr>
              <a:t>Dep. date searched </a:t>
            </a:r>
            <a:endParaRPr lang="en-SG" sz="1200" b="1">
              <a:solidFill>
                <a:schemeClr val="accent1"/>
              </a:solidFill>
              <a:latin typeface="Aptos" panose="020B00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11BD7BA-C44C-40D5-8EDC-F1AD202B64D3}"/>
              </a:ext>
            </a:extLst>
          </p:cNvPr>
          <p:cNvSpPr txBox="1"/>
          <p:nvPr/>
        </p:nvSpPr>
        <p:spPr>
          <a:xfrm>
            <a:off x="411694" y="5539429"/>
            <a:ext cx="75434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200" b="1" i="0">
                <a:solidFill>
                  <a:schemeClr val="accent1"/>
                </a:solidFill>
                <a:effectLst/>
                <a:latin typeface="Aptos" panose="020B0004020202020204" pitchFamily="34" charset="0"/>
              </a:rPr>
              <a:t>- 7 days</a:t>
            </a:r>
            <a:endParaRPr lang="en-SG" sz="1200" b="1">
              <a:solidFill>
                <a:schemeClr val="accent1"/>
              </a:solidFill>
              <a:latin typeface="Aptos" panose="020B0004020202020204" pitchFamily="34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D56547F-62EA-3463-1082-DBCB5EFCCE3B}"/>
              </a:ext>
            </a:extLst>
          </p:cNvPr>
          <p:cNvCxnSpPr>
            <a:cxnSpLocks/>
          </p:cNvCxnSpPr>
          <p:nvPr/>
        </p:nvCxnSpPr>
        <p:spPr>
          <a:xfrm>
            <a:off x="9855200" y="5677928"/>
            <a:ext cx="1124500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3DC31C3-056B-B32D-E7B4-BB30A6DF0184}"/>
              </a:ext>
            </a:extLst>
          </p:cNvPr>
          <p:cNvSpPr txBox="1"/>
          <p:nvPr/>
        </p:nvSpPr>
        <p:spPr>
          <a:xfrm>
            <a:off x="11161786" y="5539429"/>
            <a:ext cx="75434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200" b="1">
                <a:solidFill>
                  <a:schemeClr val="accent1"/>
                </a:solidFill>
                <a:latin typeface="Aptos" panose="020B0004020202020204" pitchFamily="34" charset="0"/>
              </a:rPr>
              <a:t>+</a:t>
            </a:r>
            <a:r>
              <a:rPr lang="en-SG" sz="1200" b="1" i="0">
                <a:solidFill>
                  <a:schemeClr val="accent1"/>
                </a:solidFill>
                <a:effectLst/>
                <a:latin typeface="Aptos" panose="020B0004020202020204" pitchFamily="34" charset="0"/>
              </a:rPr>
              <a:t> 7 days</a:t>
            </a:r>
            <a:endParaRPr lang="en-SG" sz="1200" b="1">
              <a:solidFill>
                <a:schemeClr val="accent1"/>
              </a:solidFill>
              <a:latin typeface="Aptos" panose="020B00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8DCFBF-A349-DEE2-DBCF-9032A7838E2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8257" flipH="1">
            <a:off x="9716795" y="4555502"/>
            <a:ext cx="876948" cy="87694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02616AD-39B7-7E21-D27B-FB07CB72B065}"/>
              </a:ext>
            </a:extLst>
          </p:cNvPr>
          <p:cNvSpPr txBox="1">
            <a:spLocks/>
          </p:cNvSpPr>
          <p:nvPr/>
        </p:nvSpPr>
        <p:spPr>
          <a:xfrm>
            <a:off x="1972028" y="134383"/>
            <a:ext cx="4228748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BOOKING FLIGHTS – FLEXIBLE SEARCH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2233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6126D78-F9F2-8A9B-84EF-9A4999A2EE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102" y="1119848"/>
            <a:ext cx="4886434" cy="540013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21DE1FC-68AF-4045-9772-891323CE05B9}"/>
              </a:ext>
            </a:extLst>
          </p:cNvPr>
          <p:cNvSpPr/>
          <p:nvPr/>
        </p:nvSpPr>
        <p:spPr>
          <a:xfrm>
            <a:off x="4068147" y="6540759"/>
            <a:ext cx="4021494" cy="3172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58" name="Hexagon 57">
            <a:extLst>
              <a:ext uri="{FF2B5EF4-FFF2-40B4-BE49-F238E27FC236}">
                <a16:creationId xmlns:a16="http://schemas.microsoft.com/office/drawing/2014/main" id="{E0CCB10E-8A14-4E65-924E-359DFDE330B1}"/>
              </a:ext>
            </a:extLst>
          </p:cNvPr>
          <p:cNvSpPr/>
          <p:nvPr/>
        </p:nvSpPr>
        <p:spPr>
          <a:xfrm>
            <a:off x="10587574" y="399251"/>
            <a:ext cx="575724" cy="496314"/>
          </a:xfrm>
          <a:prstGeom prst="hexagon">
            <a:avLst/>
          </a:prstGeom>
          <a:solidFill>
            <a:schemeClr val="accent5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59" name="Hexagon 58">
            <a:extLst>
              <a:ext uri="{FF2B5EF4-FFF2-40B4-BE49-F238E27FC236}">
                <a16:creationId xmlns:a16="http://schemas.microsoft.com/office/drawing/2014/main" id="{A40512C3-5638-41A1-BD53-CFD4D4801FD2}"/>
              </a:ext>
            </a:extLst>
          </p:cNvPr>
          <p:cNvSpPr/>
          <p:nvPr/>
        </p:nvSpPr>
        <p:spPr>
          <a:xfrm>
            <a:off x="11535799" y="399252"/>
            <a:ext cx="573997" cy="496314"/>
          </a:xfrm>
          <a:prstGeom prst="hexagon">
            <a:avLst/>
          </a:prstGeom>
          <a:solidFill>
            <a:schemeClr val="accent3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98A0953F-BC9A-45EF-BB6F-6444D8C1C9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4825" y="137845"/>
            <a:ext cx="567625" cy="494170"/>
          </a:xfrm>
          <a:prstGeom prst="hexagon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21F8514-C34D-4542-91E0-8F8325E1FD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21768" y="133082"/>
            <a:ext cx="566307" cy="498974"/>
          </a:xfrm>
          <a:prstGeom prst="hexagon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36688FC-DF27-47CE-AD0A-D61EA8F81ECC}"/>
              </a:ext>
            </a:extLst>
          </p:cNvPr>
          <p:cNvSpPr/>
          <p:nvPr/>
        </p:nvSpPr>
        <p:spPr>
          <a:xfrm>
            <a:off x="2008962" y="189768"/>
            <a:ext cx="31101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spc="300">
                <a:solidFill>
                  <a:srgbClr val="002060"/>
                </a:solidFill>
                <a:latin typeface="Century Gothic"/>
              </a:rPr>
              <a:t>SERVICE REQUEST FORMS</a:t>
            </a:r>
            <a:endParaRPr lang="en-SG" sz="1400" b="1" spc="300">
              <a:solidFill>
                <a:srgbClr val="002060"/>
              </a:solidFill>
              <a:latin typeface="Century Gothic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FB22CF7-C1C6-4448-A120-1C1C82C79872}"/>
              </a:ext>
            </a:extLst>
          </p:cNvPr>
          <p:cNvSpPr/>
          <p:nvPr/>
        </p:nvSpPr>
        <p:spPr>
          <a:xfrm>
            <a:off x="5574938" y="1146849"/>
            <a:ext cx="5960861" cy="512185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en-US" sz="220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Service Requests are split into 4 categories:</a:t>
            </a:r>
          </a:p>
          <a:p>
            <a:pPr marL="342900" indent="-342900" fontAlgn="base">
              <a:lnSpc>
                <a:spcPct val="150000"/>
              </a:lnSpc>
              <a:buFont typeface="+mj-lt"/>
              <a:buAutoNum type="arabicPeriod"/>
            </a:pPr>
            <a:r>
              <a:rPr lang="en-US" sz="220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Waiver Request</a:t>
            </a:r>
          </a:p>
          <a:p>
            <a:pPr marL="800100" lvl="1" indent="-3429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Waive fees for </a:t>
            </a:r>
            <a:r>
              <a:rPr lang="en-US" sz="2200" b="1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Itinerary Changes </a:t>
            </a:r>
            <a:r>
              <a:rPr lang="en-US" sz="220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(Reissuance)</a:t>
            </a:r>
          </a:p>
          <a:p>
            <a:pPr marL="800100" lvl="1" indent="-3429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Waive fees for </a:t>
            </a:r>
            <a:r>
              <a:rPr lang="en-US" sz="2200" b="1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Ticket Refunds</a:t>
            </a:r>
            <a:endParaRPr lang="en-US" sz="2200">
              <a:solidFill>
                <a:srgbClr val="002060"/>
              </a:solidFill>
              <a:latin typeface="Aptos" panose="020B0004020202020204" pitchFamily="34" charset="0"/>
              <a:cs typeface="Calibri Light"/>
            </a:endParaRPr>
          </a:p>
          <a:p>
            <a:pPr marL="342900" indent="-342900" fontAlgn="base">
              <a:lnSpc>
                <a:spcPct val="150000"/>
              </a:lnSpc>
              <a:buFont typeface="+mj-lt"/>
              <a:buAutoNum type="arabicPeriod"/>
            </a:pPr>
            <a:r>
              <a:rPr lang="en-US" sz="220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Service Request</a:t>
            </a:r>
          </a:p>
          <a:p>
            <a:pPr marL="800100" lvl="1" indent="-3429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Extend </a:t>
            </a:r>
            <a:r>
              <a:rPr lang="en-US" sz="2200" b="1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Ticketing Time Limit </a:t>
            </a:r>
            <a:r>
              <a:rPr lang="en-US" sz="220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(TTL)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b="1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Name Error Correction</a:t>
            </a:r>
            <a:endParaRPr lang="en-US" sz="2200">
              <a:solidFill>
                <a:srgbClr val="002060"/>
              </a:solidFill>
              <a:latin typeface="Aptos" panose="020B0004020202020204" pitchFamily="34" charset="0"/>
              <a:cs typeface="Calibri Light"/>
            </a:endParaRPr>
          </a:p>
          <a:p>
            <a:pPr marL="800100" lvl="1" indent="-3429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Apply for </a:t>
            </a:r>
            <a:r>
              <a:rPr lang="en-US" sz="2200" b="1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Waitlist Confirmation</a:t>
            </a:r>
            <a:r>
              <a:rPr lang="en-US" sz="220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 (DAPO)</a:t>
            </a:r>
          </a:p>
          <a:p>
            <a:pPr marL="342900" indent="-342900" fontAlgn="base">
              <a:lnSpc>
                <a:spcPct val="150000"/>
              </a:lnSpc>
              <a:buFont typeface="+mj-lt"/>
              <a:buAutoNum type="arabicPeriod"/>
            </a:pPr>
            <a:r>
              <a:rPr lang="en-US" sz="220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General Form*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019C2A4-8DA8-F9A1-A482-FF3296B58CDA}"/>
              </a:ext>
            </a:extLst>
          </p:cNvPr>
          <p:cNvSpPr/>
          <p:nvPr/>
        </p:nvSpPr>
        <p:spPr>
          <a:xfrm>
            <a:off x="6793992" y="6561534"/>
            <a:ext cx="5413593" cy="3172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i="1">
                <a:solidFill>
                  <a:schemeClr val="tx1"/>
                </a:solidFill>
                <a:latin typeface="Aptos" panose="020B0004020202020204" pitchFamily="34" charset="0"/>
              </a:rPr>
              <a:t>*Non-IATA/TIDS agents will only be able to submit the General Form</a:t>
            </a:r>
            <a:endParaRPr lang="en-SG" sz="1400" i="1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88586C-C631-6D04-0C04-5848BC511879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2981263" y="4747432"/>
            <a:ext cx="737611" cy="73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67713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D5CB665-9F8C-CA04-A94C-C1497A76FD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6172" y="2180774"/>
            <a:ext cx="8995016" cy="4537372"/>
          </a:xfrm>
          <a:prstGeom prst="rect">
            <a:avLst/>
          </a:prstGeom>
          <a:ln w="38100">
            <a:noFill/>
          </a:ln>
        </p:spPr>
      </p:pic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1F459347-A170-4B52-8B81-BE5489632E8D}"/>
              </a:ext>
            </a:extLst>
          </p:cNvPr>
          <p:cNvSpPr/>
          <p:nvPr/>
        </p:nvSpPr>
        <p:spPr>
          <a:xfrm>
            <a:off x="2064405" y="691679"/>
            <a:ext cx="5265301" cy="93919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Two bounds: +/- 3 days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​ flexible search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E.g. SIN-BKK, LON-SIN</a:t>
            </a:r>
            <a:endParaRPr lang="en-US" sz="14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Lowest fare has a yellow marker appended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​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Select desired combination of departure dates 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to view offers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1D5CAA7-A0B5-4675-BEFB-34DB60412DC3}"/>
              </a:ext>
            </a:extLst>
          </p:cNvPr>
          <p:cNvCxnSpPr>
            <a:cxnSpLocks/>
          </p:cNvCxnSpPr>
          <p:nvPr/>
        </p:nvCxnSpPr>
        <p:spPr>
          <a:xfrm flipV="1">
            <a:off x="1406205" y="3195005"/>
            <a:ext cx="0" cy="1393015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37BC44B-A1AA-186B-C998-A8E953DB284E}"/>
              </a:ext>
            </a:extLst>
          </p:cNvPr>
          <p:cNvCxnSpPr>
            <a:cxnSpLocks/>
          </p:cNvCxnSpPr>
          <p:nvPr/>
        </p:nvCxnSpPr>
        <p:spPr>
          <a:xfrm flipH="1">
            <a:off x="2923674" y="1910897"/>
            <a:ext cx="2990075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205AE88-C2FF-A021-56C8-5AD1CCC0DD31}"/>
              </a:ext>
            </a:extLst>
          </p:cNvPr>
          <p:cNvSpPr txBox="1"/>
          <p:nvPr/>
        </p:nvSpPr>
        <p:spPr>
          <a:xfrm>
            <a:off x="5683811" y="1765276"/>
            <a:ext cx="20095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1200" b="1" i="0">
                <a:solidFill>
                  <a:schemeClr val="accent1"/>
                </a:solidFill>
                <a:effectLst/>
                <a:latin typeface="Aptos" panose="020B0004020202020204" pitchFamily="34" charset="0"/>
              </a:rPr>
              <a:t>Dep. date searched </a:t>
            </a:r>
            <a:endParaRPr lang="en-SG" sz="1200" b="1">
              <a:solidFill>
                <a:schemeClr val="accent1"/>
              </a:solidFill>
              <a:latin typeface="Aptos" panose="020B00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122285-4B8C-AA68-5C51-586FB2C2358B}"/>
              </a:ext>
            </a:extLst>
          </p:cNvPr>
          <p:cNvSpPr txBox="1"/>
          <p:nvPr/>
        </p:nvSpPr>
        <p:spPr>
          <a:xfrm>
            <a:off x="2212757" y="1759980"/>
            <a:ext cx="75434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200" b="1" i="0">
                <a:solidFill>
                  <a:schemeClr val="accent1"/>
                </a:solidFill>
                <a:effectLst/>
                <a:latin typeface="Aptos" panose="020B0004020202020204" pitchFamily="34" charset="0"/>
              </a:rPr>
              <a:t>- 3 days</a:t>
            </a:r>
            <a:endParaRPr lang="en-SG" sz="1200" b="1">
              <a:solidFill>
                <a:schemeClr val="accent1"/>
              </a:solidFill>
              <a:latin typeface="Aptos" panose="020B0004020202020204" pitchFamily="34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0E324C3-2ABB-959C-9684-274A0EF04575}"/>
              </a:ext>
            </a:extLst>
          </p:cNvPr>
          <p:cNvCxnSpPr>
            <a:cxnSpLocks/>
          </p:cNvCxnSpPr>
          <p:nvPr/>
        </p:nvCxnSpPr>
        <p:spPr>
          <a:xfrm>
            <a:off x="7417324" y="1903775"/>
            <a:ext cx="3291525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0EEE92C-EA3D-7DD7-636D-5C91375EFC6F}"/>
              </a:ext>
            </a:extLst>
          </p:cNvPr>
          <p:cNvSpPr txBox="1"/>
          <p:nvPr/>
        </p:nvSpPr>
        <p:spPr>
          <a:xfrm>
            <a:off x="10787241" y="1762971"/>
            <a:ext cx="75434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200" b="1">
                <a:solidFill>
                  <a:schemeClr val="accent1"/>
                </a:solidFill>
                <a:latin typeface="Aptos" panose="020B0004020202020204" pitchFamily="34" charset="0"/>
              </a:rPr>
              <a:t>+</a:t>
            </a:r>
            <a:r>
              <a:rPr lang="en-SG" sz="1200" b="1" i="0">
                <a:solidFill>
                  <a:schemeClr val="accent1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SG" sz="1200" b="1">
                <a:solidFill>
                  <a:schemeClr val="accent1"/>
                </a:solidFill>
                <a:latin typeface="Aptos" panose="020B0004020202020204" pitchFamily="34" charset="0"/>
              </a:rPr>
              <a:t>3</a:t>
            </a:r>
            <a:r>
              <a:rPr lang="en-SG" sz="1200" b="1" i="0">
                <a:solidFill>
                  <a:schemeClr val="accent1"/>
                </a:solidFill>
                <a:effectLst/>
                <a:latin typeface="Aptos" panose="020B0004020202020204" pitchFamily="34" charset="0"/>
              </a:rPr>
              <a:t> days</a:t>
            </a:r>
            <a:endParaRPr lang="en-SG" sz="1200" b="1">
              <a:solidFill>
                <a:schemeClr val="accent1"/>
              </a:solidFill>
              <a:latin typeface="Aptos" panose="020B00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49C143D-9317-F371-F5C2-F16CEED96E2E}"/>
              </a:ext>
            </a:extLst>
          </p:cNvPr>
          <p:cNvSpPr txBox="1"/>
          <p:nvPr/>
        </p:nvSpPr>
        <p:spPr>
          <a:xfrm>
            <a:off x="447924" y="3347657"/>
            <a:ext cx="75434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200" b="1" i="0">
                <a:solidFill>
                  <a:schemeClr val="accent2">
                    <a:lumMod val="75000"/>
                  </a:schemeClr>
                </a:solidFill>
                <a:effectLst/>
                <a:latin typeface="Aptos" panose="020B0004020202020204" pitchFamily="34" charset="0"/>
              </a:rPr>
              <a:t>- 3 days</a:t>
            </a:r>
            <a:endParaRPr lang="en-SG" sz="1200" b="1">
              <a:solidFill>
                <a:schemeClr val="accent2">
                  <a:lumMod val="75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B8961FA-BA68-E95B-CB85-39C276C8D421}"/>
              </a:ext>
            </a:extLst>
          </p:cNvPr>
          <p:cNvSpPr txBox="1"/>
          <p:nvPr/>
        </p:nvSpPr>
        <p:spPr>
          <a:xfrm>
            <a:off x="-260677" y="4697521"/>
            <a:ext cx="20095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1200" b="1" i="0">
                <a:solidFill>
                  <a:schemeClr val="accent2">
                    <a:lumMod val="75000"/>
                  </a:schemeClr>
                </a:solidFill>
                <a:effectLst/>
                <a:latin typeface="Aptos" panose="020B0004020202020204" pitchFamily="34" charset="0"/>
              </a:rPr>
              <a:t>Dep. date searched </a:t>
            </a:r>
            <a:endParaRPr lang="en-SG" sz="1200" b="1">
              <a:solidFill>
                <a:schemeClr val="accent2">
                  <a:lumMod val="75000"/>
                </a:schemeClr>
              </a:solidFill>
              <a:latin typeface="Aptos" panose="020B0004020202020204" pitchFamily="34" charset="0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A5A76E5-F5B7-DA9D-2545-8C423A90A568}"/>
              </a:ext>
            </a:extLst>
          </p:cNvPr>
          <p:cNvCxnSpPr>
            <a:cxnSpLocks/>
          </p:cNvCxnSpPr>
          <p:nvPr/>
        </p:nvCxnSpPr>
        <p:spPr>
          <a:xfrm>
            <a:off x="1406205" y="5116792"/>
            <a:ext cx="0" cy="1348328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2A5FB4A7-148F-5414-F2DF-D976BA8E11A1}"/>
              </a:ext>
            </a:extLst>
          </p:cNvPr>
          <p:cNvSpPr txBox="1"/>
          <p:nvPr/>
        </p:nvSpPr>
        <p:spPr>
          <a:xfrm>
            <a:off x="445791" y="6168638"/>
            <a:ext cx="75434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200" b="1">
                <a:solidFill>
                  <a:schemeClr val="accent2">
                    <a:lumMod val="75000"/>
                  </a:schemeClr>
                </a:solidFill>
                <a:latin typeface="Aptos" panose="020B0004020202020204" pitchFamily="34" charset="0"/>
              </a:rPr>
              <a:t>+</a:t>
            </a:r>
            <a:r>
              <a:rPr lang="en-SG" sz="1200" b="1" i="0">
                <a:solidFill>
                  <a:schemeClr val="accent2">
                    <a:lumMod val="75000"/>
                  </a:schemeClr>
                </a:solidFill>
                <a:effectLst/>
                <a:latin typeface="Aptos" panose="020B0004020202020204" pitchFamily="34" charset="0"/>
              </a:rPr>
              <a:t> 3 days</a:t>
            </a:r>
            <a:endParaRPr lang="en-SG" sz="1200" b="1">
              <a:solidFill>
                <a:schemeClr val="accent2">
                  <a:lumMod val="75000"/>
                </a:schemeClr>
              </a:solidFill>
              <a:latin typeface="Aptos" panose="020B00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13DE6D-4681-DF63-2838-D5F7E39B37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4116" y="2478805"/>
            <a:ext cx="1218230" cy="198493"/>
          </a:xfrm>
          <a:prstGeom prst="rect">
            <a:avLst/>
          </a:prstGeom>
        </p:spPr>
      </p:pic>
      <p:sp>
        <p:nvSpPr>
          <p:cNvPr id="29" name="Right Triangle 28">
            <a:extLst>
              <a:ext uri="{FF2B5EF4-FFF2-40B4-BE49-F238E27FC236}">
                <a16:creationId xmlns:a16="http://schemas.microsoft.com/office/drawing/2014/main" id="{9F71FD72-40B0-61A7-9013-0F441E1EB1FA}"/>
              </a:ext>
            </a:extLst>
          </p:cNvPr>
          <p:cNvSpPr/>
          <p:nvPr/>
        </p:nvSpPr>
        <p:spPr>
          <a:xfrm flipV="1">
            <a:off x="2914147" y="4117050"/>
            <a:ext cx="226612" cy="226612"/>
          </a:xfrm>
          <a:prstGeom prst="rtTriangle">
            <a:avLst/>
          </a:prstGeom>
          <a:solidFill>
            <a:srgbClr val="F18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3D12461-21FE-22F0-B291-20802DC04CEF}"/>
              </a:ext>
            </a:extLst>
          </p:cNvPr>
          <p:cNvSpPr txBox="1">
            <a:spLocks/>
          </p:cNvSpPr>
          <p:nvPr/>
        </p:nvSpPr>
        <p:spPr>
          <a:xfrm>
            <a:off x="1972028" y="134383"/>
            <a:ext cx="4228748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BOOKING FLIGHTS – FLEXIBLE SEARCH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DA907FD2-07A2-1A90-1640-689184DFAEC0}"/>
              </a:ext>
            </a:extLst>
          </p:cNvPr>
          <p:cNvSpPr/>
          <p:nvPr/>
        </p:nvSpPr>
        <p:spPr>
          <a:xfrm flipV="1">
            <a:off x="2914147" y="5520230"/>
            <a:ext cx="226612" cy="226612"/>
          </a:xfrm>
          <a:prstGeom prst="rtTriangle">
            <a:avLst/>
          </a:prstGeom>
          <a:solidFill>
            <a:srgbClr val="F18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CBA882D0-49D5-A7D4-287F-0D09E1E28CE0}"/>
              </a:ext>
            </a:extLst>
          </p:cNvPr>
          <p:cNvSpPr/>
          <p:nvPr/>
        </p:nvSpPr>
        <p:spPr>
          <a:xfrm flipV="1">
            <a:off x="2914147" y="5985867"/>
            <a:ext cx="226612" cy="226612"/>
          </a:xfrm>
          <a:prstGeom prst="rtTriangle">
            <a:avLst/>
          </a:prstGeom>
          <a:solidFill>
            <a:srgbClr val="F18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A2EEEF9F-2A7A-3DCE-ACAD-B4341B3C5178}"/>
              </a:ext>
            </a:extLst>
          </p:cNvPr>
          <p:cNvSpPr/>
          <p:nvPr/>
        </p:nvSpPr>
        <p:spPr>
          <a:xfrm flipV="1">
            <a:off x="3988094" y="4117050"/>
            <a:ext cx="226612" cy="226612"/>
          </a:xfrm>
          <a:prstGeom prst="rtTriangle">
            <a:avLst/>
          </a:prstGeom>
          <a:solidFill>
            <a:srgbClr val="F18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5" name="Right Triangle 14">
            <a:extLst>
              <a:ext uri="{FF2B5EF4-FFF2-40B4-BE49-F238E27FC236}">
                <a16:creationId xmlns:a16="http://schemas.microsoft.com/office/drawing/2014/main" id="{C4723F82-DE33-D183-83B6-CED7083C1C47}"/>
              </a:ext>
            </a:extLst>
          </p:cNvPr>
          <p:cNvSpPr/>
          <p:nvPr/>
        </p:nvSpPr>
        <p:spPr>
          <a:xfrm flipV="1">
            <a:off x="3988094" y="5520230"/>
            <a:ext cx="226612" cy="226612"/>
          </a:xfrm>
          <a:prstGeom prst="rtTriangle">
            <a:avLst/>
          </a:prstGeom>
          <a:solidFill>
            <a:srgbClr val="F18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6" name="Right Triangle 15">
            <a:extLst>
              <a:ext uri="{FF2B5EF4-FFF2-40B4-BE49-F238E27FC236}">
                <a16:creationId xmlns:a16="http://schemas.microsoft.com/office/drawing/2014/main" id="{FF54FC29-7C8E-ABF3-BFBA-8873C848B14D}"/>
              </a:ext>
            </a:extLst>
          </p:cNvPr>
          <p:cNvSpPr/>
          <p:nvPr/>
        </p:nvSpPr>
        <p:spPr>
          <a:xfrm flipV="1">
            <a:off x="3988094" y="5985867"/>
            <a:ext cx="226612" cy="226612"/>
          </a:xfrm>
          <a:prstGeom prst="rtTriangle">
            <a:avLst/>
          </a:prstGeom>
          <a:solidFill>
            <a:srgbClr val="F18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7" name="Right Triangle 16">
            <a:extLst>
              <a:ext uri="{FF2B5EF4-FFF2-40B4-BE49-F238E27FC236}">
                <a16:creationId xmlns:a16="http://schemas.microsoft.com/office/drawing/2014/main" id="{CA0162F1-33FF-4154-8BC4-196B6CECE13C}"/>
              </a:ext>
            </a:extLst>
          </p:cNvPr>
          <p:cNvSpPr/>
          <p:nvPr/>
        </p:nvSpPr>
        <p:spPr>
          <a:xfrm flipV="1">
            <a:off x="5072250" y="4117050"/>
            <a:ext cx="226612" cy="226612"/>
          </a:xfrm>
          <a:prstGeom prst="rtTriangle">
            <a:avLst/>
          </a:prstGeom>
          <a:solidFill>
            <a:srgbClr val="F18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C10AC56E-99A2-77CF-14F8-10A0475529C8}"/>
              </a:ext>
            </a:extLst>
          </p:cNvPr>
          <p:cNvSpPr/>
          <p:nvPr/>
        </p:nvSpPr>
        <p:spPr>
          <a:xfrm flipV="1">
            <a:off x="5072250" y="5520230"/>
            <a:ext cx="226612" cy="226612"/>
          </a:xfrm>
          <a:prstGeom prst="rtTriangle">
            <a:avLst/>
          </a:prstGeom>
          <a:solidFill>
            <a:srgbClr val="F18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0B83E06B-4BB7-E366-B26E-9FE14BD1D351}"/>
              </a:ext>
            </a:extLst>
          </p:cNvPr>
          <p:cNvSpPr/>
          <p:nvPr/>
        </p:nvSpPr>
        <p:spPr>
          <a:xfrm flipV="1">
            <a:off x="5072250" y="5985867"/>
            <a:ext cx="226612" cy="226612"/>
          </a:xfrm>
          <a:prstGeom prst="rtTriangle">
            <a:avLst/>
          </a:prstGeom>
          <a:solidFill>
            <a:srgbClr val="F18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2" name="Right Triangle 21">
            <a:extLst>
              <a:ext uri="{FF2B5EF4-FFF2-40B4-BE49-F238E27FC236}">
                <a16:creationId xmlns:a16="http://schemas.microsoft.com/office/drawing/2014/main" id="{7B0DD1D8-669A-B385-DB20-9C6888F34BF0}"/>
              </a:ext>
            </a:extLst>
          </p:cNvPr>
          <p:cNvSpPr/>
          <p:nvPr/>
        </p:nvSpPr>
        <p:spPr>
          <a:xfrm flipV="1">
            <a:off x="8297034" y="5985867"/>
            <a:ext cx="226612" cy="226612"/>
          </a:xfrm>
          <a:prstGeom prst="rtTriangle">
            <a:avLst/>
          </a:prstGeom>
          <a:solidFill>
            <a:srgbClr val="F18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6" name="Right Triangle 25">
            <a:extLst>
              <a:ext uri="{FF2B5EF4-FFF2-40B4-BE49-F238E27FC236}">
                <a16:creationId xmlns:a16="http://schemas.microsoft.com/office/drawing/2014/main" id="{81A2B67E-1B00-632D-67C2-EA06B4D2BC6D}"/>
              </a:ext>
            </a:extLst>
          </p:cNvPr>
          <p:cNvSpPr/>
          <p:nvPr/>
        </p:nvSpPr>
        <p:spPr>
          <a:xfrm flipV="1">
            <a:off x="8297034" y="5520230"/>
            <a:ext cx="226612" cy="226612"/>
          </a:xfrm>
          <a:prstGeom prst="rtTriangle">
            <a:avLst/>
          </a:prstGeom>
          <a:solidFill>
            <a:srgbClr val="F18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04DEEFB5-C812-C6FC-7963-A130838C53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4454" y="3281481"/>
            <a:ext cx="869426" cy="24719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98293C5-721F-3195-6084-8AE4666F5A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4454" y="3753921"/>
            <a:ext cx="869426" cy="24719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3DE6AD8-75BC-7A0A-10E5-84D8641BC5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4454" y="4226361"/>
            <a:ext cx="869426" cy="24719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6CEC9F9-2F28-276E-D933-3802853253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4940" y="3291021"/>
            <a:ext cx="869426" cy="2471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6B73ABD-8535-DE31-13DD-1404DE6DFB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4940" y="3762200"/>
            <a:ext cx="869426" cy="24719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CD9AE11-83D2-7B02-3AC3-73886EE51C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4328" y="4226361"/>
            <a:ext cx="869426" cy="24719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518F345-01A6-6F84-3A3D-8D84733424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8425" y="3281481"/>
            <a:ext cx="869426" cy="24719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C6E184A-CD0C-58EB-BE06-B160FF044A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8425" y="3753921"/>
            <a:ext cx="869426" cy="24719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354B2E14-5E2D-4163-1C69-36203A6218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8425" y="4226361"/>
            <a:ext cx="869426" cy="2471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6C209ED-2FAE-0D6D-75C2-408B926DCB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8425" y="4691851"/>
            <a:ext cx="869426" cy="24719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9F54B88B-2211-65FE-8239-F64CF37696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33844" y="6146118"/>
            <a:ext cx="718587" cy="13272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7D328FB-F9F4-8ED3-4A59-52786E582B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5062" y="3281481"/>
            <a:ext cx="869426" cy="247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86098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2A76BB-DFC1-393A-A64F-9C85544530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AAAA79-E47C-9E45-761E-5D6B8CC55D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3872" y="975856"/>
            <a:ext cx="8864255" cy="5882144"/>
          </a:xfrm>
          <a:prstGeom prst="rect">
            <a:avLst/>
          </a:prstGeom>
        </p:spPr>
      </p:pic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C446A483-42B6-8048-AA4F-F623DB958608}"/>
              </a:ext>
            </a:extLst>
          </p:cNvPr>
          <p:cNvSpPr/>
          <p:nvPr/>
        </p:nvSpPr>
        <p:spPr>
          <a:xfrm>
            <a:off x="5302891" y="2398979"/>
            <a:ext cx="3907784" cy="176212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Flight offers are sorted by price by default</a:t>
            </a:r>
          </a:p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Agents can change the sort option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Price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Duration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Departure/arrival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Point of stopover (sorted alphabetically)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522F180-4D3D-E49A-D2B2-CEDB79F40BD4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40341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BOOKING FLIGHTS – FLIGHT RESULTS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2DCCF5EE-9D1C-215F-00A0-151674539006}"/>
              </a:ext>
            </a:extLst>
          </p:cNvPr>
          <p:cNvSpPr/>
          <p:nvPr/>
        </p:nvSpPr>
        <p:spPr>
          <a:xfrm>
            <a:off x="3853822" y="4928404"/>
            <a:ext cx="3402961" cy="169544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Flights can also be filtered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Stops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Operating airline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Departure / arrival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Duration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Price range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953E2F-6A2A-E772-9A64-101FE99FAD65}"/>
              </a:ext>
            </a:extLst>
          </p:cNvPr>
          <p:cNvSpPr/>
          <p:nvPr/>
        </p:nvSpPr>
        <p:spPr>
          <a:xfrm>
            <a:off x="1756588" y="2301655"/>
            <a:ext cx="1888717" cy="3718899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258D6F3-507A-C226-4E13-3D5AE4E8C215}"/>
              </a:ext>
            </a:extLst>
          </p:cNvPr>
          <p:cNvSpPr/>
          <p:nvPr/>
        </p:nvSpPr>
        <p:spPr>
          <a:xfrm>
            <a:off x="3738021" y="2357437"/>
            <a:ext cx="1467722" cy="1598927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5819741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E72AE5-E8E8-7D34-57C3-6A3F4D3859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ABB79EE5-8E49-3E13-785B-A4079F91B617}"/>
              </a:ext>
            </a:extLst>
          </p:cNvPr>
          <p:cNvSpPr/>
          <p:nvPr/>
        </p:nvSpPr>
        <p:spPr>
          <a:xfrm>
            <a:off x="1664338" y="1039696"/>
            <a:ext cx="8756012" cy="90430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Flight offers of the selected cabin class up to the next cabin class will be displayed (depending on availability)</a:t>
            </a:r>
          </a:p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Select the cabin class to view offers by fare family. For each fare family, the lowest RBD offer will be displayed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4A24CE0-3CC8-788F-9617-698A78E3537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8257" flipH="1">
            <a:off x="8264451" y="2918761"/>
            <a:ext cx="696628" cy="69662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18DC4F2-58C9-5A0E-0862-856AEEA6E2D0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40341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BOOKING FLIGHTS – FLIGHT RESULTS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F41381-ED06-F51F-A4A4-6FBC6D38D3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1795" y="2016631"/>
            <a:ext cx="7301097" cy="484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51821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B3FADF-4728-646E-A828-730FA89B5C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4099957A-B884-0734-C8F1-DE99B2A8BE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348" y="2478048"/>
            <a:ext cx="3107608" cy="40078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E7C1AEC-010E-E5A1-2F86-5CE873FD23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3929" y="2439658"/>
            <a:ext cx="3045462" cy="40078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FD1DA44-AC13-D18A-1923-E9C3F1A7AC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8507" y="2419239"/>
            <a:ext cx="3114871" cy="4066637"/>
          </a:xfrm>
          <a:prstGeom prst="rect">
            <a:avLst/>
          </a:prstGeom>
        </p:spPr>
      </p:pic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E8AB4E99-639C-DF3B-CD78-ECC884E14966}"/>
              </a:ext>
            </a:extLst>
          </p:cNvPr>
          <p:cNvSpPr/>
          <p:nvPr/>
        </p:nvSpPr>
        <p:spPr>
          <a:xfrm>
            <a:off x="2173332" y="770714"/>
            <a:ext cx="8159388" cy="1648526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Three fare types are displayed: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Access Code Fare (if valid access code is entered at flight search)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NDC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Public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For the same fare family, multiple fare types can be returned and will be displayed in the above priority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900F8C5-97B3-6692-83AF-6D93A01A305D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40341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BOOKING FLIGHTS – FLIGHT RESULTS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AECC9C-4C7C-7548-57B7-32CCA59DE95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6823396" y="2862089"/>
            <a:ext cx="737611" cy="7376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B5C86E4-0849-8237-B15C-016F3C965C3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10829340" y="2825706"/>
            <a:ext cx="737611" cy="7376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70AD986-C4C3-8D37-9A80-4B8C7987468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3479151" y="2825704"/>
            <a:ext cx="737611" cy="73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54168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21D3C6-EFA4-A6AA-AA5F-94E4BE144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09B06E2-93C4-4CC8-3223-B4954080C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8643" y="912013"/>
            <a:ext cx="8434714" cy="592709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06174D0-1516-F1EE-77ED-34689BBC31B4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919816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BOOKING FLIGHTS – FARE BREAKDOWN AND FARE CONDITIONS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348205FF-416A-781B-D329-EEBC1E7A490A}"/>
              </a:ext>
            </a:extLst>
          </p:cNvPr>
          <p:cNvSpPr/>
          <p:nvPr/>
        </p:nvSpPr>
        <p:spPr>
          <a:xfrm>
            <a:off x="8630787" y="5736835"/>
            <a:ext cx="2865408" cy="972495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View the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  <a:t>Fare breakdown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 by pax type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  <a:t>Fare rules/conditions</a:t>
            </a:r>
            <a:endParaRPr lang="en-US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1B517DE1-39E6-0EDC-4E7F-87F5E9C95AD7}"/>
              </a:ext>
            </a:extLst>
          </p:cNvPr>
          <p:cNvSpPr/>
          <p:nvPr/>
        </p:nvSpPr>
        <p:spPr>
          <a:xfrm>
            <a:off x="218389" y="1909979"/>
            <a:ext cx="2189133" cy="1056330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A summary of the selected flight offer and price breakdown is displayed</a:t>
            </a:r>
          </a:p>
        </p:txBody>
      </p:sp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88DB4D02-3B44-BE90-1F93-8EF030D260B4}"/>
              </a:ext>
            </a:extLst>
          </p:cNvPr>
          <p:cNvSpPr/>
          <p:nvPr/>
        </p:nvSpPr>
        <p:spPr>
          <a:xfrm>
            <a:off x="5594860" y="2438144"/>
            <a:ext cx="2189133" cy="775815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Select “Change” to change flights selected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100E18-07D9-72C1-8D4C-C99FB698857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1081" flipH="1">
            <a:off x="7957505" y="1696909"/>
            <a:ext cx="796245" cy="7962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41AC64-E9E9-7B88-C093-D0253ADF567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1081" flipH="1">
            <a:off x="9788808" y="4695180"/>
            <a:ext cx="796245" cy="79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49950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3B1EB9-CF3E-61BD-AD7C-1E23022F5D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734F64A-818E-5886-4603-2DCA402AC6D9}"/>
              </a:ext>
            </a:extLst>
          </p:cNvPr>
          <p:cNvSpPr/>
          <p:nvPr/>
        </p:nvSpPr>
        <p:spPr>
          <a:xfrm>
            <a:off x="516702" y="2310961"/>
            <a:ext cx="5253317" cy="37473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 b="1" i="0" u="none" strike="noStrike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Fare Breakdown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EC62B9D-CA49-B668-02D2-66C9761E5764}"/>
              </a:ext>
            </a:extLst>
          </p:cNvPr>
          <p:cNvSpPr/>
          <p:nvPr/>
        </p:nvSpPr>
        <p:spPr>
          <a:xfrm>
            <a:off x="6408840" y="2310961"/>
            <a:ext cx="5253317" cy="37473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 b="1" i="0" u="none" strike="noStrike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Fare Rules/Conditions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  <a:cs typeface="Calibri"/>
            </a:endParaRPr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FCC59E72-75EE-1050-88FF-A315AF41D72C}"/>
              </a:ext>
            </a:extLst>
          </p:cNvPr>
          <p:cNvSpPr/>
          <p:nvPr/>
        </p:nvSpPr>
        <p:spPr>
          <a:xfrm>
            <a:off x="503558" y="983485"/>
            <a:ext cx="2865408" cy="972495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View the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  <a:t>Fare breakdown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 by pax type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  <a:t>Fare rules/conditions</a:t>
            </a:r>
            <a:endParaRPr lang="en-US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2AB7F0D-C2DC-EF3A-43D7-C3E955D0AE21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919816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BOOKING FLIGHTS – FARE BREAKDOWN AND FARE CONDITIONS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641E42-015B-3605-FD8C-52588CD10A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381" y="2838472"/>
            <a:ext cx="4593380" cy="36953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DD754E-33CA-AFC7-0BBE-5777396E48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8318" y="3006121"/>
            <a:ext cx="5334359" cy="336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80806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FAA88D-D896-E720-39A4-9832468EDF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D8392E7-5C5D-263E-A19D-28B212F3F3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6012" y="874560"/>
            <a:ext cx="6884933" cy="598344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A48B14A-CF84-03C6-47D4-5A66938F6BCD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BOOKING FLIGHTS – PAX DETAILS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F4DBF8BC-8327-749C-885C-11C6DE4E8E80}"/>
              </a:ext>
            </a:extLst>
          </p:cNvPr>
          <p:cNvSpPr/>
          <p:nvPr/>
        </p:nvSpPr>
        <p:spPr>
          <a:xfrm>
            <a:off x="9298852" y="4766552"/>
            <a:ext cx="2794960" cy="826243"/>
          </a:xfrm>
          <a:prstGeom prst="round2DiagRect">
            <a:avLst>
              <a:gd name="adj1" fmla="val 11570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1400" b="1">
                <a:solidFill>
                  <a:schemeClr val="tx1"/>
                </a:solidFill>
                <a:latin typeface="Aptos" panose="020B0004020202020204" pitchFamily="34" charset="0"/>
              </a:rPr>
              <a:t>Document information </a:t>
            </a: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is optional (even for US itineraries)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EAAB8B-49D5-52BD-1CAB-09B7FBCABBD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3567592" y="4174504"/>
            <a:ext cx="681388" cy="681388"/>
          </a:xfrm>
          <a:prstGeom prst="rect">
            <a:avLst/>
          </a:prstGeom>
        </p:spPr>
      </p:pic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521E1061-2FAF-FFBC-1637-88DC2A275FE8}"/>
              </a:ext>
            </a:extLst>
          </p:cNvPr>
          <p:cNvSpPr/>
          <p:nvPr/>
        </p:nvSpPr>
        <p:spPr>
          <a:xfrm>
            <a:off x="217673" y="1609430"/>
            <a:ext cx="3080312" cy="4884645"/>
          </a:xfrm>
          <a:prstGeom prst="round2DiagRect">
            <a:avLst>
              <a:gd name="adj1" fmla="val 11570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Enter pax details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DOB is mandatory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SG" sz="1400" b="1">
                <a:solidFill>
                  <a:schemeClr val="tx1"/>
                </a:solidFill>
                <a:latin typeface="Aptos" panose="020B0004020202020204" pitchFamily="34" charset="0"/>
              </a:rPr>
              <a:t>Single Name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Select “I do not have a first/given name” if pax has single name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Single names will reflect as Salutation + Name e.g. Mr John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SG" sz="1400" b="1">
                <a:solidFill>
                  <a:schemeClr val="tx1"/>
                </a:solidFill>
                <a:latin typeface="Aptos" panose="020B0004020202020204" pitchFamily="34" charset="0"/>
              </a:rPr>
              <a:t>System Name Truncation </a:t>
            </a: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for long names: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No character limit to enter name on AGENT 360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NDC will truncate names that exceed 59 characters after order creation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This includes no. of characters in first name + last name + DOB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System name truncation </a:t>
            </a:r>
            <a:r>
              <a:rPr lang="en-SG" sz="1400" b="1">
                <a:solidFill>
                  <a:schemeClr val="tx1"/>
                </a:solidFill>
                <a:latin typeface="Aptos" panose="020B0004020202020204" pitchFamily="34" charset="0"/>
              </a:rPr>
              <a:t>does not affect check-in</a:t>
            </a:r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BE59D1FC-5445-C321-B83B-3293DA34EDC6}"/>
              </a:ext>
            </a:extLst>
          </p:cNvPr>
          <p:cNvSpPr/>
          <p:nvPr/>
        </p:nvSpPr>
        <p:spPr>
          <a:xfrm>
            <a:off x="9306391" y="2849006"/>
            <a:ext cx="2074415" cy="1712656"/>
          </a:xfrm>
          <a:prstGeom prst="round2DiagRect">
            <a:avLst>
              <a:gd name="adj1" fmla="val 11570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  <a:t>Save Traveller:</a:t>
            </a:r>
          </a:p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Save entered pax details as a passenger profile. This can be reviewed under the “Passenger </a:t>
            </a:r>
            <a:r>
              <a:rPr lang="en-SG" sz="1400" err="1">
                <a:solidFill>
                  <a:schemeClr val="tx1"/>
                </a:solidFill>
                <a:latin typeface="Aptos" panose="020B0004020202020204" pitchFamily="34" charset="0"/>
              </a:rPr>
              <a:t>Mgt</a:t>
            </a: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” tab.</a:t>
            </a: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443D38F4-B347-F657-F6E6-F035B41F3458}"/>
              </a:ext>
            </a:extLst>
          </p:cNvPr>
          <p:cNvSpPr/>
          <p:nvPr/>
        </p:nvSpPr>
        <p:spPr>
          <a:xfrm>
            <a:off x="9306391" y="5797685"/>
            <a:ext cx="2794960" cy="894944"/>
          </a:xfrm>
          <a:prstGeom prst="round2DiagRect">
            <a:avLst>
              <a:gd name="adj1" fmla="val 11570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1400" b="1">
                <a:solidFill>
                  <a:srgbClr val="00B050"/>
                </a:solidFill>
                <a:latin typeface="Aptos" panose="020B0004020202020204" pitchFamily="34" charset="0"/>
              </a:rPr>
              <a:t>Known Traveler Number (KTN)</a:t>
            </a:r>
            <a:r>
              <a:rPr lang="en-SG" sz="1400">
                <a:solidFill>
                  <a:srgbClr val="00B050"/>
                </a:solidFill>
                <a:latin typeface="Aptos" panose="020B0004020202020204" pitchFamily="34" charset="0"/>
              </a:rPr>
              <a:t> is optional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E4DDA61-AD5D-BC11-4847-AD3CBBA6CD0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8347857" y="4190766"/>
            <a:ext cx="681388" cy="68138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CB72894-EDF6-E55C-E767-5144C2BB3B58}"/>
              </a:ext>
            </a:extLst>
          </p:cNvPr>
          <p:cNvSpPr/>
          <p:nvPr/>
        </p:nvSpPr>
        <p:spPr>
          <a:xfrm>
            <a:off x="0" y="0"/>
            <a:ext cx="1351054" cy="358587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NEW!</a:t>
            </a:r>
            <a:endParaRPr lang="en-SG" b="1"/>
          </a:p>
        </p:txBody>
      </p:sp>
    </p:spTree>
    <p:extLst>
      <p:ext uri="{BB962C8B-B14F-4D97-AF65-F5344CB8AC3E}">
        <p14:creationId xmlns:p14="http://schemas.microsoft.com/office/powerpoint/2010/main" val="1609277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3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211742-086A-2AA4-3FBA-46EF8E9986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B65CC8B0-B1E8-0A64-DC49-96E7F2126C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79" y="4516100"/>
            <a:ext cx="8963025" cy="6381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65E2E78-19EF-159B-1A44-06CCFE8205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79" y="973361"/>
            <a:ext cx="8963025" cy="35433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DE27602-27B4-E610-456E-EA74D7489012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BOOKING FLIGHTS – PAX DETAILS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BB977FEE-95F0-A403-D2F4-FB3C70410AC9}"/>
              </a:ext>
            </a:extLst>
          </p:cNvPr>
          <p:cNvSpPr/>
          <p:nvPr/>
        </p:nvSpPr>
        <p:spPr>
          <a:xfrm>
            <a:off x="8945733" y="803417"/>
            <a:ext cx="3196995" cy="4600071"/>
          </a:xfrm>
          <a:prstGeom prst="round2DiagRect">
            <a:avLst>
              <a:gd name="adj1" fmla="val 11570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  <a:t>Contact Information</a:t>
            </a:r>
            <a:endParaRPr lang="en-US" sz="14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Select one passenger as the primary contact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Passenger and Agent email address are mandatory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E-tickets, schedule change notifications, refund notices will be sent to both emails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There are now 2 passenger email address fields. Agents can decide if they want the pax email to receive </a:t>
            </a:r>
            <a:r>
              <a:rPr lang="en-US" sz="1400" b="0" i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800100" lvl="1" indent="-342900" fontAlgn="base">
              <a:buFont typeface="+mj-lt"/>
              <a:buAutoNum type="arabicPeriod"/>
            </a:pPr>
            <a:r>
              <a:rPr lang="en-SG" sz="1400" b="0" i="0" u="none" strike="noStrike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Involuntary schedule change emails only</a:t>
            </a:r>
            <a:r>
              <a:rPr lang="en-US" sz="1400" b="0" i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800100" lvl="1" indent="-342900" fontAlgn="base">
              <a:buFont typeface="+mj-lt"/>
              <a:buAutoNum type="arabicPeriod"/>
            </a:pPr>
            <a:r>
              <a:rPr lang="en-SG" sz="1400" b="0" i="0" u="none" strike="noStrike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All emails - </a:t>
            </a:r>
            <a:r>
              <a:rPr lang="en-SG" sz="1400" b="0" i="0" u="none" strike="noStrike" err="1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Eticket</a:t>
            </a:r>
            <a:r>
              <a:rPr lang="en-SG" sz="1400" b="0" i="0" u="none" strike="noStrike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, refund notice, schedule change email</a:t>
            </a:r>
            <a:r>
              <a:rPr lang="en-US" sz="1400" b="0" i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Either (1) or (2) must be populated</a:t>
            </a:r>
            <a:endParaRPr lang="en-US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2FDC23B-2282-6A6D-AD08-85B77D73051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9486" flipH="1">
            <a:off x="2897788" y="3312399"/>
            <a:ext cx="696957" cy="69695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210EEF9-EDCA-8C49-B44E-E46AF543DA98}"/>
              </a:ext>
            </a:extLst>
          </p:cNvPr>
          <p:cNvSpPr/>
          <p:nvPr/>
        </p:nvSpPr>
        <p:spPr>
          <a:xfrm>
            <a:off x="9071204" y="5967817"/>
            <a:ext cx="2899320" cy="692182"/>
          </a:xfrm>
          <a:prstGeom prst="rect">
            <a:avLst/>
          </a:prstGeom>
          <a:solidFill>
            <a:schemeClr val="accent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 b="1" i="0" u="none" strike="noStrike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Note</a:t>
            </a:r>
            <a:r>
              <a:rPr lang="en-US" sz="1400" b="0" i="0" u="none" strike="noStrike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: NDC 21.3 temporarily does not support endorsement box</a:t>
            </a:r>
            <a:endParaRPr lang="en-SG" sz="1400">
              <a:solidFill>
                <a:schemeClr val="bg1"/>
              </a:solidFill>
              <a:latin typeface="Aptos" panose="020B0004020202020204" pitchFamily="34" charset="0"/>
              <a:cs typeface="Calibri"/>
            </a:endParaRPr>
          </a:p>
        </p:txBody>
      </p:sp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FE25D7C0-DB03-D44C-191F-0D854AB32C7E}"/>
              </a:ext>
            </a:extLst>
          </p:cNvPr>
          <p:cNvSpPr/>
          <p:nvPr/>
        </p:nvSpPr>
        <p:spPr>
          <a:xfrm>
            <a:off x="262220" y="5249956"/>
            <a:ext cx="2665935" cy="813951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  <a:t>Create Order:</a:t>
            </a:r>
            <a:b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</a:b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Book and hold an </a:t>
            </a:r>
            <a:r>
              <a:rPr lang="en-US" sz="1400" err="1">
                <a:solidFill>
                  <a:schemeClr val="tx1"/>
                </a:solidFill>
                <a:latin typeface="Aptos" panose="020B0004020202020204" pitchFamily="34" charset="0"/>
              </a:rPr>
              <a:t>unticketed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 PNR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9D194CE6-68FA-F48F-B363-FCC7FD3CCD85}"/>
              </a:ext>
            </a:extLst>
          </p:cNvPr>
          <p:cNvSpPr/>
          <p:nvPr/>
        </p:nvSpPr>
        <p:spPr>
          <a:xfrm>
            <a:off x="3174424" y="5249954"/>
            <a:ext cx="2677615" cy="81395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  <a:t>Add ancillaries:</a:t>
            </a:r>
            <a:b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</a:b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Add ancillaries and book and hold/issue ticket instantly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13023FF1-B17E-6B05-4A30-8C1523FD0E54}"/>
              </a:ext>
            </a:extLst>
          </p:cNvPr>
          <p:cNvSpPr/>
          <p:nvPr/>
        </p:nvSpPr>
        <p:spPr>
          <a:xfrm>
            <a:off x="6096000" y="5249954"/>
            <a:ext cx="2677615" cy="81395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  <a:t>Pay:</a:t>
            </a:r>
            <a:b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</a:b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Issue ticket instantly. A PNR and </a:t>
            </a:r>
            <a:r>
              <a:rPr lang="en-US" sz="1400" err="1">
                <a:solidFill>
                  <a:schemeClr val="tx1"/>
                </a:solidFill>
                <a:latin typeface="Aptos" panose="020B0004020202020204" pitchFamily="34" charset="0"/>
              </a:rPr>
              <a:t>eticket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 is generated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DDA167D-273B-6888-01E2-4E6D483462D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9486" flipH="1">
            <a:off x="5503560" y="3349765"/>
            <a:ext cx="696957" cy="69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93074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211742-086A-2AA4-3FBA-46EF8E9986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AB8436-B312-112E-E962-D17275ABBC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2202" y="794792"/>
            <a:ext cx="7344279" cy="606320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DE27602-27B4-E610-456E-EA74D7489012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922458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BOOKING FLIGHTS – AMEND KTN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BB977FEE-95F0-A403-D2F4-FB3C70410AC9}"/>
              </a:ext>
            </a:extLst>
          </p:cNvPr>
          <p:cNvSpPr/>
          <p:nvPr/>
        </p:nvSpPr>
        <p:spPr>
          <a:xfrm>
            <a:off x="8745167" y="1882023"/>
            <a:ext cx="3137019" cy="2510951"/>
          </a:xfrm>
          <a:prstGeom prst="round2DiagRect">
            <a:avLst>
              <a:gd name="adj1" fmla="val 11570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/>
            <a:r>
              <a:rPr lang="en-US" sz="1400" b="0" i="0" u="none" strike="noStrike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Known Traveler Number (KTN):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Can indicate passengers’ KTN during order creation or anytime after booking is made for both ticketed and non-ticketed bookings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Can be removed anytime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Will be reflected in the passenger’s visa document section</a:t>
            </a:r>
            <a:endParaRPr lang="en-SG" sz="1400" b="1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67BBA5-E593-4AB4-74AD-9523BB4B8386}"/>
              </a:ext>
            </a:extLst>
          </p:cNvPr>
          <p:cNvSpPr/>
          <p:nvPr/>
        </p:nvSpPr>
        <p:spPr>
          <a:xfrm>
            <a:off x="0" y="0"/>
            <a:ext cx="1351054" cy="358587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NEW!</a:t>
            </a:r>
            <a:endParaRPr lang="en-SG" b="1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9B8BC8-9746-6F81-29BF-94604762EE7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9486" flipH="1">
            <a:off x="8852338" y="5564863"/>
            <a:ext cx="696957" cy="69695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D5D375E-A8D0-B738-E974-4E763518286A}"/>
              </a:ext>
            </a:extLst>
          </p:cNvPr>
          <p:cNvSpPr/>
          <p:nvPr/>
        </p:nvSpPr>
        <p:spPr>
          <a:xfrm>
            <a:off x="8638163" y="4931923"/>
            <a:ext cx="214008" cy="322674"/>
          </a:xfrm>
          <a:prstGeom prst="rect">
            <a:avLst/>
          </a:prstGeom>
          <a:solidFill>
            <a:srgbClr val="F7F8FA"/>
          </a:solidFill>
          <a:ln>
            <a:solidFill>
              <a:srgbClr val="F7F8F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A4544B1-1E88-556F-93B1-7B1A3D105B69}"/>
              </a:ext>
            </a:extLst>
          </p:cNvPr>
          <p:cNvSpPr/>
          <p:nvPr/>
        </p:nvSpPr>
        <p:spPr>
          <a:xfrm>
            <a:off x="8660676" y="6149072"/>
            <a:ext cx="214008" cy="322674"/>
          </a:xfrm>
          <a:prstGeom prst="rect">
            <a:avLst/>
          </a:prstGeom>
          <a:solidFill>
            <a:srgbClr val="F7F8FA"/>
          </a:solidFill>
          <a:ln>
            <a:solidFill>
              <a:srgbClr val="F7F8F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6332826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211742-086A-2AA4-3FBA-46EF8E9986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E4273C-FFA5-EA92-C6A2-463BF21B45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305" y="993546"/>
            <a:ext cx="11583387" cy="586445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DE27602-27B4-E610-456E-EA74D7489012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922458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BOOKING FLIGHTS – PAX EMAIL FIELDS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BB977FEE-95F0-A403-D2F4-FB3C70410AC9}"/>
              </a:ext>
            </a:extLst>
          </p:cNvPr>
          <p:cNvSpPr/>
          <p:nvPr/>
        </p:nvSpPr>
        <p:spPr>
          <a:xfrm>
            <a:off x="2224380" y="2644708"/>
            <a:ext cx="7743238" cy="2562130"/>
          </a:xfrm>
          <a:prstGeom prst="round2DiagRect">
            <a:avLst>
              <a:gd name="adj1" fmla="val 11570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/>
            <a:r>
              <a:rPr lang="en-US" sz="1400" b="0" i="0" u="none" strike="noStrike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There are 2 passenger email fields:</a:t>
            </a:r>
            <a:r>
              <a:rPr lang="en-US" sz="1400" b="0" i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342900" indent="-342900" algn="l" rtl="0" fontAlgn="base">
              <a:buFont typeface="+mj-lt"/>
              <a:buAutoNum type="arabicPeriod"/>
            </a:pPr>
            <a:r>
              <a:rPr lang="en-SG" sz="1400" b="0" i="0" u="none" strike="noStrike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Involuntary schedule change emails only</a:t>
            </a:r>
            <a:r>
              <a:rPr lang="en-US" sz="1400" b="0" i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342900" indent="-342900" algn="l" rtl="0" fontAlgn="base">
              <a:buFont typeface="+mj-lt"/>
              <a:buAutoNum type="arabicPeriod"/>
            </a:pPr>
            <a:r>
              <a:rPr lang="en-SG" sz="1400" b="0" i="0" u="none" strike="noStrike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All emails - </a:t>
            </a:r>
            <a:r>
              <a:rPr lang="en-SG" sz="1400" b="0" i="0" u="none" strike="noStrike" err="1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Eticket</a:t>
            </a:r>
            <a:r>
              <a:rPr lang="en-SG" sz="1400" b="0" i="0" u="none" strike="noStrike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, refund notice, schedule change emails</a:t>
            </a:r>
            <a:r>
              <a:rPr lang="en-US" sz="1400" b="0" i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algn="l" rtl="0" fontAlgn="base"/>
            <a:endParaRPr lang="en-US" sz="1400" b="0" i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algn="l" rtl="0" fontAlgn="base"/>
            <a:r>
              <a:rPr lang="en-SG" sz="1400" b="0" i="0" u="none" strike="noStrike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If frequent flyer details are provided but pax email (for </a:t>
            </a:r>
            <a:r>
              <a:rPr lang="en-SG" sz="1400" b="0" i="0" u="none" strike="noStrike" err="1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etkt</a:t>
            </a:r>
            <a:r>
              <a:rPr lang="en-SG" sz="1400" b="0" i="0" u="none" strike="noStrike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 receipt, refund notices, airline sched changes) is left blank, FF email will receive all emails</a:t>
            </a:r>
            <a:r>
              <a:rPr lang="en-US" sz="1400" b="0" i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algn="l" rtl="0" fontAlgn="base"/>
            <a:endParaRPr lang="en-US" sz="1400" b="0" i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algn="l" rtl="0" fontAlgn="base"/>
            <a:r>
              <a:rPr lang="en-SG" sz="1400" b="0" i="0" u="none" strike="noStrike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Agents should input agent email as pax email (for </a:t>
            </a:r>
            <a:r>
              <a:rPr lang="en-SG" sz="1400" b="0" i="0" u="none" strike="noStrike" err="1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etkt</a:t>
            </a:r>
            <a:r>
              <a:rPr lang="en-SG" sz="1400" b="0" i="0" u="none" strike="noStrike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 receipt, refund notices, airline sched changes) if they do not want pax to receive all emails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A287F7-5188-D90D-7F03-A5FF0F3FAF7D}"/>
              </a:ext>
            </a:extLst>
          </p:cNvPr>
          <p:cNvSpPr/>
          <p:nvPr/>
        </p:nvSpPr>
        <p:spPr>
          <a:xfrm>
            <a:off x="6611470" y="5840288"/>
            <a:ext cx="1925948" cy="50619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984744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E8E039-2316-6D40-35CD-745239A3E4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245C99-AA84-E093-C37E-6E2C57F2EB6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62BBDD-8AA9-C8DA-8096-F3DA1E421A84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28/5/2025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5158FC-84A1-0F05-30B6-4D755E62E1F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9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D9BD8C5D-88D7-F05E-3156-6E80EE6982BB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8EBAA9-218B-1D2F-A7E6-69450688DEA4}"/>
              </a:ext>
            </a:extLst>
          </p:cNvPr>
          <p:cNvSpPr txBox="1"/>
          <p:nvPr/>
        </p:nvSpPr>
        <p:spPr>
          <a:xfrm>
            <a:off x="6938133" y="604678"/>
            <a:ext cx="3168303" cy="95410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ONBOARDING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Travel Agent Roles</a:t>
            </a:r>
            <a:endParaRPr lang="en-SG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4AA1A762-55D8-868D-7640-39A7B3E70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250428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211742-086A-2AA4-3FBA-46EF8E9986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0417B6-4CB0-F80E-0252-BCB246465C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9991" y="905278"/>
            <a:ext cx="9132016" cy="595272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DE27602-27B4-E610-456E-EA74D7489012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922458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BOOKING FLIGHTS – COMMISSION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BB977FEE-95F0-A403-D2F4-FB3C70410AC9}"/>
              </a:ext>
            </a:extLst>
          </p:cNvPr>
          <p:cNvSpPr/>
          <p:nvPr/>
        </p:nvSpPr>
        <p:spPr>
          <a:xfrm>
            <a:off x="1982709" y="3244035"/>
            <a:ext cx="7188451" cy="1816316"/>
          </a:xfrm>
          <a:prstGeom prst="round2DiagRect">
            <a:avLst>
              <a:gd name="adj1" fmla="val 11570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/>
            <a:r>
              <a:rPr lang="en-SG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If agent books a commission fare, commission information (%) is displayed</a:t>
            </a:r>
            <a:r>
              <a:rPr lang="en-US" sz="14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Fare breakdown</a:t>
            </a:r>
            <a:r>
              <a:rPr lang="en-US" sz="14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Order details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SG" sz="1400">
              <a:solidFill>
                <a:srgbClr val="000000"/>
              </a:solidFill>
              <a:latin typeface="Aptos" panose="020B0004020202020204" pitchFamily="34" charset="0"/>
            </a:endParaRPr>
          </a:p>
          <a:p>
            <a:pPr algn="l" rtl="0" fontAlgn="base"/>
            <a:r>
              <a:rPr lang="en-SG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Commissions are not displayed if fare does not have a commission filed</a:t>
            </a:r>
            <a:r>
              <a:rPr lang="en-US" sz="14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algn="l" rtl="0" fontAlgn="base"/>
            <a:endParaRPr lang="en-SG" sz="1400" b="0" i="0" u="none" strike="noStrike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algn="l" rtl="0" fontAlgn="base"/>
            <a:r>
              <a:rPr lang="en-SG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If subagents book commission fares, commission information is only displayed to consolidators</a:t>
            </a:r>
            <a:endParaRPr lang="en-US" sz="1400" b="0" i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A287F7-5188-D90D-7F03-A5FF0F3FAF7D}"/>
              </a:ext>
            </a:extLst>
          </p:cNvPr>
          <p:cNvSpPr/>
          <p:nvPr/>
        </p:nvSpPr>
        <p:spPr>
          <a:xfrm>
            <a:off x="6629577" y="2424237"/>
            <a:ext cx="667516" cy="50619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C9A50D-F134-2B10-D04A-9D0C521BFA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6554" y="2335794"/>
            <a:ext cx="2400492" cy="388917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F905459-A5AB-EFB3-9118-916055775CA4}"/>
              </a:ext>
            </a:extLst>
          </p:cNvPr>
          <p:cNvSpPr/>
          <p:nvPr/>
        </p:nvSpPr>
        <p:spPr>
          <a:xfrm>
            <a:off x="9287626" y="5314383"/>
            <a:ext cx="2291755" cy="208231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291137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B78A13-4501-345A-EA7C-B33056F71E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56FB7C-C6EC-E3E8-155A-E584492DE46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662072-7ECE-A8CF-BCD8-855B8D152C64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28/5/2025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51812B-FFBC-2712-B753-00EA1394D70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91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F59CD7ED-9837-B113-C0EF-86739B89D88F}"/>
              </a:ext>
            </a:extLst>
          </p:cNvPr>
          <p:cNvSpPr/>
          <p:nvPr/>
        </p:nvSpPr>
        <p:spPr>
          <a:xfrm>
            <a:off x="4882894" y="426411"/>
            <a:ext cx="6862065" cy="1135689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D649FD-88FE-FD79-6628-AD3167035841}"/>
              </a:ext>
            </a:extLst>
          </p:cNvPr>
          <p:cNvSpPr txBox="1"/>
          <p:nvPr/>
        </p:nvSpPr>
        <p:spPr>
          <a:xfrm>
            <a:off x="4994653" y="518160"/>
            <a:ext cx="6638545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Add Ancillaries </a:t>
            </a:r>
            <a:r>
              <a:rPr lang="en-SG" sz="2800" b="1">
                <a:solidFill>
                  <a:schemeClr val="bg1"/>
                </a:solidFill>
                <a:latin typeface="Aptos" panose="020B0004020202020204" pitchFamily="34" charset="0"/>
              </a:rPr>
              <a:t>to </a:t>
            </a:r>
            <a:r>
              <a:rPr lang="en-SG" sz="2800" b="1" err="1">
                <a:solidFill>
                  <a:schemeClr val="bg1"/>
                </a:solidFill>
                <a:latin typeface="Aptos" panose="020B0004020202020204" pitchFamily="34" charset="0"/>
              </a:rPr>
              <a:t>Unticketed</a:t>
            </a:r>
            <a:r>
              <a:rPr lang="en-SG" sz="2800" b="1">
                <a:solidFill>
                  <a:schemeClr val="bg1"/>
                </a:solidFill>
                <a:latin typeface="Aptos" panose="020B0004020202020204" pitchFamily="34" charset="0"/>
              </a:rPr>
              <a:t> Booking</a:t>
            </a:r>
            <a:endParaRPr lang="en-US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C6091C80-47CB-6F5B-D144-6BC81ED82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742708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9823AA-7CE7-8EAF-0654-E89E5899E4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B888FE7-DC60-32CB-64BA-407C9A882758}"/>
              </a:ext>
            </a:extLst>
          </p:cNvPr>
          <p:cNvSpPr txBox="1"/>
          <p:nvPr/>
        </p:nvSpPr>
        <p:spPr>
          <a:xfrm>
            <a:off x="2065157" y="125490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ADD ANCILLARIES TO UNTICKETED BOOKING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D51024CA-1CB1-5AC0-D3F8-83DE384C46FE}"/>
              </a:ext>
            </a:extLst>
          </p:cNvPr>
          <p:cNvSpPr/>
          <p:nvPr/>
        </p:nvSpPr>
        <p:spPr>
          <a:xfrm>
            <a:off x="146972" y="2605012"/>
            <a:ext cx="4031836" cy="2330404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Agents can choose to add ancillaries at 2 stages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During the booking flow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​ 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At order details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US" sz="14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fontAlgn="base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4 types of ancillaries/services are available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XBAG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Seat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Meal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Special service requests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D5764AE-2793-84AA-6796-5A32B5FE54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9151" y="894945"/>
            <a:ext cx="6312892" cy="595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61134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BACBAC-2421-D011-772C-470F10F447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AEDF58D-5364-A48D-986A-F9AED1D1DE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514" y="1077477"/>
            <a:ext cx="6331896" cy="57805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8C40BF-C744-671E-23F8-484CF1EE5F8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9486" flipH="1">
            <a:off x="6023244" y="5076736"/>
            <a:ext cx="696957" cy="6969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BE1246-758E-8EE5-4408-669D1072597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9486" flipH="1">
            <a:off x="3115748" y="6002118"/>
            <a:ext cx="696957" cy="6969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E98256-6937-2F8C-570B-87369AD6A9ED}"/>
              </a:ext>
            </a:extLst>
          </p:cNvPr>
          <p:cNvSpPr txBox="1"/>
          <p:nvPr/>
        </p:nvSpPr>
        <p:spPr>
          <a:xfrm>
            <a:off x="2065157" y="125490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ADD ANCILLARIES TO UNTICKETED BOOKING – XBAG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9142E8C8-5D37-B61D-9FFA-B462306ED753}"/>
              </a:ext>
            </a:extLst>
          </p:cNvPr>
          <p:cNvSpPr/>
          <p:nvPr/>
        </p:nvSpPr>
        <p:spPr>
          <a:xfrm>
            <a:off x="6730867" y="3450147"/>
            <a:ext cx="2781298" cy="273380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SG" sz="1400" u="sng">
                <a:solidFill>
                  <a:schemeClr val="tx1"/>
                </a:solidFill>
                <a:latin typeface="Aptos" panose="020B0004020202020204" pitchFamily="34" charset="0"/>
              </a:rPr>
              <a:t>XBAG</a:t>
            </a: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 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​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Select XBAG for </a:t>
            </a:r>
            <a:r>
              <a:rPr lang="en-SG" sz="1400" b="1">
                <a:solidFill>
                  <a:schemeClr val="tx1"/>
                </a:solidFill>
                <a:latin typeface="Aptos" panose="020B0004020202020204" pitchFamily="34" charset="0"/>
              </a:rPr>
              <a:t>each pax </a:t>
            </a: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and for the respective </a:t>
            </a:r>
            <a:r>
              <a:rPr lang="en-SG" sz="1400" b="1">
                <a:solidFill>
                  <a:schemeClr val="tx1"/>
                </a:solidFill>
                <a:latin typeface="Aptos" panose="020B0004020202020204" pitchFamily="34" charset="0"/>
              </a:rPr>
              <a:t>flight segment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Click </a:t>
            </a:r>
            <a:r>
              <a:rPr lang="en-SG" sz="1400" b="1">
                <a:solidFill>
                  <a:schemeClr val="tx1"/>
                </a:solidFill>
                <a:latin typeface="Aptos" panose="020B0004020202020204" pitchFamily="34" charset="0"/>
              </a:rPr>
              <a:t>Confirm</a:t>
            </a: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 to add XBAG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XBAG will be </a:t>
            </a:r>
            <a:r>
              <a:rPr lang="en-SG" sz="1400" b="1">
                <a:solidFill>
                  <a:schemeClr val="tx1"/>
                </a:solidFill>
                <a:latin typeface="Aptos" panose="020B0004020202020204" pitchFamily="34" charset="0"/>
              </a:rPr>
              <a:t>held for 72h </a:t>
            </a: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from time of ancillary addition</a:t>
            </a:r>
            <a:endParaRPr lang="en-SG" sz="1400" b="1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Click Reset to remove all added XBAG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A88FFE9-1EA5-EC62-D264-FF92FE454F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9456" y="1163983"/>
            <a:ext cx="2171945" cy="569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98535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0AF912-323A-E885-C6F4-07027E127A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7CA416B-18E5-749E-2774-412F7958DC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241" y="1012596"/>
            <a:ext cx="5984897" cy="5845404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0B59EFE5-C559-FA73-01CF-5C07F6C4D2BB}"/>
              </a:ext>
            </a:extLst>
          </p:cNvPr>
          <p:cNvSpPr/>
          <p:nvPr/>
        </p:nvSpPr>
        <p:spPr>
          <a:xfrm>
            <a:off x="7191375" y="1203791"/>
            <a:ext cx="4810125" cy="289472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For </a:t>
            </a:r>
            <a:r>
              <a:rPr lang="en-SG" sz="1400" b="1">
                <a:solidFill>
                  <a:schemeClr val="tx1"/>
                </a:solidFill>
                <a:latin typeface="Aptos" panose="020B0004020202020204" pitchFamily="34" charset="0"/>
              </a:rPr>
              <a:t>each segment</a:t>
            </a: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, select ancillary for </a:t>
            </a:r>
            <a:r>
              <a:rPr lang="en-SG" sz="1400" b="1">
                <a:solidFill>
                  <a:schemeClr val="tx1"/>
                </a:solidFill>
                <a:latin typeface="Aptos" panose="020B0004020202020204" pitchFamily="34" charset="0"/>
              </a:rPr>
              <a:t>each pax </a:t>
            </a: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before moving on to the next segment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​</a:t>
            </a:r>
          </a:p>
          <a:p>
            <a:pPr fontAlgn="base"/>
            <a:endParaRPr lang="en-US" sz="14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fontAlgn="base"/>
            <a:r>
              <a:rPr lang="en-SG" sz="1400" u="sng">
                <a:solidFill>
                  <a:schemeClr val="tx1"/>
                </a:solidFill>
                <a:latin typeface="Aptos" panose="020B0004020202020204" pitchFamily="34" charset="0"/>
              </a:rPr>
              <a:t>Seats</a:t>
            </a: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 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​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Hover over seat to view more details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Click seat map to select seat for each pax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Click </a:t>
            </a:r>
            <a:r>
              <a:rPr lang="en-SG" sz="1400" b="1">
                <a:solidFill>
                  <a:schemeClr val="tx1"/>
                </a:solidFill>
                <a:latin typeface="Aptos" panose="020B0004020202020204" pitchFamily="34" charset="0"/>
              </a:rPr>
              <a:t>Confirm</a:t>
            </a: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 to add seat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Click Reset to remove all added seats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Paid seats will be held 72h from time of ancillary addition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Free seats are confirmed once added to booking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3827E5F-8E66-BDC8-9D24-23928B6C15E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9486" flipH="1">
            <a:off x="5000280" y="4019956"/>
            <a:ext cx="696957" cy="6969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D34E36-CE40-8083-0C0C-735C056309E0}"/>
              </a:ext>
            </a:extLst>
          </p:cNvPr>
          <p:cNvSpPr txBox="1"/>
          <p:nvPr/>
        </p:nvSpPr>
        <p:spPr>
          <a:xfrm>
            <a:off x="2065157" y="125490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ADD ANCILLARIES TO UNTICKETED BOOKING – SEAT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8A6A0E5-5952-1CD5-3E52-FBC0AE72D5E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9486" flipH="1">
            <a:off x="2627118" y="5249552"/>
            <a:ext cx="696957" cy="69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20992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F4E308-47FF-6EC6-7FA3-E367FC68C8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B428483-744C-B0D0-D3AF-BB1E8BFE61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253" y="982900"/>
            <a:ext cx="5982042" cy="5875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2BCC18-9B21-08B3-73B0-0D0EFA9AE5E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9486" flipH="1">
            <a:off x="3975379" y="5093486"/>
            <a:ext cx="696957" cy="6969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DF201EA-424C-16C7-B5BD-C254644B86A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9486" flipH="1">
            <a:off x="5721668" y="4384675"/>
            <a:ext cx="696957" cy="696957"/>
          </a:xfrm>
          <a:prstGeom prst="rect">
            <a:avLst/>
          </a:prstGeom>
        </p:spPr>
      </p:pic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B3B1F542-1465-3733-8399-7829386EBAAF}"/>
              </a:ext>
            </a:extLst>
          </p:cNvPr>
          <p:cNvSpPr/>
          <p:nvPr/>
        </p:nvSpPr>
        <p:spPr>
          <a:xfrm>
            <a:off x="7896768" y="1361873"/>
            <a:ext cx="3766696" cy="1895070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For </a:t>
            </a:r>
            <a:r>
              <a:rPr lang="en-SG" sz="1400" b="1">
                <a:solidFill>
                  <a:schemeClr val="tx1"/>
                </a:solidFill>
                <a:latin typeface="Aptos" panose="020B0004020202020204" pitchFamily="34" charset="0"/>
              </a:rPr>
              <a:t>each segment</a:t>
            </a: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, select ancillary for </a:t>
            </a:r>
            <a:r>
              <a:rPr lang="en-SG" sz="1400" b="1">
                <a:solidFill>
                  <a:schemeClr val="tx1"/>
                </a:solidFill>
                <a:latin typeface="Aptos" panose="020B0004020202020204" pitchFamily="34" charset="0"/>
              </a:rPr>
              <a:t>each pax </a:t>
            </a: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before moving on to the next segment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​</a:t>
            </a:r>
          </a:p>
          <a:p>
            <a:pPr fontAlgn="base"/>
            <a:endParaRPr lang="en-US" sz="14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fontAlgn="base"/>
            <a:r>
              <a:rPr lang="en-SG" sz="1400" u="sng">
                <a:solidFill>
                  <a:schemeClr val="tx1"/>
                </a:solidFill>
                <a:latin typeface="Aptos" panose="020B0004020202020204" pitchFamily="34" charset="0"/>
              </a:rPr>
              <a:t>Meals</a:t>
            </a: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 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​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Select meal for </a:t>
            </a:r>
            <a:r>
              <a:rPr lang="en-SG" sz="1400" b="1">
                <a:solidFill>
                  <a:schemeClr val="tx1"/>
                </a:solidFill>
                <a:latin typeface="Aptos" panose="020B0004020202020204" pitchFamily="34" charset="0"/>
              </a:rPr>
              <a:t>each pax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Meals are confirmed once added to booking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2E95C2-5B6D-825B-E8F3-76DEA365E9AD}"/>
              </a:ext>
            </a:extLst>
          </p:cNvPr>
          <p:cNvSpPr txBox="1"/>
          <p:nvPr/>
        </p:nvSpPr>
        <p:spPr>
          <a:xfrm>
            <a:off x="2065157" y="125490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ADD ANCILLARIES TO UNTICKETED BOOKING – MEAL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878743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FC8EC7-C545-08A0-B643-83587D055B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450DDE8-5ADB-A17B-8727-C318FBE3F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888" y="926372"/>
            <a:ext cx="6278945" cy="59316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7FF77E2-EA3F-0B34-E42F-4854D3E8691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9486" flipH="1">
            <a:off x="3389034" y="5499377"/>
            <a:ext cx="696957" cy="696957"/>
          </a:xfrm>
          <a:prstGeom prst="rect">
            <a:avLst/>
          </a:prstGeom>
        </p:spPr>
      </p:pic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EB8AF137-D861-CFBC-55B0-1CF32EDABB80}"/>
              </a:ext>
            </a:extLst>
          </p:cNvPr>
          <p:cNvSpPr/>
          <p:nvPr/>
        </p:nvSpPr>
        <p:spPr>
          <a:xfrm>
            <a:off x="7449638" y="1185861"/>
            <a:ext cx="4541266" cy="2743200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For </a:t>
            </a:r>
            <a:r>
              <a:rPr lang="en-SG" sz="1400" b="1">
                <a:solidFill>
                  <a:schemeClr val="tx1"/>
                </a:solidFill>
                <a:latin typeface="Aptos" panose="020B0004020202020204" pitchFamily="34" charset="0"/>
              </a:rPr>
              <a:t>each segment</a:t>
            </a: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, select ancillary for </a:t>
            </a:r>
            <a:r>
              <a:rPr lang="en-SG" sz="1400" b="1">
                <a:solidFill>
                  <a:schemeClr val="tx1"/>
                </a:solidFill>
                <a:latin typeface="Aptos" panose="020B0004020202020204" pitchFamily="34" charset="0"/>
              </a:rPr>
              <a:t>each pax </a:t>
            </a: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before moving on to the next segment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​</a:t>
            </a:r>
          </a:p>
          <a:p>
            <a:pPr fontAlgn="base"/>
            <a:endParaRPr lang="en-US" sz="14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fontAlgn="base"/>
            <a:r>
              <a:rPr lang="en-SG" sz="1400" u="sng">
                <a:solidFill>
                  <a:schemeClr val="tx1"/>
                </a:solidFill>
                <a:latin typeface="Aptos" panose="020B0004020202020204" pitchFamily="34" charset="0"/>
              </a:rPr>
              <a:t>Special Services Request (SSR)</a:t>
            </a:r>
            <a:endParaRPr lang="en-US" sz="14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Select SSR for </a:t>
            </a:r>
            <a:r>
              <a:rPr lang="en-SG" sz="1400" b="1">
                <a:solidFill>
                  <a:schemeClr val="tx1"/>
                </a:solidFill>
                <a:latin typeface="Aptos" panose="020B0004020202020204" pitchFamily="34" charset="0"/>
              </a:rPr>
              <a:t>each pax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BLND: Blind pax info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BCST: Random bassinet seat is assigned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DEAF: Deaf pax info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MAAS: Meet and assist request (requires input)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WCHR: Wheelchair request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SSRs</a:t>
            </a:r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  <a:t> </a:t>
            </a: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are confirmed once added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60043E-D2B7-AE1F-C4B5-29541E405C7E}"/>
              </a:ext>
            </a:extLst>
          </p:cNvPr>
          <p:cNvSpPr txBox="1"/>
          <p:nvPr/>
        </p:nvSpPr>
        <p:spPr>
          <a:xfrm>
            <a:off x="2065156" y="125490"/>
            <a:ext cx="42807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ADD ANCILLARIES TO UNTICKETED BOOKING – SSR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391C53-FB64-6438-CCCB-5CAFD578460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9486" flipH="1">
            <a:off x="5251515" y="4407434"/>
            <a:ext cx="696957" cy="69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54150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B160CB-F6C7-FCE3-1D07-C8A7A23642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16B2675-BF37-E47D-DC83-CACB088786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8265" y="944794"/>
            <a:ext cx="9984452" cy="59132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0DD773A-68D2-99F9-C0A6-F3C6854572F7}"/>
              </a:ext>
            </a:extLst>
          </p:cNvPr>
          <p:cNvSpPr txBox="1"/>
          <p:nvPr/>
        </p:nvSpPr>
        <p:spPr>
          <a:xfrm>
            <a:off x="2046304" y="130487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200" b="1" spc="300">
                <a:solidFill>
                  <a:srgbClr val="002060"/>
                </a:solidFill>
                <a:latin typeface="Aptos" panose="020B0004020202020204" pitchFamily="34" charset="0"/>
              </a:rPr>
              <a:t>ADD ANCILLARIES TO UNTICKETED BOOKING</a:t>
            </a:r>
          </a:p>
        </p:txBody>
      </p:sp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BF881965-F0D8-E73B-B3E4-87053D75AFB8}"/>
              </a:ext>
            </a:extLst>
          </p:cNvPr>
          <p:cNvSpPr/>
          <p:nvPr/>
        </p:nvSpPr>
        <p:spPr>
          <a:xfrm>
            <a:off x="3039571" y="5314191"/>
            <a:ext cx="6261841" cy="547194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Ancillaries can also be added to </a:t>
            </a:r>
            <a:r>
              <a:rPr lang="en-SG" sz="1400" err="1">
                <a:solidFill>
                  <a:schemeClr val="tx1"/>
                </a:solidFill>
                <a:latin typeface="Aptos" panose="020B0004020202020204" pitchFamily="34" charset="0"/>
              </a:rPr>
              <a:t>unticketed</a:t>
            </a: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 bookings at the order details page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00BCBA5-0934-23D9-13D8-5DBB97CDF20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587">
            <a:off x="5461923" y="6331877"/>
            <a:ext cx="628307" cy="62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79422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0AAE22-A26C-00CB-06DB-834BE11CDD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C09161A-F1D4-A4B1-0AA3-B47B556EBB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0687" y="944139"/>
            <a:ext cx="9030625" cy="5913861"/>
          </a:xfrm>
          <a:prstGeom prst="rect">
            <a:avLst/>
          </a:prstGeom>
        </p:spPr>
      </p:pic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754CC120-B14E-E4EF-83C0-98A9F38A22B1}"/>
              </a:ext>
            </a:extLst>
          </p:cNvPr>
          <p:cNvSpPr/>
          <p:nvPr/>
        </p:nvSpPr>
        <p:spPr>
          <a:xfrm>
            <a:off x="6095999" y="3278053"/>
            <a:ext cx="4521236" cy="457201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Paid ancillaries are held for 72h from time of addition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E9903BA-7A8D-5BF3-7FC9-B360E08C135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587">
            <a:off x="1660949" y="3586915"/>
            <a:ext cx="628307" cy="6283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BDF9C59-CE57-FC37-198E-C77F685A35D2}"/>
              </a:ext>
            </a:extLst>
          </p:cNvPr>
          <p:cNvSpPr txBox="1"/>
          <p:nvPr/>
        </p:nvSpPr>
        <p:spPr>
          <a:xfrm>
            <a:off x="2046304" y="130487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200" b="1" spc="300">
                <a:solidFill>
                  <a:srgbClr val="002060"/>
                </a:solidFill>
                <a:latin typeface="Aptos" panose="020B0004020202020204" pitchFamily="34" charset="0"/>
              </a:rPr>
              <a:t>ADD ANCILLARIES TO UNTICKETED BOOKING</a:t>
            </a:r>
          </a:p>
        </p:txBody>
      </p:sp>
    </p:spTree>
    <p:extLst>
      <p:ext uri="{BB962C8B-B14F-4D97-AF65-F5344CB8AC3E}">
        <p14:creationId xmlns:p14="http://schemas.microsoft.com/office/powerpoint/2010/main" val="350366097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0AAE22-A26C-00CB-06DB-834BE11CDD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24787D5-78AC-9935-5CB5-314A5F75F8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1813" y="766273"/>
            <a:ext cx="8759499" cy="5937962"/>
          </a:xfrm>
          <a:prstGeom prst="rect">
            <a:avLst/>
          </a:prstGeom>
        </p:spPr>
      </p:pic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754CC120-B14E-E4EF-83C0-98A9F38A22B1}"/>
              </a:ext>
            </a:extLst>
          </p:cNvPr>
          <p:cNvSpPr/>
          <p:nvPr/>
        </p:nvSpPr>
        <p:spPr>
          <a:xfrm>
            <a:off x="1580688" y="2754286"/>
            <a:ext cx="5287224" cy="1752233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/>
            <a:r>
              <a:rPr lang="en-SG" sz="1400" b="0" i="0" u="none" strike="noStrike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After ancillaries have been added, free ancillaries/services can be removed from bookings under order details</a:t>
            </a:r>
            <a:r>
              <a:rPr lang="en-US" sz="1400" b="0" i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Free seats</a:t>
            </a:r>
            <a:r>
              <a:rPr lang="en-US" sz="1400" b="0" i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Free services (meals / special service requests)</a:t>
            </a:r>
            <a:endParaRPr lang="en-US" sz="1400" b="0" i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E9903BA-7A8D-5BF3-7FC9-B360E08C135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587">
            <a:off x="9093845" y="2720433"/>
            <a:ext cx="628307" cy="6283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BDF9C59-CE57-FC37-198E-C77F685A35D2}"/>
              </a:ext>
            </a:extLst>
          </p:cNvPr>
          <p:cNvSpPr txBox="1"/>
          <p:nvPr/>
        </p:nvSpPr>
        <p:spPr>
          <a:xfrm>
            <a:off x="2046304" y="130487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200" b="1" spc="300">
                <a:solidFill>
                  <a:srgbClr val="002060"/>
                </a:solidFill>
                <a:latin typeface="Aptos" panose="020B0004020202020204" pitchFamily="34" charset="0"/>
              </a:rPr>
              <a:t>ADD ANCILLARIES TO UNTICKETED BOOKING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808C22-8030-A49E-09E9-2F26FBA9F9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1308" y="4815377"/>
            <a:ext cx="2609850" cy="127635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FEBEF851-EA82-C346-0C28-F068B3F5824E}"/>
              </a:ext>
            </a:extLst>
          </p:cNvPr>
          <p:cNvSpPr/>
          <p:nvPr/>
        </p:nvSpPr>
        <p:spPr>
          <a:xfrm>
            <a:off x="2158417" y="5009452"/>
            <a:ext cx="4131766" cy="1082275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/>
            <a:r>
              <a:rPr lang="en-SG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Agent will have to confirm before ancillaries are removed</a:t>
            </a:r>
          </a:p>
          <a:p>
            <a:pPr algn="l" rtl="0" fontAlgn="base"/>
            <a:endParaRPr lang="en-SG" sz="1400" b="0" i="0" u="none" strike="noStrike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algn="l" rtl="0" fontAlgn="base"/>
            <a:r>
              <a:rPr lang="en-SG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Supported for </a:t>
            </a:r>
            <a:r>
              <a:rPr lang="en-SG" sz="1400" b="0" i="0" u="none" strike="noStrike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unticketed</a:t>
            </a:r>
            <a:r>
              <a:rPr lang="en-SG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and ticketed bookings</a:t>
            </a:r>
            <a:endParaRPr lang="en-US" sz="1400" b="0" i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20179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B7EC7BD769E8442ABD82AA5D59D8006" ma:contentTypeVersion="17" ma:contentTypeDescription="Create a new document." ma:contentTypeScope="" ma:versionID="1520e45070fa69036fe620340593bdec">
  <xsd:schema xmlns:xsd="http://www.w3.org/2001/XMLSchema" xmlns:xs="http://www.w3.org/2001/XMLSchema" xmlns:p="http://schemas.microsoft.com/office/2006/metadata/properties" xmlns:ns2="7df07bea-925e-4c66-b168-8070f5e99461" xmlns:ns3="45f931a1-bfd9-410b-bf00-b511a2c6d20d" targetNamespace="http://schemas.microsoft.com/office/2006/metadata/properties" ma:root="true" ma:fieldsID="17725ff14b1bc5608acf73ee8a99af9f" ns2:_="" ns3:_="">
    <xsd:import namespace="7df07bea-925e-4c66-b168-8070f5e99461"/>
    <xsd:import namespace="45f931a1-bfd9-410b-bf00-b511a2c6d20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f07bea-925e-4c66-b168-8070f5e994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4b360d2c-db50-493b-a52c-d0187abea4e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f931a1-bfd9-410b-bf00-b511a2c6d20d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10b85fea-7a7b-4658-810d-cedc220c930b}" ma:internalName="TaxCatchAll" ma:showField="CatchAllData" ma:web="45f931a1-bfd9-410b-bf00-b511a2c6d20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df07bea-925e-4c66-b168-8070f5e99461">
      <Terms xmlns="http://schemas.microsoft.com/office/infopath/2007/PartnerControls"/>
    </lcf76f155ced4ddcb4097134ff3c332f>
    <TaxCatchAll xmlns="45f931a1-bfd9-410b-bf00-b511a2c6d20d" xsi:nil="true"/>
  </documentManagement>
</p:properties>
</file>

<file path=customXml/itemProps1.xml><?xml version="1.0" encoding="utf-8"?>
<ds:datastoreItem xmlns:ds="http://schemas.openxmlformats.org/officeDocument/2006/customXml" ds:itemID="{9372D0EC-BB89-438C-9666-56C3312F29B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C2CA23B-129A-47FB-9CA0-B1149317809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df07bea-925e-4c66-b168-8070f5e99461"/>
    <ds:schemaRef ds:uri="45f931a1-bfd9-410b-bf00-b511a2c6d20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FE0B991-3D9D-4D49-8817-26024FDEF210}">
  <ds:schemaRefs>
    <ds:schemaRef ds:uri="ea13c7c3-1baf-4110-af40-3fd7edbe7be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7df07bea-925e-4c66-b168-8070f5e99461"/>
    <ds:schemaRef ds:uri="45f931a1-bfd9-410b-bf00-b511a2c6d20d"/>
  </ds:schemaRefs>
</ds:datastoreItem>
</file>

<file path=docMetadata/LabelInfo.xml><?xml version="1.0" encoding="utf-8"?>
<clbl:labelList xmlns:clbl="http://schemas.microsoft.com/office/2020/mipLabelMetadata">
  <clbl:label id="{d56c1b0d-cb31-4a85-93e0-11f8d2a215e0}" enabled="0" method="" siteId="{d56c1b0d-cb31-4a85-93e0-11f8d2a215e0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Application>Microsoft Office PowerPoint</Application>
  <PresentationFormat>Widescreen</PresentationFormat>
  <Slides>241</Slides>
  <Notes>152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241</vt:i4>
      </vt:variant>
    </vt:vector>
  </HeadingPairs>
  <TitlesOfParts>
    <vt:vector size="242" baseType="lpstr">
      <vt:lpstr>Office 2013 - 2022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2</cp:revision>
  <dcterms:created xsi:type="dcterms:W3CDTF">2020-11-20T08:19:36Z</dcterms:created>
  <dcterms:modified xsi:type="dcterms:W3CDTF">2025-05-29T02:36:11Z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0x0101000B7EC7BD769E8442ABD82AA5D59D8006</vt:lpwstr>
  </property>
  <property fmtid="{D5CDD505-2E9C-101B-9397-08002B2CF9AE}" pid="3" name="MediaServiceImageTags">
    <vt:lpwstr/>
  </property>
</Properties>
</file>